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7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495B-E9E8-4D72-A314-02034ABAA9E0}" type="datetimeFigureOut">
              <a:rPr lang="zh-TW" altLang="en-US" smtClean="0"/>
              <a:t>2017/7/19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8149-DBCE-48EF-8522-E35A891BE2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0367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495B-E9E8-4D72-A314-02034ABAA9E0}" type="datetimeFigureOut">
              <a:rPr lang="zh-TW" altLang="en-US" smtClean="0"/>
              <a:t>2017/7/19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8149-DBCE-48EF-8522-E35A891BE2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7116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495B-E9E8-4D72-A314-02034ABAA9E0}" type="datetimeFigureOut">
              <a:rPr lang="zh-TW" altLang="en-US" smtClean="0"/>
              <a:t>2017/7/19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8149-DBCE-48EF-8522-E35A891BE2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7573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495B-E9E8-4D72-A314-02034ABAA9E0}" type="datetimeFigureOut">
              <a:rPr lang="zh-TW" altLang="en-US" smtClean="0"/>
              <a:t>2017/7/19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8149-DBCE-48EF-8522-E35A891BE2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1147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495B-E9E8-4D72-A314-02034ABAA9E0}" type="datetimeFigureOut">
              <a:rPr lang="zh-TW" altLang="en-US" smtClean="0"/>
              <a:t>2017/7/19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8149-DBCE-48EF-8522-E35A891BE2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4127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495B-E9E8-4D72-A314-02034ABAA9E0}" type="datetimeFigureOut">
              <a:rPr lang="zh-TW" altLang="en-US" smtClean="0"/>
              <a:t>2017/7/19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8149-DBCE-48EF-8522-E35A891BE2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3414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495B-E9E8-4D72-A314-02034ABAA9E0}" type="datetimeFigureOut">
              <a:rPr lang="zh-TW" altLang="en-US" smtClean="0"/>
              <a:t>2017/7/19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8149-DBCE-48EF-8522-E35A891BE2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6847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495B-E9E8-4D72-A314-02034ABAA9E0}" type="datetimeFigureOut">
              <a:rPr lang="zh-TW" altLang="en-US" smtClean="0"/>
              <a:t>2017/7/19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8149-DBCE-48EF-8522-E35A891BE2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0865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495B-E9E8-4D72-A314-02034ABAA9E0}" type="datetimeFigureOut">
              <a:rPr lang="zh-TW" altLang="en-US" smtClean="0"/>
              <a:t>2017/7/19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8149-DBCE-48EF-8522-E35A891BE2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7089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495B-E9E8-4D72-A314-02034ABAA9E0}" type="datetimeFigureOut">
              <a:rPr lang="zh-TW" altLang="en-US" smtClean="0"/>
              <a:t>2017/7/19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8149-DBCE-48EF-8522-E35A891BE2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5915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495B-E9E8-4D72-A314-02034ABAA9E0}" type="datetimeFigureOut">
              <a:rPr lang="zh-TW" altLang="en-US" smtClean="0"/>
              <a:t>2017/7/19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8149-DBCE-48EF-8522-E35A891BE2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85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9495B-E9E8-4D72-A314-02034ABAA9E0}" type="datetimeFigureOut">
              <a:rPr lang="zh-TW" altLang="en-US" smtClean="0"/>
              <a:t>2017/7/19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38149-DBCE-48EF-8522-E35A891BE2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490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388" y="-27384"/>
            <a:ext cx="8667750" cy="792162"/>
          </a:xfrm>
        </p:spPr>
        <p:txBody>
          <a:bodyPr>
            <a:normAutofit/>
          </a:bodyPr>
          <a:lstStyle/>
          <a:p>
            <a:r>
              <a:rPr lang="zh-TW" altLang="en-US" sz="4000" b="1" dirty="0" smtClean="0"/>
              <a:t>套餐頻道</a:t>
            </a:r>
            <a:r>
              <a:rPr lang="zh-TW" altLang="en-US" sz="4000" b="1" dirty="0" smtClean="0"/>
              <a:t>異動及復播補償措施</a:t>
            </a:r>
            <a:r>
              <a:rPr lang="en-US" altLang="zh-TW" sz="4000" b="1" dirty="0" smtClean="0"/>
              <a:t>(1/2)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720080"/>
            <a:ext cx="8568952" cy="5733256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altLang="zh-TW" sz="1800" dirty="0" smtClean="0">
                <a:solidFill>
                  <a:srgbClr val="000000"/>
                </a:solidFill>
              </a:rPr>
              <a:t>1.</a:t>
            </a:r>
            <a:r>
              <a:rPr lang="zh-TW" altLang="en-US" sz="1800" dirty="0" smtClean="0">
                <a:solidFill>
                  <a:srgbClr val="000000"/>
                </a:solidFill>
              </a:rPr>
              <a:t> 免</a:t>
            </a:r>
            <a:r>
              <a:rPr lang="zh-TW" altLang="en-US" sz="1800" dirty="0">
                <a:solidFill>
                  <a:srgbClr val="000000"/>
                </a:solidFill>
              </a:rPr>
              <a:t>收頻道套餐費</a:t>
            </a:r>
            <a:r>
              <a:rPr lang="en-US" altLang="zh-TW" sz="1800" dirty="0">
                <a:solidFill>
                  <a:srgbClr val="000000"/>
                </a:solidFill>
              </a:rPr>
              <a:t>7</a:t>
            </a:r>
            <a:r>
              <a:rPr lang="zh-TW" altLang="en-US" sz="1800" dirty="0">
                <a:solidFill>
                  <a:srgbClr val="000000"/>
                </a:solidFill>
              </a:rPr>
              <a:t>天</a:t>
            </a:r>
            <a:r>
              <a:rPr lang="en-US" altLang="zh-TW" sz="1800" dirty="0">
                <a:solidFill>
                  <a:srgbClr val="000000"/>
                </a:solidFill>
              </a:rPr>
              <a:t>(7/1~7/7)</a:t>
            </a:r>
            <a:r>
              <a:rPr lang="zh-TW" altLang="en-US" sz="1800" dirty="0">
                <a:solidFill>
                  <a:srgbClr val="000000"/>
                </a:solidFill>
              </a:rPr>
              <a:t>：家庭豪華、精選</a:t>
            </a:r>
            <a:r>
              <a:rPr lang="en-US" altLang="zh-TW" sz="1800" dirty="0">
                <a:solidFill>
                  <a:srgbClr val="000000"/>
                </a:solidFill>
              </a:rPr>
              <a:t>B</a:t>
            </a:r>
            <a:r>
              <a:rPr lang="zh-TW" altLang="en-US" sz="1800" dirty="0">
                <a:solidFill>
                  <a:srgbClr val="000000"/>
                </a:solidFill>
              </a:rPr>
              <a:t>、優質、超值餐、好康餐</a:t>
            </a:r>
            <a:r>
              <a:rPr lang="zh-TW" altLang="en-US" sz="1800" dirty="0" smtClean="0">
                <a:solidFill>
                  <a:srgbClr val="000000"/>
                </a:solidFill>
              </a:rPr>
              <a:t>客戶。</a:t>
            </a:r>
            <a:endParaRPr lang="en-US" altLang="zh-TW" sz="18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altLang="zh-TW" sz="1800" dirty="0" smtClean="0"/>
              <a:t>2.</a:t>
            </a:r>
            <a:r>
              <a:rPr lang="zh-TW" altLang="en-US" sz="1800" dirty="0" smtClean="0"/>
              <a:t> 提供</a:t>
            </a:r>
            <a:r>
              <a:rPr lang="zh-TW" altLang="en-US" sz="1800" dirty="0"/>
              <a:t>家庭豪華</a:t>
            </a:r>
            <a:r>
              <a:rPr lang="en-US" altLang="zh-TW" sz="1800" dirty="0"/>
              <a:t>/</a:t>
            </a:r>
            <a:r>
              <a:rPr lang="zh-TW" altLang="en-US" sz="1800" dirty="0"/>
              <a:t>優質</a:t>
            </a:r>
            <a:r>
              <a:rPr lang="en-US" altLang="zh-TW" sz="1800" dirty="0"/>
              <a:t>/</a:t>
            </a:r>
            <a:r>
              <a:rPr lang="zh-TW" altLang="en-US" sz="1800" dirty="0"/>
              <a:t>超值餐優惠價：客戶原參加之豪華餐優惠案依比例調降費用</a:t>
            </a:r>
            <a:r>
              <a:rPr lang="zh-TW" altLang="en-US" sz="1800" dirty="0" smtClean="0"/>
              <a:t>。</a:t>
            </a:r>
            <a:endParaRPr lang="en-US" altLang="zh-TW" sz="1800" dirty="0" smtClean="0"/>
          </a:p>
          <a:p>
            <a:endParaRPr lang="en-US" altLang="zh-TW" sz="1800" dirty="0" smtClean="0"/>
          </a:p>
          <a:p>
            <a:endParaRPr lang="en-US" altLang="zh-TW" sz="1800" dirty="0" smtClean="0"/>
          </a:p>
          <a:p>
            <a:endParaRPr lang="zh-TW" altLang="en-US" sz="1800" dirty="0"/>
          </a:p>
          <a:p>
            <a:endParaRPr lang="zh-TW" altLang="en-US" sz="1800" dirty="0"/>
          </a:p>
          <a:p>
            <a:pPr marL="0" indent="0">
              <a:buNone/>
            </a:pPr>
            <a:endParaRPr lang="zh-TW" altLang="en-US" sz="1800" dirty="0" smtClean="0"/>
          </a:p>
          <a:p>
            <a:pPr marL="0" indent="0">
              <a:buNone/>
            </a:pPr>
            <a:r>
              <a:rPr lang="en-US" altLang="zh-TW" sz="1800" dirty="0" smtClean="0"/>
              <a:t>3.</a:t>
            </a:r>
            <a:r>
              <a:rPr lang="zh-TW" altLang="en-US" sz="1800" dirty="0" smtClean="0"/>
              <a:t> 提供</a:t>
            </a:r>
            <a:r>
              <a:rPr lang="zh-TW" altLang="en-US" sz="1800" dirty="0"/>
              <a:t>增訂或改訂其他家庭</a:t>
            </a:r>
            <a:r>
              <a:rPr lang="zh-TW" altLang="en-US" sz="1800" dirty="0" smtClean="0"/>
              <a:t>套餐</a:t>
            </a:r>
            <a:r>
              <a:rPr lang="en-US" altLang="zh-TW" sz="1800" dirty="0" smtClean="0"/>
              <a:t>/</a:t>
            </a:r>
            <a:r>
              <a:rPr lang="zh-TW" altLang="en-US" sz="1800" dirty="0" smtClean="0"/>
              <a:t>年約包月優惠：</a:t>
            </a:r>
            <a:endParaRPr lang="en-US" altLang="zh-TW" sz="1800" dirty="0" smtClean="0"/>
          </a:p>
          <a:p>
            <a:pPr marL="271463" lvl="1" indent="0">
              <a:lnSpc>
                <a:spcPts val="2400"/>
              </a:lnSpc>
              <a:buNone/>
            </a:pPr>
            <a:r>
              <a:rPr lang="zh-TW" altLang="en-US" sz="1600" dirty="0" smtClean="0"/>
              <a:t>受影響之家庭套餐客戶</a:t>
            </a:r>
            <a:r>
              <a:rPr lang="en-US" altLang="zh-TW" sz="1600" dirty="0" smtClean="0"/>
              <a:t>(2017/6/30</a:t>
            </a:r>
            <a:r>
              <a:rPr lang="zh-TW" altLang="en-US" sz="1600" dirty="0" smtClean="0"/>
              <a:t>之前訂閱家庭豪華餐、家庭精選</a:t>
            </a:r>
            <a:r>
              <a:rPr lang="en-US" altLang="zh-TW" sz="1600" dirty="0" smtClean="0"/>
              <a:t>B</a:t>
            </a:r>
            <a:r>
              <a:rPr lang="zh-TW" altLang="en-US" sz="1600" dirty="0" smtClean="0"/>
              <a:t>餐、家庭優質餐、家庭超值餐的有效客戶</a:t>
            </a:r>
            <a:r>
              <a:rPr lang="en-US" altLang="zh-TW" sz="1600" dirty="0" smtClean="0"/>
              <a:t>)</a:t>
            </a:r>
            <a:r>
              <a:rPr lang="zh-TW" altLang="en-US" sz="1600" dirty="0" smtClean="0"/>
              <a:t>，凡於</a:t>
            </a:r>
            <a:r>
              <a:rPr lang="en-US" altLang="zh-TW" sz="1600" dirty="0" smtClean="0"/>
              <a:t>2017/7/1</a:t>
            </a:r>
            <a:r>
              <a:rPr lang="zh-TW" altLang="en-US" sz="1600" dirty="0" smtClean="0"/>
              <a:t>至</a:t>
            </a:r>
            <a:r>
              <a:rPr lang="en-US" altLang="zh-TW" sz="1600" dirty="0" smtClean="0"/>
              <a:t>2017/8/31</a:t>
            </a:r>
            <a:r>
              <a:rPr lang="zh-TW" altLang="en-US" sz="1600" dirty="0" smtClean="0"/>
              <a:t>期間增訂或改訂其他家庭套餐</a:t>
            </a:r>
            <a:r>
              <a:rPr lang="en-US" altLang="zh-TW" sz="1600" dirty="0" smtClean="0"/>
              <a:t>(</a:t>
            </a:r>
            <a:r>
              <a:rPr lang="zh-TW" altLang="en-US" sz="1600" dirty="0" smtClean="0"/>
              <a:t>家庭豪華餐、家庭精選餐、家庭精選</a:t>
            </a:r>
            <a:r>
              <a:rPr lang="en-US" altLang="zh-TW" sz="1600" dirty="0" smtClean="0"/>
              <a:t>B</a:t>
            </a:r>
            <a:r>
              <a:rPr lang="zh-TW" altLang="en-US" sz="1600" dirty="0" smtClean="0"/>
              <a:t>餐、家庭優質餐、家庭超值餐、家庭好康餐</a:t>
            </a:r>
            <a:r>
              <a:rPr lang="en-US" altLang="zh-TW" sz="1600" dirty="0" smtClean="0"/>
              <a:t>)</a:t>
            </a:r>
            <a:r>
              <a:rPr lang="zh-TW" altLang="en-US" sz="1600" dirty="0" smtClean="0"/>
              <a:t>或年約包月</a:t>
            </a:r>
            <a:r>
              <a:rPr lang="en-US" altLang="zh-TW" sz="1600" dirty="0" smtClean="0"/>
              <a:t>(</a:t>
            </a:r>
            <a:r>
              <a:rPr lang="zh-TW" altLang="en-US" sz="1600" dirty="0" smtClean="0"/>
              <a:t>電影</a:t>
            </a:r>
            <a:r>
              <a:rPr lang="en-US" altLang="zh-TW" sz="1600" dirty="0" smtClean="0"/>
              <a:t>199</a:t>
            </a:r>
            <a:r>
              <a:rPr lang="zh-TW" altLang="en-US" sz="1600" dirty="0" smtClean="0"/>
              <a:t>、好萊塢</a:t>
            </a:r>
            <a:r>
              <a:rPr lang="en-US" altLang="zh-TW" sz="1600" dirty="0" smtClean="0"/>
              <a:t>199</a:t>
            </a:r>
            <a:r>
              <a:rPr lang="zh-TW" altLang="en-US" sz="1600" dirty="0" smtClean="0"/>
              <a:t>、戲劇</a:t>
            </a:r>
            <a:r>
              <a:rPr lang="en-US" altLang="zh-TW" sz="1600" dirty="0" smtClean="0"/>
              <a:t>199</a:t>
            </a:r>
            <a:r>
              <a:rPr lang="zh-TW" altLang="en-US" sz="1600" dirty="0" smtClean="0"/>
              <a:t>、卡通</a:t>
            </a:r>
            <a:r>
              <a:rPr lang="en-US" altLang="zh-TW" sz="1600" dirty="0" smtClean="0"/>
              <a:t>199</a:t>
            </a:r>
            <a:r>
              <a:rPr lang="zh-TW" altLang="en-US" sz="1600" dirty="0" smtClean="0"/>
              <a:t>、紀實</a:t>
            </a:r>
            <a:r>
              <a:rPr lang="en-US" altLang="zh-TW" sz="1600" dirty="0" smtClean="0"/>
              <a:t>149</a:t>
            </a:r>
            <a:r>
              <a:rPr lang="zh-TW" altLang="en-US" sz="1600" dirty="0" smtClean="0"/>
              <a:t>、霹靂</a:t>
            </a:r>
            <a:r>
              <a:rPr lang="en-US" altLang="zh-TW" sz="1600" dirty="0" smtClean="0"/>
              <a:t>)</a:t>
            </a:r>
            <a:r>
              <a:rPr lang="zh-TW" altLang="en-US" sz="1600" dirty="0" smtClean="0"/>
              <a:t>，每戶贈送看片金</a:t>
            </a:r>
            <a:r>
              <a:rPr lang="en-US" altLang="zh-TW" sz="1600" dirty="0" smtClean="0"/>
              <a:t>600</a:t>
            </a:r>
            <a:r>
              <a:rPr lang="zh-TW" altLang="en-US" sz="1600" dirty="0" smtClean="0"/>
              <a:t>元</a:t>
            </a:r>
            <a:r>
              <a:rPr lang="en-US" altLang="zh-TW" sz="1600" dirty="0" smtClean="0"/>
              <a:t>(</a:t>
            </a:r>
            <a:r>
              <a:rPr lang="zh-TW" altLang="en-US" sz="1600" dirty="0" smtClean="0"/>
              <a:t>每月</a:t>
            </a:r>
            <a:r>
              <a:rPr lang="en-US" altLang="zh-TW" sz="1600" dirty="0" smtClean="0"/>
              <a:t>50</a:t>
            </a:r>
            <a:r>
              <a:rPr lang="zh-TW" altLang="en-US" sz="1600" dirty="0" smtClean="0"/>
              <a:t>元，共贈送</a:t>
            </a:r>
            <a:r>
              <a:rPr lang="en-US" altLang="zh-TW" sz="1600" dirty="0" smtClean="0"/>
              <a:t>12</a:t>
            </a:r>
            <a:r>
              <a:rPr lang="zh-TW" altLang="en-US" sz="1600" dirty="0" smtClean="0"/>
              <a:t>個月，每戶限一次；訂閱多組套餐或年約包月隨選服務，恕無法累積贈送</a:t>
            </a:r>
            <a:r>
              <a:rPr lang="en-US" altLang="zh-TW" sz="1600" dirty="0" smtClean="0"/>
              <a:t>)</a:t>
            </a:r>
            <a:r>
              <a:rPr lang="zh-TW" altLang="en-US" sz="1600" dirty="0" smtClean="0"/>
              <a:t>。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1800" dirty="0" smtClean="0"/>
              <a:t>4.</a:t>
            </a:r>
            <a:r>
              <a:rPr lang="zh-TW" altLang="en-US" sz="1800" dirty="0" smtClean="0"/>
              <a:t>受影響之套餐客戶</a:t>
            </a:r>
            <a:r>
              <a:rPr lang="zh-TW" altLang="en-US" sz="1800" dirty="0"/>
              <a:t>若決定退訂套餐或退租</a:t>
            </a:r>
            <a:r>
              <a:rPr lang="en-US" altLang="zh-TW" sz="1800" dirty="0" smtClean="0"/>
              <a:t>MOD</a:t>
            </a:r>
            <a:r>
              <a:rPr lang="zh-TW" altLang="en-US" sz="1800" dirty="0" smtClean="0"/>
              <a:t>及寬頻</a:t>
            </a:r>
            <a:r>
              <a:rPr lang="zh-TW" altLang="en-US" sz="1800" dirty="0" smtClean="0">
                <a:latin typeface="新細明體"/>
                <a:ea typeface="新細明體"/>
              </a:rPr>
              <a:t>，</a:t>
            </a:r>
            <a:r>
              <a:rPr lang="zh-TW" altLang="en-US" sz="1800" dirty="0" smtClean="0"/>
              <a:t>未滿</a:t>
            </a:r>
            <a:r>
              <a:rPr lang="zh-TW" altLang="en-US" sz="1800" dirty="0"/>
              <a:t>約不收</a:t>
            </a:r>
            <a:r>
              <a:rPr lang="en-US" altLang="zh-TW" sz="1800" dirty="0"/>
              <a:t>MOD</a:t>
            </a:r>
            <a:r>
              <a:rPr lang="zh-TW" altLang="en-US" sz="1800" dirty="0" smtClean="0"/>
              <a:t>相關違約金。</a:t>
            </a:r>
            <a:endParaRPr lang="en-US" altLang="zh-TW" sz="1800" dirty="0" smtClean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199125"/>
              </p:ext>
            </p:extLst>
          </p:nvPr>
        </p:nvGraphicFramePr>
        <p:xfrm>
          <a:off x="755576" y="1503067"/>
          <a:ext cx="7632849" cy="1421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2520280"/>
                <a:gridCol w="2808313"/>
              </a:tblGrid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套餐名稱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原牌告優惠價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7/1~7/31</a:t>
                      </a:r>
                      <a:r>
                        <a:rPr lang="zh-TW" alt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期間新優惠價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0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家庭豪華餐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270</a:t>
                      </a: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145</a:t>
                      </a: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0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家庭優質餐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</a:t>
                      </a: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90</a:t>
                      </a: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0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家庭超值餐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210</a:t>
                      </a: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80</a:t>
                      </a: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188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388" y="44550"/>
            <a:ext cx="8667750" cy="792162"/>
          </a:xfrm>
        </p:spPr>
        <p:txBody>
          <a:bodyPr>
            <a:normAutofit/>
          </a:bodyPr>
          <a:lstStyle/>
          <a:p>
            <a:r>
              <a:rPr lang="zh-TW" altLang="en-US" sz="4000" b="1" dirty="0" smtClean="0"/>
              <a:t>套餐頻道</a:t>
            </a:r>
            <a:r>
              <a:rPr lang="zh-TW" altLang="en-US" sz="4000" b="1" dirty="0" smtClean="0"/>
              <a:t>異動及復播補償措施</a:t>
            </a:r>
            <a:r>
              <a:rPr lang="en-US" altLang="zh-TW" sz="4000" b="1" dirty="0" smtClean="0"/>
              <a:t>(2/2)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544616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altLang="zh-TW" sz="1800" dirty="0"/>
              <a:t>5</a:t>
            </a:r>
            <a:r>
              <a:rPr lang="en-US" altLang="zh-TW" sz="1800" dirty="0" smtClean="0"/>
              <a:t>.</a:t>
            </a:r>
            <a:r>
              <a:rPr lang="zh-TW" altLang="en-US" sz="1800" dirty="0" smtClean="0"/>
              <a:t>  </a:t>
            </a:r>
            <a:r>
              <a:rPr lang="en-US" altLang="zh-TW" sz="1800" dirty="0" smtClean="0"/>
              <a:t>7/15</a:t>
            </a:r>
            <a:r>
              <a:rPr lang="zh-TW" altLang="en-US" sz="1800" dirty="0" smtClean="0"/>
              <a:t>套餐頻道復播後，增加提供以下優惠：</a:t>
            </a:r>
            <a:endParaRPr lang="en-US" altLang="zh-TW" sz="1800" dirty="0" smtClean="0"/>
          </a:p>
          <a:p>
            <a:pPr lvl="1">
              <a:lnSpc>
                <a:spcPts val="2400"/>
              </a:lnSpc>
            </a:pPr>
            <a:r>
              <a:rPr lang="en-US" altLang="zh-TW" sz="1600" dirty="0" smtClean="0"/>
              <a:t>7/15~7/31</a:t>
            </a:r>
            <a:r>
              <a:rPr lang="zh-TW" altLang="en-US" sz="1600" dirty="0" smtClean="0"/>
              <a:t>家庭豪華</a:t>
            </a:r>
            <a:r>
              <a:rPr lang="en-US" altLang="zh-TW" sz="1600" dirty="0" smtClean="0"/>
              <a:t>/</a:t>
            </a:r>
            <a:r>
              <a:rPr lang="zh-TW" altLang="en-US" sz="1600" dirty="0" smtClean="0"/>
              <a:t>優質</a:t>
            </a:r>
            <a:r>
              <a:rPr lang="en-US" altLang="zh-TW" sz="1600" dirty="0" smtClean="0"/>
              <a:t>/</a:t>
            </a:r>
            <a:r>
              <a:rPr lang="zh-TW" altLang="en-US" sz="1600" dirty="0" smtClean="0"/>
              <a:t>超值餐仍維持第</a:t>
            </a:r>
            <a:r>
              <a:rPr lang="en-US" altLang="zh-TW" sz="1600" dirty="0" smtClean="0"/>
              <a:t>2</a:t>
            </a:r>
            <a:r>
              <a:rPr lang="zh-TW" altLang="en-US" sz="1600" dirty="0" smtClean="0"/>
              <a:t>點之優惠價，不因頻道增加而加收費用。</a:t>
            </a:r>
            <a:r>
              <a:rPr lang="en-US" altLang="zh-TW" sz="1600" dirty="0" smtClean="0"/>
              <a:t>(</a:t>
            </a:r>
            <a:r>
              <a:rPr lang="en-US" altLang="zh-TW" sz="1600" dirty="0"/>
              <a:t>	7/15</a:t>
            </a:r>
            <a:r>
              <a:rPr lang="zh-TW" altLang="en-US" sz="1600" dirty="0"/>
              <a:t>起，家庭豪華餐新加入</a:t>
            </a:r>
            <a:r>
              <a:rPr lang="en-US" altLang="zh-TW" sz="1600" dirty="0"/>
              <a:t>CH32</a:t>
            </a:r>
            <a:r>
              <a:rPr lang="zh-TW" altLang="en-US" sz="1600" dirty="0"/>
              <a:t>台視綜合台、</a:t>
            </a:r>
            <a:r>
              <a:rPr lang="en-US" altLang="zh-TW" sz="1600" dirty="0"/>
              <a:t>CH53</a:t>
            </a:r>
            <a:r>
              <a:rPr lang="zh-TW" altLang="en-US" sz="1600" dirty="0"/>
              <a:t>台視新聞台、</a:t>
            </a:r>
            <a:r>
              <a:rPr lang="en-US" altLang="zh-TW" sz="1600" dirty="0"/>
              <a:t>C58</a:t>
            </a:r>
            <a:r>
              <a:rPr lang="zh-TW" altLang="en-US" sz="1600" dirty="0"/>
              <a:t>台視財經台 、 </a:t>
            </a:r>
            <a:r>
              <a:rPr lang="en-US" altLang="zh-TW" sz="1600" dirty="0"/>
              <a:t>CH180 ELEVEN </a:t>
            </a:r>
            <a:r>
              <a:rPr lang="zh-TW" altLang="en-US" sz="1600" dirty="0"/>
              <a:t>、 </a:t>
            </a:r>
            <a:r>
              <a:rPr lang="en-US" altLang="zh-TW" sz="1600" dirty="0"/>
              <a:t>CH181 Eleven Sports</a:t>
            </a:r>
            <a:r>
              <a:rPr lang="zh-TW" altLang="en-US" sz="1600" dirty="0"/>
              <a:t>、</a:t>
            </a:r>
            <a:r>
              <a:rPr lang="en-US" altLang="zh-TW" sz="1600" dirty="0"/>
              <a:t>CH121 </a:t>
            </a:r>
            <a:r>
              <a:rPr lang="en-US" altLang="zh-TW" sz="1600" dirty="0" err="1"/>
              <a:t>Dreamworks</a:t>
            </a:r>
            <a:r>
              <a:rPr lang="zh-TW" altLang="en-US" sz="1600" dirty="0"/>
              <a:t>及</a:t>
            </a:r>
            <a:r>
              <a:rPr lang="en-US" altLang="zh-TW" sz="1600" dirty="0"/>
              <a:t>CH139 </a:t>
            </a:r>
            <a:r>
              <a:rPr lang="zh-TW" altLang="en-US" sz="1600" dirty="0"/>
              <a:t>民視台灣台等</a:t>
            </a:r>
            <a:r>
              <a:rPr lang="en-US" altLang="zh-TW" sz="1600" dirty="0"/>
              <a:t>7</a:t>
            </a:r>
            <a:r>
              <a:rPr lang="zh-TW" altLang="en-US" sz="1600" dirty="0" smtClean="0"/>
              <a:t>頻道</a:t>
            </a:r>
            <a:r>
              <a:rPr lang="en-US" altLang="zh-TW" sz="1600" dirty="0" smtClean="0"/>
              <a:t>)</a:t>
            </a:r>
            <a:r>
              <a:rPr lang="zh-TW" altLang="en-US" sz="1600" dirty="0" smtClean="0"/>
              <a:t>。</a:t>
            </a:r>
            <a:endParaRPr lang="en-US" altLang="zh-TW" sz="1600" dirty="0" smtClean="0"/>
          </a:p>
          <a:p>
            <a:pPr lvl="1">
              <a:lnSpc>
                <a:spcPts val="2400"/>
              </a:lnSpc>
            </a:pPr>
            <a:r>
              <a:rPr lang="en-US" altLang="zh-TW" sz="1600" dirty="0" smtClean="0"/>
              <a:t>7/1~7/14</a:t>
            </a:r>
            <a:r>
              <a:rPr lang="zh-TW" altLang="en-US" sz="1600" dirty="0" smtClean="0"/>
              <a:t>期間受影響套餐客戶若增訂套餐移出之台互</a:t>
            </a:r>
            <a:r>
              <a:rPr lang="zh-TW" altLang="en-US" sz="1600" dirty="0" smtClean="0">
                <a:latin typeface="微軟正黑體"/>
                <a:ea typeface="微軟正黑體"/>
              </a:rPr>
              <a:t>、友量、中華超聯之</a:t>
            </a:r>
            <a:r>
              <a:rPr lang="zh-TW" altLang="en-US" sz="1600" dirty="0" smtClean="0"/>
              <a:t>單點頻道或台互之黃金全餐，</a:t>
            </a:r>
            <a:r>
              <a:rPr lang="en-US" altLang="zh-TW" sz="1600" dirty="0" smtClean="0"/>
              <a:t>7/15~7/31</a:t>
            </a:r>
            <a:r>
              <a:rPr lang="zh-TW" altLang="en-US" sz="1600" dirty="0"/>
              <a:t>不收費</a:t>
            </a:r>
            <a:r>
              <a:rPr lang="zh-TW" altLang="en-US" sz="1600" dirty="0" smtClean="0"/>
              <a:t>用，</a:t>
            </a:r>
            <a:r>
              <a:rPr lang="en-US" altLang="zh-TW" sz="1600" dirty="0" smtClean="0"/>
              <a:t>7/1~7/14</a:t>
            </a:r>
            <a:r>
              <a:rPr lang="zh-TW" altLang="en-US" sz="1600" dirty="0" smtClean="0"/>
              <a:t>按實際訂閱天數計收。</a:t>
            </a:r>
            <a:endParaRPr lang="en-US" altLang="zh-TW" sz="1600" dirty="0" smtClean="0"/>
          </a:p>
          <a:p>
            <a:pPr lvl="1">
              <a:lnSpc>
                <a:spcPts val="2400"/>
              </a:lnSpc>
            </a:pPr>
            <a:r>
              <a:rPr lang="zh-TW" altLang="en-US" sz="1600" dirty="0" smtClean="0"/>
              <a:t>若客戶欲</a:t>
            </a:r>
            <a:r>
              <a:rPr lang="zh-TW" altLang="en-US" sz="1600" dirty="0"/>
              <a:t>改回豪華</a:t>
            </a:r>
            <a:r>
              <a:rPr lang="zh-TW" altLang="en-US" sz="1600" dirty="0" smtClean="0"/>
              <a:t>餐而退訂其他家庭套餐或黃金全餐，亦不收取套餐解約金。</a:t>
            </a:r>
            <a:endParaRPr lang="zh-TW" altLang="en-US" sz="1600" dirty="0"/>
          </a:p>
          <a:p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795077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325</Words>
  <Application>Microsoft Office PowerPoint</Application>
  <PresentationFormat>如螢幕大小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套餐頻道異動及復播補償措施(1/2)</vt:lpstr>
      <vt:lpstr>套餐頻道異動及復播補償措施(2/2)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HYC</dc:creator>
  <cp:lastModifiedBy>user</cp:lastModifiedBy>
  <cp:revision>12</cp:revision>
  <dcterms:created xsi:type="dcterms:W3CDTF">2017-07-17T12:50:52Z</dcterms:created>
  <dcterms:modified xsi:type="dcterms:W3CDTF">2017-07-19T10:06:44Z</dcterms:modified>
</cp:coreProperties>
</file>