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644" r:id="rId3"/>
    <p:sldId id="646" r:id="rId4"/>
    <p:sldId id="647" r:id="rId5"/>
    <p:sldId id="665" r:id="rId6"/>
    <p:sldId id="666" r:id="rId7"/>
    <p:sldId id="650" r:id="rId8"/>
    <p:sldId id="667" r:id="rId9"/>
    <p:sldId id="668" r:id="rId10"/>
    <p:sldId id="669" r:id="rId11"/>
    <p:sldId id="654" r:id="rId12"/>
    <p:sldId id="662" r:id="rId13"/>
    <p:sldId id="656" r:id="rId14"/>
    <p:sldId id="663" r:id="rId15"/>
    <p:sldId id="670" r:id="rId16"/>
    <p:sldId id="659" r:id="rId17"/>
    <p:sldId id="660" r:id="rId18"/>
    <p:sldId id="661" r:id="rId19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99E075A-58C0-4C43-A566-FC8F9E723F37}">
          <p14:sldIdLst>
            <p14:sldId id="299"/>
            <p14:sldId id="644"/>
            <p14:sldId id="646"/>
            <p14:sldId id="647"/>
            <p14:sldId id="665"/>
            <p14:sldId id="666"/>
            <p14:sldId id="650"/>
            <p14:sldId id="667"/>
            <p14:sldId id="668"/>
          </p14:sldIdLst>
        </p14:section>
        <p14:section name="未命名的章節" id="{4E2E055B-B7DC-444C-BD2D-C6D4B3AD1A67}">
          <p14:sldIdLst>
            <p14:sldId id="669"/>
            <p14:sldId id="654"/>
            <p14:sldId id="662"/>
            <p14:sldId id="656"/>
            <p14:sldId id="663"/>
            <p14:sldId id="670"/>
            <p14:sldId id="659"/>
            <p14:sldId id="660"/>
            <p14:sldId id="661"/>
          </p14:sldIdLst>
        </p14:section>
        <p14:section name="未命名的章節" id="{4183835E-8F12-48BC-B7AE-673D774A25E0}">
          <p14:sldIdLst/>
        </p14:section>
        <p14:section name="未命名的章節" id="{836CB3F9-6280-4975-BF80-FD4932B9A0B7}">
          <p14:sldIdLst/>
        </p14:section>
        <p14:section name="未命名的章節" id="{97865005-7D2A-460C-9D3B-55E25B3CC9E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FF"/>
    <a:srgbClr val="FFFF99"/>
    <a:srgbClr val="FFFF66"/>
    <a:srgbClr val="FFFFCC"/>
    <a:srgbClr val="006600"/>
    <a:srgbClr val="0000FF"/>
    <a:srgbClr val="800080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8302" autoAdjust="0"/>
  </p:normalViewPr>
  <p:slideViewPr>
    <p:cSldViewPr>
      <p:cViewPr>
        <p:scale>
          <a:sx n="124" d="100"/>
          <a:sy n="124" d="100"/>
        </p:scale>
        <p:origin x="-1302" y="-24"/>
      </p:cViewPr>
      <p:guideLst>
        <p:guide orient="horz" pos="2296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0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3A2959C-4C8B-42F7-B7B4-C0C51C9B8D30}" type="datetimeFigureOut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0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93F4153-86F5-4ABD-8274-093A66BE09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4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F4153-86F5-4ABD-8274-093A66BE0949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150-6C16-4542-91D6-4B171BE93AB4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7630-D011-4F48-9F86-84705024D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890A-6266-4E6F-90FF-54960387D114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0B4D-4E62-4008-86EF-FBC13540EF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 flipV="1">
            <a:off x="280988" y="836613"/>
            <a:ext cx="8580437" cy="76200"/>
            <a:chOff x="110" y="710"/>
            <a:chExt cx="6037" cy="45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10800000" flipH="1" flipV="1">
              <a:off x="110" y="755"/>
              <a:ext cx="6037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rot="10800000" flipH="1" flipV="1">
              <a:off x="110" y="710"/>
              <a:ext cx="603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465E-A4E0-452F-8840-6D0BE75925F3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2978-256C-4D83-BF5C-231DF12A7D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 flipV="1">
            <a:off x="287225" y="1196752"/>
            <a:ext cx="8580437" cy="76200"/>
            <a:chOff x="110" y="710"/>
            <a:chExt cx="6037" cy="4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rot="10800000" flipH="1" flipV="1">
              <a:off x="110" y="755"/>
              <a:ext cx="6037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10800000" flipH="1" flipV="1">
              <a:off x="110" y="710"/>
              <a:ext cx="603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sz="3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0C84-6EA7-4FB8-BE28-F74C25DF25CB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9E05-73EA-4506-B64D-D75546CD2D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ECF4-6C8E-4027-88C2-41E4BF291CA3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AC76-F04F-4447-9CB0-A5044200E6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5D52-E279-40EF-B308-4589ACB4DDCF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1665-B5F5-470E-9FFA-5D033F6F1D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A62C-CA99-4609-AD25-87C7C19912FB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B136-2FFA-4404-8241-FE1F5DEAC0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F0FD-6123-42D7-9F32-754987CB4C21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C031-D1BA-4488-936C-B075AC56AC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90AF-A874-4388-B6C7-307E9851ABC7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498E-9B99-4873-861F-BC25819FB3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9403-47D9-43F7-8AD9-B8722AC969EA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363A-12AF-4233-A77A-0A77F6823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3F19-1F50-4C92-9451-DDD37B63A714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E1D0-D947-44C3-8CCA-F2350F6843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72F4B8-7D6E-4C24-A80D-351AEEB9A97B}" type="datetime1">
              <a:rPr lang="zh-TW" altLang="en-US"/>
              <a:pPr>
                <a:defRPr/>
              </a:pPr>
              <a:t>2015/4/7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4376D2-D20F-4D3E-B0BA-6E7BFE6EBE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3788"/>
            <a:ext cx="6400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944216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自己的電  自己省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「智慧節電計畫」推動規劃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6" name="副標題 2"/>
          <p:cNvSpPr>
            <a:spLocks noGrp="1"/>
          </p:cNvSpPr>
          <p:nvPr>
            <p:ph type="subTitle" idx="1"/>
          </p:nvPr>
        </p:nvSpPr>
        <p:spPr>
          <a:xfrm>
            <a:off x="1443037" y="4653136"/>
            <a:ext cx="6257925" cy="12958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經濟部</a:t>
            </a:r>
            <a:endParaRPr lang="en-US" altLang="zh-TW" b="1" dirty="0" smtClean="0">
              <a:solidFill>
                <a:schemeClr val="tx1"/>
              </a:solidFill>
              <a:latin typeface="Calibri" panose="020F0502020204030204" pitchFamily="34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04</a:t>
            </a:r>
            <a:r>
              <a:rPr lang="zh-TW" alt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02</a:t>
            </a:r>
            <a:r>
              <a:rPr lang="zh-TW" alt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</a:rPr>
              <a:t>日</a:t>
            </a:r>
            <a:endParaRPr lang="zh-TW" altLang="en-US" b="1" dirty="0">
              <a:solidFill>
                <a:schemeClr val="tx1"/>
              </a:solidFill>
              <a:latin typeface="Calibri" panose="020F0502020204030204" pitchFamily="34" charset="0"/>
              <a:ea typeface="標楷體" pitchFamily="65" charset="-120"/>
            </a:endParaRPr>
          </a:p>
        </p:txBody>
      </p:sp>
      <p:sp>
        <p:nvSpPr>
          <p:cNvPr id="9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    節電獎項與激勵金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218625"/>
            <a:ext cx="8229600" cy="1512168"/>
          </a:xfrm>
        </p:spPr>
        <p:txBody>
          <a:bodyPr/>
          <a:lstStyle/>
          <a:p>
            <a:r>
              <a:rPr lang="zh-TW" altLang="en-US" dirty="0" smtClean="0"/>
              <a:t>計畫</a:t>
            </a:r>
            <a:r>
              <a:rPr lang="zh-TW" altLang="en-US" dirty="0"/>
              <a:t>完成後依節電績效給予不同</a:t>
            </a:r>
            <a:r>
              <a:rPr lang="zh-TW" altLang="en-US" dirty="0" smtClean="0"/>
              <a:t>獎勵</a:t>
            </a:r>
            <a:endParaRPr lang="en-US" altLang="zh-TW" dirty="0" smtClean="0"/>
          </a:p>
          <a:p>
            <a:pPr lvl="1"/>
            <a:r>
              <a:rPr lang="zh-TW" altLang="en-US" sz="2000" dirty="0" smtClean="0"/>
              <a:t>主要指標</a:t>
            </a:r>
            <a:endParaRPr lang="en-US" altLang="zh-TW" sz="2000" dirty="0" smtClean="0"/>
          </a:p>
          <a:p>
            <a:pPr lvl="1"/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en-US" sz="2000" dirty="0" smtClean="0"/>
              <a:t>強調尖峰期間節電效能</a:t>
            </a:r>
            <a:endParaRPr lang="en-US" altLang="zh-TW" sz="2000" dirty="0" smtClean="0"/>
          </a:p>
          <a:p>
            <a:r>
              <a:rPr lang="zh-TW" altLang="en-US" dirty="0" smtClean="0"/>
              <a:t>激勵獎金額度與分配原則</a:t>
            </a:r>
            <a:endParaRPr lang="en-US" altLang="zh-TW" dirty="0" smtClean="0"/>
          </a:p>
          <a:p>
            <a:pPr lvl="1"/>
            <a:r>
              <a:rPr lang="zh-TW" altLang="en-US" sz="2000" dirty="0"/>
              <a:t>激勵</a:t>
            </a:r>
            <a:r>
              <a:rPr lang="zh-TW" altLang="en-US" sz="2000" dirty="0" smtClean="0"/>
              <a:t>獎金總額度上限為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億元，獎金額度分配如下表</a:t>
            </a:r>
            <a:r>
              <a:rPr lang="zh-TW" altLang="en-US" sz="2000" dirty="0">
                <a:latin typeface="新細明體"/>
                <a:ea typeface="新細明體"/>
              </a:rPr>
              <a:t>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lvl="1"/>
            <a:r>
              <a:rPr lang="zh-TW" altLang="en-US" sz="2000" dirty="0" smtClean="0"/>
              <a:t>辦理創意競賽，鼓勵各地方政府加強公民參與及提出節電創意做法，競賽獎金</a:t>
            </a:r>
            <a:r>
              <a:rPr lang="zh-TW" altLang="en-US" sz="2000" dirty="0"/>
              <a:t>由激勵獎金支應。</a:t>
            </a:r>
          </a:p>
          <a:p>
            <a:pPr marL="457200" lvl="1" indent="0">
              <a:buNone/>
            </a:pPr>
            <a:endParaRPr lang="zh-TW" altLang="en-US" sz="1600" dirty="0">
              <a:latin typeface="+mn-lt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 bwMode="auto">
          <a:xfrm>
            <a:off x="1043607" y="1621983"/>
            <a:ext cx="80944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spcBef>
                <a:spcPts val="600"/>
              </a:spcBef>
              <a:buNone/>
            </a:pPr>
            <a:endParaRPr lang="en-US" altLang="zh-TW" sz="1700" dirty="0" smtClean="0">
              <a:ea typeface="標楷體" pitchFamily="65" charset="-120"/>
              <a:cs typeface="Arial" pitchFamily="34" charset="0"/>
              <a:sym typeface="Wingdings" pitchFamily="2" charset="2"/>
            </a:endParaRPr>
          </a:p>
          <a:p>
            <a:pPr marL="263525" indent="-263525">
              <a:lnSpc>
                <a:spcPts val="16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                         </a:t>
            </a: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去年同期用電量</a:t>
            </a:r>
            <a:r>
              <a:rPr lang="en-US" altLang="zh-TW" sz="2000" dirty="0" smtClean="0">
                <a:latin typeface="微軟正黑體"/>
                <a:ea typeface="標楷體" pitchFamily="65" charset="-120"/>
                <a:cs typeface="Arial" pitchFamily="34" charset="0"/>
                <a:sym typeface="Wingdings" pitchFamily="2" charset="2"/>
              </a:rPr>
              <a:t>-</a:t>
            </a: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計畫執行期間用電量</a:t>
            </a:r>
            <a:endParaRPr lang="en-US" altLang="zh-TW" sz="2000" dirty="0" smtClean="0">
              <a:ea typeface="標楷體" pitchFamily="65" charset="-120"/>
              <a:cs typeface="Arial" pitchFamily="34" charset="0"/>
              <a:sym typeface="Wingdings" pitchFamily="2" charset="2"/>
            </a:endParaRPr>
          </a:p>
          <a:p>
            <a:pPr marL="263525" indent="-263525">
              <a:lnSpc>
                <a:spcPts val="16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     節電率</a:t>
            </a:r>
            <a:r>
              <a:rPr lang="en-US" altLang="zh-TW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(%)</a:t>
            </a: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＝                                                                              </a:t>
            </a:r>
            <a:r>
              <a:rPr lang="en-US" altLang="zh-TW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X</a:t>
            </a: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100%</a:t>
            </a:r>
            <a:endParaRPr lang="en-US" altLang="zh-TW" sz="2000" dirty="0">
              <a:ea typeface="標楷體" pitchFamily="65" charset="-120"/>
              <a:cs typeface="Arial" pitchFamily="34" charset="0"/>
              <a:sym typeface="Wingdings" pitchFamily="2" charset="2"/>
            </a:endParaRPr>
          </a:p>
          <a:p>
            <a:pPr marL="263525" indent="-263525">
              <a:lnSpc>
                <a:spcPts val="16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                                                   去年</a:t>
            </a:r>
            <a:r>
              <a:rPr lang="zh-TW" altLang="en-US" sz="2000" dirty="0">
                <a:ea typeface="標楷體" pitchFamily="65" charset="-120"/>
                <a:cs typeface="Arial" pitchFamily="34" charset="0"/>
                <a:sym typeface="Wingdings" pitchFamily="2" charset="2"/>
              </a:rPr>
              <a:t>同期用</a:t>
            </a:r>
            <a:r>
              <a:rPr lang="zh-TW" altLang="en-US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電量</a:t>
            </a:r>
            <a:r>
              <a:rPr lang="en-US" altLang="zh-TW" sz="2000" dirty="0" smtClean="0">
                <a:ea typeface="標楷體" pitchFamily="65" charset="-120"/>
                <a:cs typeface="Arial" pitchFamily="34" charset="0"/>
                <a:sym typeface="Wingdings" pitchFamily="2" charset="2"/>
              </a:rPr>
              <a:t> 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771800" y="2353805"/>
            <a:ext cx="4320480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43815"/>
              </p:ext>
            </p:extLst>
          </p:nvPr>
        </p:nvGraphicFramePr>
        <p:xfrm>
          <a:off x="827584" y="4679651"/>
          <a:ext cx="7962937" cy="2148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07556"/>
                <a:gridCol w="2520280"/>
                <a:gridCol w="2090885"/>
                <a:gridCol w="1944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與去年同期比較節電率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每度節電激勵獎金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獎勵額度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節電標竿獎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超過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3%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0.8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基準數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1.6)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依獲得獎項之每度電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ea typeface="標楷體" pitchFamily="65" charset="-120"/>
                          <a:cs typeface="Arial" pitchFamily="34" charset="0"/>
                          <a:sym typeface="Wingdings" pitchFamily="2" charset="2"/>
                        </a:rPr>
                        <a:t>激勵獎金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，乘上該直轄市或縣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市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節電量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altLang="zh-TW" sz="2000" b="1" dirty="0" smtClean="0">
                        <a:solidFill>
                          <a:srgbClr val="FF0000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超過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2.5%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小於等於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3%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0.6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基準數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*1.2)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dirty="0" smtClean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節電典範獎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超過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2%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小於等於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2.5%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基準數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dirty="0" smtClean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節電傑出獎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超過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1%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小於等於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2%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0.4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基準數*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0.8)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節電優良獎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超過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0%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小於等於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1%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0.3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基準數*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0.6)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五邊形 9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10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計畫之研提與審查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研提原則：地方政府之節</a:t>
            </a:r>
            <a:r>
              <a:rPr lang="zh-TW" altLang="en-US" dirty="0"/>
              <a:t>電計畫</a:t>
            </a:r>
            <a:r>
              <a:rPr lang="zh-TW" altLang="en-US" dirty="0" smtClean="0"/>
              <a:t>應承諾</a:t>
            </a:r>
            <a:r>
              <a:rPr lang="zh-TW" altLang="en-US" dirty="0" smtClean="0">
                <a:solidFill>
                  <a:srgbClr val="FF0000"/>
                </a:solidFill>
              </a:rPr>
              <a:t>量化</a:t>
            </a:r>
            <a:r>
              <a:rPr lang="zh-TW" altLang="en-US" dirty="0">
                <a:solidFill>
                  <a:srgbClr val="FF0000"/>
                </a:solidFill>
              </a:rPr>
              <a:t>節電目標</a:t>
            </a:r>
            <a:r>
              <a:rPr lang="zh-TW" altLang="en-US" dirty="0"/>
              <a:t>，並按部門別規劃相關節電措施。</a:t>
            </a:r>
          </a:p>
          <a:p>
            <a:r>
              <a:rPr lang="zh-TW" altLang="en-US" dirty="0"/>
              <a:t>計畫審查</a:t>
            </a:r>
            <a:r>
              <a:rPr lang="zh-TW" altLang="en-US" dirty="0" smtClean="0"/>
              <a:t>機制</a:t>
            </a:r>
            <a:endParaRPr lang="zh-TW" altLang="en-US" dirty="0"/>
          </a:p>
          <a:p>
            <a:pPr lvl="1"/>
            <a:r>
              <a:rPr lang="zh-TW" altLang="en-US" dirty="0"/>
              <a:t>審查小組：由經濟部遴聘政府相關機關</a:t>
            </a:r>
            <a:r>
              <a:rPr lang="en-US" altLang="zh-TW" dirty="0"/>
              <a:t>(</a:t>
            </a:r>
            <a:r>
              <a:rPr lang="zh-TW" altLang="en-US" dirty="0"/>
              <a:t>構</a:t>
            </a:r>
            <a:r>
              <a:rPr lang="en-US" altLang="zh-TW" dirty="0"/>
              <a:t>)</a:t>
            </a:r>
            <a:r>
              <a:rPr lang="zh-TW" altLang="en-US" dirty="0"/>
              <a:t>代表、學者及</a:t>
            </a:r>
            <a:r>
              <a:rPr lang="en-US" altLang="zh-TW" dirty="0"/>
              <a:t>NGO 11-17</a:t>
            </a:r>
            <a:r>
              <a:rPr lang="zh-TW" altLang="en-US" dirty="0"/>
              <a:t>人組成 </a:t>
            </a:r>
            <a:r>
              <a:rPr lang="en-US" altLang="zh-TW" dirty="0"/>
              <a:t>(NGO</a:t>
            </a:r>
            <a:r>
              <a:rPr lang="zh-TW" altLang="en-US" dirty="0"/>
              <a:t>至少占</a:t>
            </a:r>
            <a:r>
              <a:rPr lang="en-US" altLang="zh-TW" dirty="0"/>
              <a:t>1/3)</a:t>
            </a:r>
          </a:p>
          <a:p>
            <a:pPr lvl="1"/>
            <a:r>
              <a:rPr lang="zh-TW" altLang="en-US" dirty="0"/>
              <a:t>審查內容：包括計畫可行性、經費編列合理性、創意做法、民眾參與程度及管考機制等；審查委員</a:t>
            </a:r>
            <a:r>
              <a:rPr lang="zh-TW" altLang="en-US" dirty="0" smtClean="0"/>
              <a:t>將提供諮詢修正</a:t>
            </a:r>
            <a:r>
              <a:rPr lang="zh-TW" altLang="en-US" dirty="0"/>
              <a:t>意見</a:t>
            </a:r>
            <a:r>
              <a:rPr lang="zh-TW" altLang="en-US" dirty="0" smtClean="0"/>
              <a:t>，協助</a:t>
            </a:r>
            <a:r>
              <a:rPr lang="zh-TW" altLang="en-US" dirty="0"/>
              <a:t>強化各縣市節電計畫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/>
              <a:t>計畫內容修正：審查</a:t>
            </a:r>
            <a:r>
              <a:rPr lang="zh-TW" altLang="en-US" dirty="0" smtClean="0"/>
              <a:t>結果提供地方政府作為修正參考，</a:t>
            </a:r>
            <a:r>
              <a:rPr lang="zh-TW" altLang="en-US" dirty="0"/>
              <a:t>並將審查意見公開上網由民眾監督。</a:t>
            </a:r>
          </a:p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11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6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</a:t>
            </a:r>
            <a:r>
              <a:rPr lang="zh-TW" altLang="en-US" dirty="0" smtClean="0">
                <a:solidFill>
                  <a:srgbClr val="C00000"/>
                </a:solidFill>
              </a:rPr>
              <a:t>計畫經費</a:t>
            </a:r>
            <a:r>
              <a:rPr lang="zh-TW" altLang="en-US" dirty="0">
                <a:solidFill>
                  <a:srgbClr val="C00000"/>
                </a:solidFill>
              </a:rPr>
              <a:t>撥付機制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計畫</a:t>
            </a:r>
            <a:r>
              <a:rPr lang="zh-TW" altLang="en-US" sz="2800" dirty="0"/>
              <a:t>執行</a:t>
            </a:r>
            <a:r>
              <a:rPr lang="zh-TW" altLang="en-US" sz="2800" dirty="0" smtClean="0"/>
              <a:t>進度公布</a:t>
            </a:r>
            <a:endParaRPr lang="zh-TW" altLang="en-US" sz="2800" dirty="0"/>
          </a:p>
          <a:p>
            <a:pPr lvl="1"/>
            <a:r>
              <a:rPr lang="zh-TW" altLang="en-US" sz="2200" dirty="0" smtClean="0"/>
              <a:t>各地方政府逐月</a:t>
            </a:r>
            <a:r>
              <a:rPr lang="zh-TW" altLang="en-US" sz="2200" dirty="0"/>
              <a:t>將執行進度上網，供全民督工</a:t>
            </a:r>
            <a:r>
              <a:rPr lang="zh-TW" altLang="en-US" sz="2200" dirty="0" smtClean="0"/>
              <a:t>及網路</a:t>
            </a:r>
            <a:r>
              <a:rPr lang="zh-TW" altLang="en-US" sz="2200" dirty="0"/>
              <a:t>投票。</a:t>
            </a:r>
          </a:p>
          <a:p>
            <a:pPr lvl="1"/>
            <a:r>
              <a:rPr lang="zh-TW" altLang="en-US" sz="2200" dirty="0"/>
              <a:t>將台電公司統計</a:t>
            </a:r>
            <a:r>
              <a:rPr lang="zh-TW" altLang="en-US" sz="2200" dirty="0" smtClean="0"/>
              <a:t>各直轄市與縣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市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用</a:t>
            </a:r>
            <a:r>
              <a:rPr lang="zh-TW" altLang="en-US" sz="2200" dirty="0"/>
              <a:t>電的數量公告上網，做為</a:t>
            </a:r>
            <a:r>
              <a:rPr lang="zh-TW" altLang="en-US" sz="2200" dirty="0" smtClean="0"/>
              <a:t>檢核地方政府節</a:t>
            </a:r>
            <a:r>
              <a:rPr lang="zh-TW" altLang="en-US" sz="2200" dirty="0"/>
              <a:t>電績效依據。</a:t>
            </a:r>
          </a:p>
          <a:p>
            <a:pPr lvl="1"/>
            <a:r>
              <a:rPr lang="zh-TW" altLang="en-US" sz="2200" dirty="0"/>
              <a:t>經濟部逐月公布</a:t>
            </a:r>
            <a:r>
              <a:rPr lang="zh-TW" altLang="en-US" sz="2200" dirty="0" smtClean="0"/>
              <a:t>各地方政府節</a:t>
            </a:r>
            <a:r>
              <a:rPr lang="zh-TW" altLang="en-US" sz="2200" dirty="0"/>
              <a:t>電計畫執行進度與成果。</a:t>
            </a:r>
          </a:p>
          <a:p>
            <a:r>
              <a:rPr lang="zh-TW" altLang="en-US" sz="2800" dirty="0"/>
              <a:t>三階段經費</a:t>
            </a:r>
            <a:r>
              <a:rPr lang="zh-TW" altLang="en-US" sz="2800" dirty="0" smtClean="0"/>
              <a:t>撥付</a:t>
            </a:r>
            <a:endParaRPr lang="zh-TW" altLang="en-US" sz="2800" dirty="0"/>
          </a:p>
          <a:p>
            <a:pPr lvl="1"/>
            <a:r>
              <a:rPr lang="zh-TW" altLang="en-US" sz="2200" dirty="0" smtClean="0"/>
              <a:t>第一</a:t>
            </a:r>
            <a:r>
              <a:rPr lang="zh-TW" altLang="en-US" sz="2200" dirty="0"/>
              <a:t>階段：節電計畫提出後，撥付補助經費</a:t>
            </a:r>
            <a:r>
              <a:rPr lang="en-US" altLang="zh-TW" sz="2200" dirty="0"/>
              <a:t>30%</a:t>
            </a:r>
            <a:r>
              <a:rPr lang="zh-TW" altLang="en-US" sz="2200" dirty="0"/>
              <a:t>。</a:t>
            </a:r>
          </a:p>
          <a:p>
            <a:pPr lvl="1"/>
            <a:r>
              <a:rPr lang="zh-TW" altLang="en-US" sz="2200" dirty="0" smtClean="0"/>
              <a:t>第二</a:t>
            </a:r>
            <a:r>
              <a:rPr lang="zh-TW" altLang="en-US" sz="2200" dirty="0"/>
              <a:t>階段：</a:t>
            </a:r>
            <a:r>
              <a:rPr lang="zh-TW" altLang="en-US" sz="2200" dirty="0" smtClean="0"/>
              <a:t>期中成果發表後，依地方政府承諾</a:t>
            </a:r>
            <a:r>
              <a:rPr lang="zh-TW" altLang="en-US" sz="2200" dirty="0"/>
              <a:t>節電目標達成率比例再撥付</a:t>
            </a:r>
            <a:r>
              <a:rPr lang="en-US" altLang="zh-TW" sz="2200" dirty="0"/>
              <a:t>30%</a:t>
            </a:r>
            <a:r>
              <a:rPr lang="zh-TW" altLang="en-US" sz="2200" dirty="0"/>
              <a:t>補助經費。</a:t>
            </a:r>
          </a:p>
          <a:p>
            <a:pPr lvl="1"/>
            <a:r>
              <a:rPr lang="zh-TW" altLang="en-US" sz="2200" dirty="0" smtClean="0"/>
              <a:t>第三階段：年度成果發表後，依地方政府承諾</a:t>
            </a:r>
            <a:r>
              <a:rPr lang="zh-TW" altLang="en-US" sz="2200" dirty="0"/>
              <a:t>節電目標達成率比例撥付最後</a:t>
            </a:r>
            <a:r>
              <a:rPr lang="en-US" altLang="zh-TW" sz="2200" dirty="0"/>
              <a:t>40%</a:t>
            </a:r>
            <a:r>
              <a:rPr lang="zh-TW" altLang="en-US" sz="2200" dirty="0"/>
              <a:t>補助經費。</a:t>
            </a:r>
          </a:p>
          <a:p>
            <a:pPr lvl="1"/>
            <a:r>
              <a:rPr lang="zh-TW" altLang="en-US" sz="2200" dirty="0" smtClean="0">
                <a:solidFill>
                  <a:srgbClr val="FF0000"/>
                </a:solidFill>
              </a:rPr>
              <a:t>成果</a:t>
            </a:r>
            <a:r>
              <a:rPr lang="zh-TW" altLang="en-US" sz="2200" dirty="0">
                <a:solidFill>
                  <a:srgbClr val="FF0000"/>
                </a:solidFill>
              </a:rPr>
              <a:t>發表</a:t>
            </a:r>
            <a:r>
              <a:rPr lang="zh-TW" altLang="en-US" sz="2200" dirty="0" smtClean="0"/>
              <a:t>：</a:t>
            </a:r>
            <a:r>
              <a:rPr lang="zh-TW" altLang="en-US" sz="2200" dirty="0"/>
              <a:t>期中</a:t>
            </a:r>
            <a:r>
              <a:rPr lang="zh-TW" altLang="en-US" sz="2200" dirty="0" smtClean="0"/>
              <a:t>及年度</a:t>
            </a:r>
            <a:r>
              <a:rPr lang="zh-TW" altLang="en-US" sz="2200" dirty="0"/>
              <a:t>成果</a:t>
            </a:r>
            <a:r>
              <a:rPr lang="zh-TW" altLang="en-US" sz="2200" dirty="0" smtClean="0"/>
              <a:t>以</a:t>
            </a:r>
            <a:r>
              <a:rPr lang="zh-TW" altLang="en-US" sz="2200" dirty="0"/>
              <a:t>公開發表及網路直播方式進行。</a:t>
            </a:r>
          </a:p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6290268"/>
            <a:ext cx="8136904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i="1" dirty="0"/>
              <a:t>執行</a:t>
            </a:r>
            <a:r>
              <a:rPr lang="zh-TW" altLang="en-US" sz="2000" b="1" i="1" dirty="0" smtClean="0"/>
              <a:t>結果</a:t>
            </a:r>
            <a:r>
              <a:rPr lang="zh-TW" altLang="en-US" sz="2000" b="1" i="1" dirty="0"/>
              <a:t>如因氣候因素致影響節電成效，將由</a:t>
            </a:r>
            <a:r>
              <a:rPr lang="zh-TW" altLang="en-US" sz="2000" b="1" i="1" dirty="0" smtClean="0"/>
              <a:t>經濟部另行</a:t>
            </a:r>
            <a:r>
              <a:rPr lang="zh-TW" altLang="en-US" sz="2000" b="1" i="1" dirty="0"/>
              <a:t>修正</a:t>
            </a:r>
            <a:r>
              <a:rPr lang="zh-TW" altLang="en-US" sz="2000" b="1" i="1" dirty="0" smtClean="0"/>
              <a:t>調整</a:t>
            </a:r>
            <a:endParaRPr lang="zh-TW" altLang="en-US" b="1" dirty="0"/>
          </a:p>
        </p:txBody>
      </p:sp>
      <p:sp>
        <p:nvSpPr>
          <p:cNvPr id="7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12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6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    公民參與和群眾外包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dirty="0"/>
              <a:t>建置網路參與平台</a:t>
            </a:r>
          </a:p>
          <a:p>
            <a:pPr lvl="1"/>
            <a:r>
              <a:rPr lang="zh-TW" altLang="en-US" sz="2400" dirty="0"/>
              <a:t>揭露相關資訊、全民督工、舉辦群眾外包及連結相關社群網站。</a:t>
            </a:r>
          </a:p>
          <a:p>
            <a:r>
              <a:rPr lang="zh-TW" altLang="en-US" sz="2600" dirty="0"/>
              <a:t>建立縣市節電網站</a:t>
            </a:r>
          </a:p>
          <a:p>
            <a:pPr lvl="1"/>
            <a:r>
              <a:rPr lang="zh-TW" altLang="en-US" sz="2400" dirty="0" smtClean="0"/>
              <a:t>各地方政府</a:t>
            </a:r>
            <a:r>
              <a:rPr lang="zh-TW" altLang="en-US" sz="2400" dirty="0"/>
              <a:t>須建立網站，供民眾提供建議並發表評論意見。 </a:t>
            </a:r>
          </a:p>
          <a:p>
            <a:r>
              <a:rPr lang="zh-TW" altLang="en-US" sz="2600" dirty="0"/>
              <a:t>用電資訊公開</a:t>
            </a:r>
          </a:p>
          <a:p>
            <a:pPr lvl="1"/>
            <a:r>
              <a:rPr lang="zh-TW" altLang="en-US" sz="2400" dirty="0" smtClean="0"/>
              <a:t>台電</a:t>
            </a:r>
            <a:r>
              <a:rPr lang="zh-TW" altLang="en-US" sz="2400" dirty="0"/>
              <a:t>開發資訊平台</a:t>
            </a:r>
            <a:r>
              <a:rPr lang="en-US" altLang="zh-TW" sz="2400" dirty="0"/>
              <a:t>(</a:t>
            </a:r>
            <a:r>
              <a:rPr lang="zh-TW" altLang="en-US" sz="2400" dirty="0"/>
              <a:t>如</a:t>
            </a:r>
            <a:r>
              <a:rPr lang="en-US" altLang="zh-TW" sz="2400" dirty="0"/>
              <a:t>APP</a:t>
            </a:r>
            <a:r>
              <a:rPr lang="zh-TW" altLang="en-US" sz="2400" dirty="0"/>
              <a:t>、網頁</a:t>
            </a:r>
            <a:r>
              <a:rPr lang="en-US" altLang="zh-TW" sz="2400" dirty="0"/>
              <a:t>)</a:t>
            </a:r>
            <a:r>
              <a:rPr lang="zh-TW" altLang="en-US" sz="2400" dirty="0"/>
              <a:t>，讓用戶、社會大眾方便了解用電情況。 </a:t>
            </a:r>
          </a:p>
          <a:p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5502797"/>
            <a:ext cx="7126093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i="1" dirty="0" smtClean="0"/>
              <a:t>舉辦公民參與和創意做法相關競賽，獎金由激勵獎金支應</a:t>
            </a:r>
            <a:endParaRPr lang="zh-TW" altLang="en-US" sz="2000" b="1" i="1" dirty="0"/>
          </a:p>
        </p:txBody>
      </p:sp>
      <p:sp>
        <p:nvSpPr>
          <p:cNvPr id="7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13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申訴制度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設立申訴窗口，接受被視為不合理節電作為之申訴</a:t>
            </a:r>
            <a:endParaRPr lang="en-US" altLang="zh-TW" dirty="0" smtClean="0"/>
          </a:p>
          <a:p>
            <a:pPr lvl="1"/>
            <a:r>
              <a:rPr lang="zh-TW" altLang="en-US" dirty="0"/>
              <a:t>經濟部與地方政府設立單一聯繫窗口，提供申訴管道。</a:t>
            </a:r>
          </a:p>
          <a:p>
            <a:pPr lvl="1"/>
            <a:r>
              <a:rPr lang="zh-TW" altLang="en-US" dirty="0" smtClean="0"/>
              <a:t>若申訴</a:t>
            </a:r>
            <a:r>
              <a:rPr lang="zh-TW" altLang="en-US" dirty="0"/>
              <a:t>成立，</a:t>
            </a:r>
            <a:r>
              <a:rPr lang="zh-TW" altLang="en-US" dirty="0" smtClean="0"/>
              <a:t>將要求地方政府</a:t>
            </a:r>
            <a:r>
              <a:rPr lang="zh-TW" altLang="en-US" dirty="0"/>
              <a:t>限期</a:t>
            </a:r>
            <a:r>
              <a:rPr lang="zh-TW" altLang="en-US" dirty="0" smtClean="0"/>
              <a:t>改善。 </a:t>
            </a:r>
            <a:endParaRPr lang="zh-TW" altLang="en-US" dirty="0"/>
          </a:p>
          <a:p>
            <a:pPr lvl="1"/>
            <a:r>
              <a:rPr lang="zh-TW" altLang="en-US" dirty="0"/>
              <a:t>若限期未改善，得停止</a:t>
            </a:r>
            <a:r>
              <a:rPr lang="zh-TW" altLang="en-US" dirty="0" smtClean="0"/>
              <a:t>該地方政府計畫</a:t>
            </a:r>
            <a:r>
              <a:rPr lang="zh-TW" altLang="en-US" dirty="0"/>
              <a:t>執行及補助。</a:t>
            </a:r>
          </a:p>
          <a:p>
            <a:pPr lvl="1"/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14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9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推動期程</a:t>
            </a:r>
            <a:endParaRPr lang="zh-TW" altLang="en-US" dirty="0"/>
          </a:p>
        </p:txBody>
      </p:sp>
      <p:sp>
        <p:nvSpPr>
          <p:cNvPr id="5" name="AutoShape 104"/>
          <p:cNvSpPr>
            <a:spLocks noChangeArrowheads="1"/>
          </p:cNvSpPr>
          <p:nvPr/>
        </p:nvSpPr>
        <p:spPr bwMode="auto">
          <a:xfrm>
            <a:off x="6549711" y="1382064"/>
            <a:ext cx="1548201" cy="360000"/>
          </a:xfrm>
          <a:prstGeom prst="homePlate">
            <a:avLst>
              <a:gd name="adj" fmla="val 7821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solidFill>
                  <a:srgbClr val="000099"/>
                </a:solidFill>
                <a:latin typeface="+mn-lt"/>
                <a:ea typeface="標楷體" pitchFamily="65" charset="-120"/>
              </a:rPr>
              <a:t>績效</a:t>
            </a:r>
            <a:r>
              <a:rPr kumimoji="0" lang="zh-TW" altLang="en-US" sz="1600" b="1" dirty="0" smtClean="0">
                <a:solidFill>
                  <a:srgbClr val="000099"/>
                </a:solidFill>
                <a:latin typeface="+mn-lt"/>
                <a:ea typeface="標楷體" pitchFamily="65" charset="-120"/>
              </a:rPr>
              <a:t>評比及表揚</a:t>
            </a:r>
            <a:endParaRPr kumimoji="0" lang="zh-TW" altLang="en-US" sz="1600" b="1" dirty="0">
              <a:solidFill>
                <a:srgbClr val="00009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938082" y="2405586"/>
            <a:ext cx="2595539" cy="318654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995C"/>
            </a:prstShdw>
          </a:effectLst>
        </p:spPr>
        <p:txBody>
          <a:bodyPr wrap="none" anchor="ctr"/>
          <a:lstStyle/>
          <a:p>
            <a:pPr algn="ctr"/>
            <a:endParaRPr lang="zh-TW" altLang="en-US" sz="1600" b="1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545003" y="2410757"/>
            <a:ext cx="1313302" cy="313483"/>
          </a:xfrm>
          <a:prstGeom prst="bevel">
            <a:avLst>
              <a:gd name="adj" fmla="val 12500"/>
            </a:avLst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995C"/>
            </a:prstShdw>
          </a:effectLst>
        </p:spPr>
        <p:txBody>
          <a:bodyPr wrap="none" anchor="ctr"/>
          <a:lstStyle/>
          <a:p>
            <a:pPr algn="ctr"/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2679" y="1739899"/>
            <a:ext cx="982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104</a:t>
            </a:r>
            <a:r>
              <a:rPr lang="zh-TW" altLang="en-US" sz="20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年</a:t>
            </a:r>
            <a:endParaRPr lang="zh-TW" altLang="en-US" sz="2000" b="1" dirty="0">
              <a:solidFill>
                <a:srgbClr val="00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9" name="圓角矩形 68"/>
          <p:cNvSpPr/>
          <p:nvPr/>
        </p:nvSpPr>
        <p:spPr bwMode="auto">
          <a:xfrm>
            <a:off x="7037677" y="2880460"/>
            <a:ext cx="572271" cy="23334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頒獎表揚</a:t>
            </a:r>
            <a:r>
              <a:rPr lang="en-US" altLang="zh-TW" sz="14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公開展示成果</a:t>
            </a:r>
            <a:r>
              <a:rPr lang="en-US" altLang="zh-TW" sz="14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頒發激勵獎金</a:t>
            </a:r>
            <a:endParaRPr lang="zh-TW" altLang="en-US" sz="1400" b="1" dirty="0">
              <a:solidFill>
                <a:srgbClr val="000000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68"/>
          <p:cNvSpPr/>
          <p:nvPr/>
        </p:nvSpPr>
        <p:spPr bwMode="auto">
          <a:xfrm>
            <a:off x="6545003" y="2844520"/>
            <a:ext cx="360000" cy="23694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節電績效評比</a:t>
            </a:r>
            <a:endParaRPr lang="zh-TW" altLang="en-US" sz="1400" b="1" dirty="0"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圓角矩形 68"/>
          <p:cNvSpPr/>
          <p:nvPr/>
        </p:nvSpPr>
        <p:spPr bwMode="auto">
          <a:xfrm>
            <a:off x="5940192" y="2844520"/>
            <a:ext cx="360000" cy="12681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年度成果發表</a:t>
            </a:r>
            <a:endParaRPr lang="zh-TW" altLang="en-US" sz="1400" b="1" dirty="0"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2673875" y="2875945"/>
            <a:ext cx="360040" cy="32964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地方政府研</a:t>
            </a:r>
            <a:r>
              <a:rPr kumimoji="1" lang="zh-TW" altLang="en-US" sz="1400" b="1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擬節</a:t>
            </a:r>
            <a:r>
              <a:rPr kumimoji="1"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電計畫</a:t>
            </a:r>
            <a:endParaRPr kumimoji="1" lang="en-US" altLang="zh-TW" sz="1400" b="1" dirty="0" smtClean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並先期推動</a:t>
            </a:r>
            <a:endParaRPr kumimoji="1"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021453" y="1739897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105</a:t>
            </a:r>
            <a:r>
              <a:rPr lang="zh-TW" altLang="en-US" sz="2000" b="1" dirty="0" smtClean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年</a:t>
            </a:r>
            <a:endParaRPr lang="zh-TW" altLang="en-US" sz="2000" b="1" dirty="0">
              <a:solidFill>
                <a:srgbClr val="00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4" name="AutoShape 104"/>
          <p:cNvSpPr>
            <a:spLocks noChangeArrowheads="1"/>
          </p:cNvSpPr>
          <p:nvPr/>
        </p:nvSpPr>
        <p:spPr bwMode="auto">
          <a:xfrm>
            <a:off x="3862652" y="1379899"/>
            <a:ext cx="2682352" cy="359999"/>
          </a:xfrm>
          <a:prstGeom prst="homePlate">
            <a:avLst>
              <a:gd name="adj" fmla="val 7821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 smtClean="0">
                <a:solidFill>
                  <a:srgbClr val="000099"/>
                </a:solidFill>
                <a:latin typeface="+mn-lt"/>
                <a:ea typeface="標楷體" pitchFamily="65" charset="-120"/>
              </a:rPr>
              <a:t>計畫執行</a:t>
            </a:r>
            <a:endParaRPr kumimoji="0" lang="zh-TW" altLang="en-US" sz="1600" b="1" dirty="0">
              <a:solidFill>
                <a:srgbClr val="00009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" name="AutoShape 104"/>
          <p:cNvSpPr>
            <a:spLocks noChangeArrowheads="1"/>
          </p:cNvSpPr>
          <p:nvPr/>
        </p:nvSpPr>
        <p:spPr bwMode="auto">
          <a:xfrm>
            <a:off x="772981" y="1384230"/>
            <a:ext cx="3168352" cy="355668"/>
          </a:xfrm>
          <a:prstGeom prst="homePlate">
            <a:avLst>
              <a:gd name="adj" fmla="val 78173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1600" b="1" dirty="0">
                <a:solidFill>
                  <a:srgbClr val="000099"/>
                </a:solidFill>
                <a:latin typeface="+mn-lt"/>
                <a:ea typeface="標楷體" pitchFamily="65" charset="-120"/>
              </a:rPr>
              <a:t>前置作業</a:t>
            </a:r>
            <a:endParaRPr kumimoji="0" lang="zh-TW" altLang="zh-TW" sz="1600" b="1" dirty="0">
              <a:solidFill>
                <a:srgbClr val="00009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223651" y="2870524"/>
            <a:ext cx="358879" cy="23176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辦理智慧節</a:t>
            </a:r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電計畫說明會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758016" y="2410192"/>
            <a:ext cx="3183317" cy="315634"/>
          </a:xfrm>
          <a:prstGeom prst="bevel">
            <a:avLst>
              <a:gd name="adj" fmla="val 125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995C"/>
            </a:prstShdw>
          </a:effectLst>
        </p:spPr>
        <p:txBody>
          <a:bodyPr wrap="none" anchor="ctr"/>
          <a:lstStyle/>
          <a:p>
            <a:endParaRPr lang="zh-TW" altLang="en-US" b="1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758016" y="2140677"/>
            <a:ext cx="577273" cy="2889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1600" b="1" dirty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949412" y="2159612"/>
            <a:ext cx="622588" cy="283252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5868144" y="2146917"/>
            <a:ext cx="499160" cy="288033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6533621" y="2161196"/>
            <a:ext cx="568477" cy="27375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4801605" y="2146917"/>
            <a:ext cx="562483" cy="30409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37754" y="6253003"/>
            <a:ext cx="5947995" cy="361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群眾外</a:t>
            </a:r>
            <a:r>
              <a:rPr lang="zh-TW" altLang="en-US" sz="1400" b="1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包、全民督工與網路投票</a:t>
            </a:r>
            <a:endParaRPr lang="zh-TW" altLang="en-US" sz="1400" b="1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80468" y="5782874"/>
            <a:ext cx="3369244" cy="389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地方政府按月提報進度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圓角矩形 68"/>
          <p:cNvSpPr/>
          <p:nvPr/>
        </p:nvSpPr>
        <p:spPr bwMode="auto">
          <a:xfrm>
            <a:off x="4860032" y="2857482"/>
            <a:ext cx="360000" cy="12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期中成果發表</a:t>
            </a:r>
            <a:endParaRPr lang="zh-TW" altLang="en-US" sz="1400" b="1" dirty="0"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627784" y="2167799"/>
            <a:ext cx="577273" cy="288925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1600" b="1" dirty="0" smtClean="0">
                <a:solidFill>
                  <a:srgbClr val="FF000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月</a:t>
            </a:r>
            <a:endParaRPr lang="zh-TW" altLang="en-US" sz="1600" b="1" dirty="0">
              <a:solidFill>
                <a:srgbClr val="FF0000"/>
              </a:solidFill>
              <a:latin typeface="+mn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7" name="矩形 16"/>
          <p:cNvSpPr>
            <a:spLocks noChangeArrowheads="1"/>
          </p:cNvSpPr>
          <p:nvPr/>
        </p:nvSpPr>
        <p:spPr bwMode="auto">
          <a:xfrm>
            <a:off x="1658199" y="2878382"/>
            <a:ext cx="518476" cy="31604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畫</a:t>
            </a:r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之規劃</a:t>
            </a:r>
            <a:r>
              <a:rPr lang="zh-TW" altLang="en-US" sz="1400" b="1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與推動</a:t>
            </a:r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經費</a:t>
            </a:r>
            <a:r>
              <a:rPr lang="zh-TW" altLang="en-US" sz="1400" b="1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納入計畫內核銷</a:t>
            </a:r>
          </a:p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說明會完成後</a:t>
            </a:r>
            <a:r>
              <a:rPr lang="zh-TW" altLang="en-US" sz="1400" b="1" dirty="0" smtClean="0">
                <a:solidFill>
                  <a:srgbClr val="000000"/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，</a:t>
            </a:r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各地方政府有關節電計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矩形 16"/>
          <p:cNvSpPr>
            <a:spLocks noChangeArrowheads="1"/>
          </p:cNvSpPr>
          <p:nvPr/>
        </p:nvSpPr>
        <p:spPr bwMode="auto">
          <a:xfrm>
            <a:off x="755576" y="2867584"/>
            <a:ext cx="358879" cy="23206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設置推動網站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矩形 16"/>
          <p:cNvSpPr>
            <a:spLocks noChangeArrowheads="1"/>
          </p:cNvSpPr>
          <p:nvPr/>
        </p:nvSpPr>
        <p:spPr bwMode="auto">
          <a:xfrm>
            <a:off x="2241874" y="2864486"/>
            <a:ext cx="358879" cy="2323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作業要點公告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矩形 16"/>
          <p:cNvSpPr>
            <a:spLocks noChangeArrowheads="1"/>
          </p:cNvSpPr>
          <p:nvPr/>
        </p:nvSpPr>
        <p:spPr bwMode="auto">
          <a:xfrm>
            <a:off x="3125454" y="2898487"/>
            <a:ext cx="358879" cy="2330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計畫書公開上網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矩形 16"/>
          <p:cNvSpPr>
            <a:spLocks noChangeArrowheads="1"/>
          </p:cNvSpPr>
          <p:nvPr/>
        </p:nvSpPr>
        <p:spPr bwMode="auto">
          <a:xfrm>
            <a:off x="3556341" y="2872346"/>
            <a:ext cx="358879" cy="23568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計畫審查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15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  <p:sp>
        <p:nvSpPr>
          <p:cNvPr id="33" name="矩形 16"/>
          <p:cNvSpPr>
            <a:spLocks noChangeArrowheads="1"/>
          </p:cNvSpPr>
          <p:nvPr/>
        </p:nvSpPr>
        <p:spPr bwMode="auto">
          <a:xfrm>
            <a:off x="3997097" y="2872346"/>
            <a:ext cx="358879" cy="25728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anchor="ctr" anchorCtr="0"/>
          <a:lstStyle/>
          <a:p>
            <a:r>
              <a:rPr lang="zh-TW" altLang="en-US" sz="1400" b="1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審查意見及修正後計畫書上網</a:t>
            </a:r>
            <a:endParaRPr lang="zh-TW" altLang="en-US" sz="1400" b="1" dirty="0">
              <a:solidFill>
                <a:srgbClr val="00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量化目標</a:t>
            </a:r>
          </a:p>
          <a:p>
            <a:pPr lvl="1"/>
            <a:r>
              <a:rPr lang="zh-TW" altLang="en-US" dirty="0"/>
              <a:t>追求民生、機關部門節電</a:t>
            </a:r>
            <a:r>
              <a:rPr lang="en-US" altLang="zh-TW" dirty="0"/>
              <a:t>2</a:t>
            </a:r>
            <a:r>
              <a:rPr lang="zh-TW" altLang="en-US" dirty="0"/>
              <a:t>％。</a:t>
            </a:r>
          </a:p>
          <a:p>
            <a:pPr lvl="1"/>
            <a:r>
              <a:rPr lang="zh-TW" altLang="en-US" dirty="0"/>
              <a:t>帶動相關智慧節電產業達</a:t>
            </a:r>
            <a:r>
              <a:rPr lang="en-US" altLang="zh-TW" dirty="0"/>
              <a:t>280</a:t>
            </a:r>
            <a:r>
              <a:rPr lang="zh-TW" altLang="en-US" dirty="0"/>
              <a:t>億元產值。</a:t>
            </a:r>
          </a:p>
          <a:p>
            <a:endParaRPr lang="zh-TW" altLang="en-US" dirty="0"/>
          </a:p>
          <a:p>
            <a:r>
              <a:rPr lang="zh-TW" altLang="en-US" dirty="0"/>
              <a:t>質化目標</a:t>
            </a:r>
          </a:p>
          <a:p>
            <a:pPr lvl="1"/>
            <a:r>
              <a:rPr lang="zh-TW" altLang="en-US" dirty="0"/>
              <a:t>提升民眾參與節能減碳，並創造地方工作機會。</a:t>
            </a:r>
          </a:p>
          <a:p>
            <a:pPr lvl="1"/>
            <a:r>
              <a:rPr lang="zh-TW" altLang="en-US" dirty="0"/>
              <a:t>用電資訊公開、 節能創意募集 、擴大公眾監督。</a:t>
            </a:r>
          </a:p>
          <a:p>
            <a:pPr lvl="1"/>
            <a:r>
              <a:rPr lang="zh-TW" altLang="en-US" dirty="0"/>
              <a:t>台灣成為能源管理智慧化全球標竿。</a:t>
            </a:r>
          </a:p>
          <a:p>
            <a:endParaRPr lang="zh-TW" altLang="en-US" dirty="0"/>
          </a:p>
        </p:txBody>
      </p:sp>
      <p:sp>
        <p:nvSpPr>
          <p:cNvPr id="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16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2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推動工作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縣市說明會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本</a:t>
            </a:r>
            <a:r>
              <a:rPr lang="zh-TW" altLang="en-US" dirty="0"/>
              <a:t>計畫報奉院會通過後，將由經濟部展開推動工作，</a:t>
            </a:r>
            <a:r>
              <a:rPr lang="zh-TW" altLang="en-US" dirty="0" smtClean="0"/>
              <a:t>並對地方政府辦理智慧節電計畫說明會。</a:t>
            </a:r>
            <a:endParaRPr lang="zh-TW" altLang="en-US" dirty="0"/>
          </a:p>
          <a:p>
            <a:r>
              <a:rPr lang="zh-TW" altLang="en-US" dirty="0" smtClean="0"/>
              <a:t>單一窗口與技術服務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經濟</a:t>
            </a:r>
            <a:r>
              <a:rPr lang="zh-TW" altLang="en-US" dirty="0"/>
              <a:t>部將成立單一窗口與節電技術服務團隊，提供技術諮詢服務。</a:t>
            </a:r>
          </a:p>
          <a:p>
            <a:r>
              <a:rPr lang="zh-TW" altLang="en-US" dirty="0" smtClean="0"/>
              <a:t>網路平台與公民參與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經濟</a:t>
            </a:r>
            <a:r>
              <a:rPr lang="zh-TW" altLang="en-US" dirty="0"/>
              <a:t>部將</a:t>
            </a:r>
            <a:r>
              <a:rPr lang="zh-TW" altLang="en-US" dirty="0" smtClean="0"/>
              <a:t>建置智慧節電計畫網路</a:t>
            </a:r>
            <a:r>
              <a:rPr lang="zh-TW" altLang="en-US" dirty="0"/>
              <a:t>參與平台，並請各縣市建立節電網站及經營節電社群，以進行群眾外包，民眾創意及參與監督。</a:t>
            </a:r>
          </a:p>
          <a:p>
            <a:endParaRPr lang="zh-TW" altLang="en-US" dirty="0"/>
          </a:p>
        </p:txBody>
      </p:sp>
      <p:sp>
        <p:nvSpPr>
          <p:cNvPr id="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17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16585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23928" y="27146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zh-TW" altLang="en-US" sz="4800" b="1" kern="0" dirty="0">
                <a:solidFill>
                  <a:srgbClr val="000000"/>
                </a:solidFill>
                <a:latin typeface="Times New Roman"/>
                <a:ea typeface="標楷體"/>
              </a:rPr>
              <a:t>簡報</a:t>
            </a:r>
            <a:r>
              <a:rPr lang="zh-TW" altLang="en-US" sz="4800" b="1" kern="0" dirty="0" smtClean="0">
                <a:solidFill>
                  <a:srgbClr val="000000"/>
                </a:solidFill>
                <a:latin typeface="Times New Roman"/>
                <a:ea typeface="標楷體"/>
              </a:rPr>
              <a:t>完畢</a:t>
            </a:r>
            <a:endParaRPr lang="en-US" altLang="zh-TW" sz="4800" b="1" kern="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18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50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85395"/>
          </a:xfrm>
        </p:spPr>
        <p:txBody>
          <a:bodyPr/>
          <a:lstStyle/>
          <a:p>
            <a:r>
              <a:rPr lang="zh-TW" altLang="en-US" sz="2400" dirty="0" smtClean="0"/>
              <a:t>計畫緣起</a:t>
            </a:r>
            <a:endParaRPr lang="en-US" altLang="zh-TW" sz="2400" dirty="0" smtClean="0"/>
          </a:p>
          <a:p>
            <a:r>
              <a:rPr lang="zh-TW" altLang="en-US" sz="2400" dirty="0"/>
              <a:t>推動</a:t>
            </a:r>
            <a:r>
              <a:rPr lang="zh-TW" altLang="en-US" sz="2400" dirty="0" smtClean="0"/>
              <a:t>架構</a:t>
            </a:r>
            <a:endParaRPr lang="en-US" altLang="zh-TW" sz="2400" dirty="0" smtClean="0"/>
          </a:p>
          <a:p>
            <a:r>
              <a:rPr lang="zh-TW" altLang="en-US" sz="2400" dirty="0" smtClean="0"/>
              <a:t>推動做法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智慧節電計畫執行範疇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建議節電可執行項目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經費規劃與配置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節電獎項與激勵金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計畫之研提與審查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計畫經費撥付</a:t>
            </a:r>
            <a:r>
              <a:rPr lang="zh-TW" altLang="en-US" sz="2000" dirty="0" smtClean="0"/>
              <a:t>機制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公民參與和群眾外包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申訴制度</a:t>
            </a:r>
            <a:endParaRPr lang="en-US" altLang="zh-TW" sz="2000" dirty="0" smtClean="0"/>
          </a:p>
          <a:p>
            <a:r>
              <a:rPr lang="zh-TW" altLang="en-US" sz="2400" dirty="0"/>
              <a:t>推動</a:t>
            </a:r>
            <a:r>
              <a:rPr lang="zh-TW" altLang="en-US" sz="2400" dirty="0" smtClean="0"/>
              <a:t>期程</a:t>
            </a:r>
            <a:endParaRPr lang="en-US" altLang="zh-TW" sz="2400" dirty="0" smtClean="0"/>
          </a:p>
          <a:p>
            <a:r>
              <a:rPr lang="zh-TW" altLang="en-US" sz="2400" dirty="0"/>
              <a:t>預期</a:t>
            </a:r>
            <a:r>
              <a:rPr lang="zh-TW" altLang="en-US" sz="2400" dirty="0" smtClean="0"/>
              <a:t>目標</a:t>
            </a:r>
            <a:endParaRPr lang="en-US" altLang="zh-TW" sz="2400" dirty="0" smtClean="0"/>
          </a:p>
          <a:p>
            <a:r>
              <a:rPr lang="zh-TW" altLang="en-US" sz="2400" dirty="0"/>
              <a:t>推動工作</a:t>
            </a:r>
          </a:p>
        </p:txBody>
      </p:sp>
      <p:sp>
        <p:nvSpPr>
          <p:cNvPr id="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2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5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計畫緣起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危機與挑戰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我國未來面臨缺電風險</a:t>
            </a:r>
            <a:endParaRPr lang="en-US" altLang="zh-TW" dirty="0" smtClean="0"/>
          </a:p>
          <a:p>
            <a:r>
              <a:rPr lang="zh-TW" altLang="en-US" dirty="0" smtClean="0"/>
              <a:t>共識與行動</a:t>
            </a:r>
            <a:endParaRPr lang="en-US" altLang="zh-TW" dirty="0" smtClean="0"/>
          </a:p>
          <a:p>
            <a:pPr lvl="1"/>
            <a:r>
              <a:rPr lang="zh-TW" altLang="en-US" dirty="0"/>
              <a:t>全國能源</a:t>
            </a:r>
            <a:r>
              <a:rPr lang="zh-TW" altLang="en-US" dirty="0" smtClean="0"/>
              <a:t>會議的共識：需求節流</a:t>
            </a:r>
            <a:endParaRPr lang="en-US" altLang="zh-TW" dirty="0" smtClean="0"/>
          </a:p>
          <a:p>
            <a:r>
              <a:rPr lang="zh-TW" altLang="en-US" dirty="0"/>
              <a:t>本</a:t>
            </a:r>
            <a:r>
              <a:rPr lang="zh-TW" altLang="en-US" dirty="0" smtClean="0"/>
              <a:t>計畫主要的考量重點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改變政策思維，擴大地方與民眾參與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規劃因地制宜做法，著重觀念與行為改變</a:t>
            </a:r>
            <a:endParaRPr lang="en-US" altLang="zh-TW" dirty="0" smtClean="0"/>
          </a:p>
          <a:p>
            <a:pPr lvl="1"/>
            <a:r>
              <a:rPr lang="zh-TW" altLang="en-US" dirty="0"/>
              <a:t>中央</a:t>
            </a:r>
            <a:r>
              <a:rPr lang="zh-TW" altLang="en-US" dirty="0" smtClean="0"/>
              <a:t>提供協助，提昇參與誘因</a:t>
            </a:r>
            <a:endParaRPr lang="zh-TW" altLang="en-US" dirty="0"/>
          </a:p>
        </p:txBody>
      </p:sp>
      <p:sp>
        <p:nvSpPr>
          <p:cNvPr id="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3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99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727"/>
            <a:ext cx="9143999" cy="778099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我國直轄市與縣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市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r>
              <a:rPr lang="zh-TW" altLang="en-US" dirty="0">
                <a:solidFill>
                  <a:srgbClr val="C00000"/>
                </a:solidFill>
              </a:rPr>
              <a:t>用電基本統計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25304"/>
              </p:ext>
            </p:extLst>
          </p:nvPr>
        </p:nvGraphicFramePr>
        <p:xfrm>
          <a:off x="107504" y="1340768"/>
          <a:ext cx="8928992" cy="5331235"/>
        </p:xfrm>
        <a:graphic>
          <a:graphicData uri="http://schemas.openxmlformats.org/drawingml/2006/table">
            <a:tbl>
              <a:tblPr/>
              <a:tblGrid>
                <a:gridCol w="510939"/>
                <a:gridCol w="948889"/>
                <a:gridCol w="948889"/>
                <a:gridCol w="948889"/>
                <a:gridCol w="1021880"/>
                <a:gridCol w="1021880"/>
                <a:gridCol w="583931"/>
                <a:gridCol w="948889"/>
                <a:gridCol w="583931"/>
                <a:gridCol w="690794"/>
                <a:gridCol w="720081"/>
              </a:tblGrid>
              <a:tr h="437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縣市別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住宅用電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服務業用電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機關用電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工業用電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年縣市用電</a:t>
                      </a:r>
                      <a:endParaRPr lang="en-US" altLang="zh-TW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含工業用電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年縣市用電</a:t>
                      </a:r>
                      <a:endParaRPr lang="en-US" altLang="zh-TW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不含工業用電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縣市</a:t>
                      </a:r>
                      <a:endParaRPr lang="en-US" altLang="zh-TW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人口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數</a:t>
                      </a:r>
                      <a:b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均</a:t>
                      </a:r>
                      <a:endParaRPr lang="en-US" altLang="zh-TW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用電量</a:t>
                      </a:r>
                      <a:endParaRPr lang="en-US" altLang="zh-TW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不含工業用電</a:t>
                      </a:r>
                      <a:r>
                        <a:rPr lang="en-US" altLang="zh-TW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人天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 總用電</a:t>
                      </a:r>
                      <a:r>
                        <a:rPr lang="en-US" altLang="zh-TW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占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比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(%)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總用電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占</a:t>
                      </a: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比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(%)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marL="4518" marR="4518" marT="4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台北市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5,251,765,009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8,192,950,850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2,920,084,155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439,316,215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16,804,116,229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8.35%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16,364,800,014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17.27%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2,705,113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16.57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新北市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7,900,108,472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6,093,301,963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1,335,804,765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5,196,651,673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20,525,866,873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10.20%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15,329,215,200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16.18%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3,967,419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10.59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台中市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5,329,946,632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5,325,704,730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1,162,597,668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13,450,790,957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25,269,039,987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12.56%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11,818,249,030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12.47%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2,723,479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11.89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高雄市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5,230,275,685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4,626,617,503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1,447,941,071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16,055,148,658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27,359,982,917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13.60%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11,304,834,259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11.93%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2,779,527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11.14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桃園市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4,165,422,196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3,471,837,118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1,228,876,881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18,925,259,124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27,791,395,319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13.81%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8,866,136,195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9.36%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2,065,966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11.76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台南市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3,535,566,198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2,495,950,860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745,844,538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17,879,861,933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24,657,223,529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12.26%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6,777,361,596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7.15%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1,884,863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9.85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彰化縣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2,227,218,011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1,475,964,174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457,180,228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5,614,468,411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9,774,830,824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4.86%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4,160,362,413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4.39%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1,291,053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8.83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屏東縣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1,467,263,792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754,199,909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397,053,684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1,113,362,824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3,731,880,209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1.85%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2,618,517,385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2.76%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846,650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8.47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新竹市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939,178,543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990,769,977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518,771,618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7,974,366,262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10,423,086,400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5.18%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2,448,720,138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2.58%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432,366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15.52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雲林縣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1,247,204,683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661,614,786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415,308,967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2,739,895,344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5,064,023,780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2.52%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2,324,128,436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2.45%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704,241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9.04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新竹縣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1,048,422,677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626,044,249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178,225,045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6,548,575,015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8,401,266,986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4.18%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1,852,691,971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1.96%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537,978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9.44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苗栗縣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936,025,015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605,864,308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213,080,459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5,257,335,840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7,012,305,622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3.49%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1,754,969,782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1.85%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567,004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8.48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宜蘭縣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806,770,833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602,008,562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290,394,626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1,634,012,638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3,333,186,659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1.66%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1,699,174,021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1.79%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458,490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10.15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嘉義縣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831,982,834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402,925,065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259,212,476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912,667,715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2,406,788,090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1.20%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1,494,120,375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1.58%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523,835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7.81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南投縣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808,366,556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469,331,314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184,359,604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1,152,095,076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2,614,152,550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1.30%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1,462,057,474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1.54%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513,696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7.80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花蓮縣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584,708,207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510,822,961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274,762,149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1,097,247,840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2,467,541,157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1.23%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1,370,293,317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1.45%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333,070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11.27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基隆市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675,018,907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402,689,367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190,115,011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236,551,419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1,504,374,704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0.75%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1,267,823,285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1.34%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372,956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9.31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嘉義市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502,914,607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436,477,107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153,018,202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93,416,125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1,185,826,041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0.59%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1,092,409,916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1.15%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270,875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11.05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台東縣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361,278,372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244,238,432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140,884,182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117,333,474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863,734,460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0.43%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746,400,986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0.79%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224,092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9.13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4518" marR="4518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43,849,437,229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38,389,313,235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12,513,515,329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106,438,356,543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201,190,622,336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100.00%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94,752,265,793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100.00%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23,202,673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11.19</a:t>
                      </a:r>
                    </a:p>
                  </a:txBody>
                  <a:tcPr marL="4518" marR="36000" marT="4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18864" y="836712"/>
            <a:ext cx="66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en-US" sz="20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年本島</a:t>
            </a:r>
            <a:r>
              <a:rPr lang="en-US" altLang="zh-TW" sz="20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20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個直轄市與縣</a:t>
            </a:r>
            <a:r>
              <a:rPr lang="en-US" altLang="zh-TW" sz="20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市</a:t>
            </a:r>
            <a:r>
              <a:rPr lang="en-US" altLang="zh-TW" sz="20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用電統計</a:t>
            </a:r>
            <a:r>
              <a:rPr lang="en-US" altLang="zh-TW" sz="1200" b="1" dirty="0" smtClean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不含澎湖縣、金門縣及連江縣</a:t>
            </a:r>
            <a:r>
              <a:rPr lang="en-US" altLang="zh-TW" sz="1200" b="1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200" b="1" dirty="0"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70"/>
          <p:cNvSpPr txBox="1">
            <a:spLocks/>
          </p:cNvSpPr>
          <p:nvPr/>
        </p:nvSpPr>
        <p:spPr bwMode="auto">
          <a:xfrm>
            <a:off x="8676456" y="6525344"/>
            <a:ext cx="446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4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7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推動架構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7614" y="3212976"/>
            <a:ext cx="3402378" cy="44462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本島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個地方政府提出節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endParaRPr lang="en-US" altLang="zh-TW" sz="16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en-US" altLang="zh-TW" sz="1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不含高中職以下各級學校</a:t>
            </a:r>
            <a:r>
              <a:rPr lang="en-US" altLang="zh-TW" sz="1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  <a:endParaRPr lang="zh-TW" altLang="en-US" sz="12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155" y="1956633"/>
            <a:ext cx="648070" cy="323165"/>
          </a:xfrm>
          <a:prstGeom prst="rect">
            <a:avLst/>
          </a:prstGeom>
          <a:solidFill>
            <a:srgbClr val="F3F7FB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目的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4379" y="3286800"/>
            <a:ext cx="900000" cy="3231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成效激勵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512581"/>
            <a:ext cx="648070" cy="323165"/>
          </a:xfrm>
          <a:prstGeom prst="rect">
            <a:avLst/>
          </a:prstGeom>
          <a:solidFill>
            <a:srgbClr val="F3F7FB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目標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2200" y="3286800"/>
            <a:ext cx="900000" cy="3231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民眾參與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3895200"/>
            <a:ext cx="1008112" cy="554001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創意提供與志工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3024" y="3886963"/>
            <a:ext cx="900008" cy="55399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建議可執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行項目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310" y="5877272"/>
            <a:ext cx="647453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經費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93032" y="1420410"/>
            <a:ext cx="5663344" cy="397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智慧</a:t>
            </a:r>
            <a:r>
              <a:rPr lang="zh-TW" altLang="en-US" sz="2000" dirty="0">
                <a:solidFill>
                  <a:schemeClr val="tx1"/>
                </a:solidFill>
                <a:ea typeface="標楷體" panose="03000509000000000000" pitchFamily="65" charset="-120"/>
              </a:rPr>
              <a:t>節</a:t>
            </a:r>
            <a:r>
              <a:rPr lang="zh-TW" altLang="en-US" sz="20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電計畫</a:t>
            </a:r>
            <a:endParaRPr lang="zh-TW" altLang="en-US" sz="20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47856" y="3895633"/>
            <a:ext cx="828000" cy="55399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地方自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創做法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9672" y="5301209"/>
            <a:ext cx="792088" cy="2880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服務業</a:t>
            </a:r>
          </a:p>
        </p:txBody>
      </p:sp>
      <p:sp>
        <p:nvSpPr>
          <p:cNvPr id="16" name="矩形 15"/>
          <p:cNvSpPr/>
          <p:nvPr/>
        </p:nvSpPr>
        <p:spPr>
          <a:xfrm>
            <a:off x="755576" y="5301208"/>
            <a:ext cx="684075" cy="2880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住</a:t>
            </a: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宅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0539" y="4694794"/>
            <a:ext cx="699133" cy="31838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機關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18" name="肘形接點 17"/>
          <p:cNvCxnSpPr>
            <a:stCxn id="5" idx="2"/>
            <a:endCxn id="11" idx="0"/>
          </p:cNvCxnSpPr>
          <p:nvPr/>
        </p:nvCxnSpPr>
        <p:spPr>
          <a:xfrm rot="5400000">
            <a:off x="2206235" y="3294394"/>
            <a:ext cx="229363" cy="95577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接點 18"/>
          <p:cNvCxnSpPr>
            <a:stCxn id="5" idx="2"/>
            <a:endCxn id="14" idx="0"/>
          </p:cNvCxnSpPr>
          <p:nvPr/>
        </p:nvCxnSpPr>
        <p:spPr>
          <a:xfrm rot="16200000" flipH="1">
            <a:off x="2711313" y="3745089"/>
            <a:ext cx="238033" cy="6305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/>
          <p:cNvCxnSpPr>
            <a:stCxn id="52" idx="2"/>
            <a:endCxn id="15" idx="0"/>
          </p:cNvCxnSpPr>
          <p:nvPr/>
        </p:nvCxnSpPr>
        <p:spPr>
          <a:xfrm rot="16200000" flipH="1">
            <a:off x="1870185" y="5155677"/>
            <a:ext cx="290009" cy="1054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>
            <a:stCxn id="52" idx="2"/>
            <a:endCxn id="16" idx="0"/>
          </p:cNvCxnSpPr>
          <p:nvPr/>
        </p:nvCxnSpPr>
        <p:spPr>
          <a:xfrm rot="5400000">
            <a:off x="1411134" y="4697680"/>
            <a:ext cx="290008" cy="91704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stCxn id="11" idx="2"/>
            <a:endCxn id="17" idx="0"/>
          </p:cNvCxnSpPr>
          <p:nvPr/>
        </p:nvCxnSpPr>
        <p:spPr>
          <a:xfrm rot="5400000">
            <a:off x="1429651" y="4281416"/>
            <a:ext cx="253833" cy="57292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9" idx="2"/>
            <a:endCxn id="10" idx="0"/>
          </p:cNvCxnSpPr>
          <p:nvPr/>
        </p:nvCxnSpPr>
        <p:spPr>
          <a:xfrm rot="5400000">
            <a:off x="6454583" y="3527582"/>
            <a:ext cx="285235" cy="45000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stCxn id="9" idx="2"/>
            <a:endCxn id="45" idx="0"/>
          </p:cNvCxnSpPr>
          <p:nvPr/>
        </p:nvCxnSpPr>
        <p:spPr>
          <a:xfrm rot="16200000" flipH="1">
            <a:off x="6976641" y="3455524"/>
            <a:ext cx="285235" cy="594116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87625" y="2512581"/>
            <a:ext cx="7875440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月至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月推動節電行動，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民生部門節電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％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44840" y="5659802"/>
            <a:ext cx="1944215" cy="937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公民參與與創意獎勵</a:t>
            </a:r>
            <a:endParaRPr lang="en-US" altLang="zh-TW" sz="1600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辦理網路創意活動，</a:t>
            </a: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提供</a:t>
            </a: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獎勵</a:t>
            </a:r>
            <a:endParaRPr lang="zh-TW" altLang="en-US" sz="1600" strike="sngStrike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87624" y="1956633"/>
            <a:ext cx="7875441" cy="3998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just">
              <a:lnSpc>
                <a:spcPts val="1800"/>
              </a:lnSpc>
            </a:pPr>
            <a:r>
              <a:rPr lang="zh-TW" altLang="en-US" spc="-4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中央與地方攜手共推節電，結合獎勵補助與公民參與，促成節</a:t>
            </a:r>
            <a:r>
              <a:rPr lang="zh-TW" altLang="en-US" spc="-40" dirty="0">
                <a:solidFill>
                  <a:srgbClr val="FF0000"/>
                </a:solidFill>
                <a:ea typeface="標楷體" panose="03000509000000000000" pitchFamily="65" charset="-120"/>
              </a:rPr>
              <a:t>電</a:t>
            </a:r>
            <a:r>
              <a:rPr lang="zh-TW" altLang="en-US" spc="-4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觀念行為改變</a:t>
            </a:r>
            <a:endParaRPr lang="en-US" altLang="zh-TW" spc="-4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8" name="肘形接點 27"/>
          <p:cNvCxnSpPr>
            <a:stCxn id="25" idx="2"/>
            <a:endCxn id="5" idx="0"/>
          </p:cNvCxnSpPr>
          <p:nvPr/>
        </p:nvCxnSpPr>
        <p:spPr>
          <a:xfrm rot="5400000">
            <a:off x="3773459" y="1861090"/>
            <a:ext cx="377230" cy="23265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25" idx="2"/>
            <a:endCxn id="7" idx="0"/>
          </p:cNvCxnSpPr>
          <p:nvPr/>
        </p:nvCxnSpPr>
        <p:spPr>
          <a:xfrm rot="5400000">
            <a:off x="4854335" y="3015790"/>
            <a:ext cx="451054" cy="90966"/>
          </a:xfrm>
          <a:prstGeom prst="bentConnector3">
            <a:avLst>
              <a:gd name="adj1" fmla="val 52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25" idx="2"/>
            <a:endCxn id="9" idx="0"/>
          </p:cNvCxnSpPr>
          <p:nvPr/>
        </p:nvCxnSpPr>
        <p:spPr>
          <a:xfrm rot="16200000" flipH="1">
            <a:off x="5748245" y="2212845"/>
            <a:ext cx="451054" cy="1696855"/>
          </a:xfrm>
          <a:prstGeom prst="bentConnector3">
            <a:avLst>
              <a:gd name="adj1" fmla="val 529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347864" y="3895200"/>
            <a:ext cx="936104" cy="553998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公民提案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及參與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32" name="肘形接點 31"/>
          <p:cNvCxnSpPr>
            <a:stCxn id="5" idx="2"/>
            <a:endCxn id="31" idx="0"/>
          </p:cNvCxnSpPr>
          <p:nvPr/>
        </p:nvCxnSpPr>
        <p:spPr>
          <a:xfrm rot="16200000" flipH="1">
            <a:off x="3188559" y="3267843"/>
            <a:ext cx="237600" cy="101711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694914" y="3286800"/>
            <a:ext cx="1368151" cy="3231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用電資訊公開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96416" y="4820400"/>
            <a:ext cx="720000" cy="5539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公布用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電資訊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460432" y="4819217"/>
            <a:ext cx="576064" cy="7700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6" name="肘形接點 35"/>
          <p:cNvCxnSpPr>
            <a:stCxn id="33" idx="2"/>
            <a:endCxn id="34" idx="0"/>
          </p:cNvCxnSpPr>
          <p:nvPr/>
        </p:nvCxnSpPr>
        <p:spPr>
          <a:xfrm rot="5400000">
            <a:off x="7562486" y="4003895"/>
            <a:ext cx="1210435" cy="422574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>
            <a:stCxn id="33" idx="2"/>
            <a:endCxn id="35" idx="0"/>
          </p:cNvCxnSpPr>
          <p:nvPr/>
        </p:nvCxnSpPr>
        <p:spPr>
          <a:xfrm rot="16200000" flipH="1">
            <a:off x="7959101" y="4029854"/>
            <a:ext cx="1209252" cy="369474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25" idx="2"/>
            <a:endCxn id="33" idx="0"/>
          </p:cNvCxnSpPr>
          <p:nvPr/>
        </p:nvCxnSpPr>
        <p:spPr>
          <a:xfrm rot="16200000" flipH="1">
            <a:off x="6526640" y="1434450"/>
            <a:ext cx="451054" cy="3253645"/>
          </a:xfrm>
          <a:prstGeom prst="bentConnector3">
            <a:avLst>
              <a:gd name="adj1" fmla="val 52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366609" y="3895199"/>
            <a:ext cx="1325022" cy="6768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依節電成效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en-US" altLang="zh-TW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節電率</a:t>
            </a:r>
            <a:r>
              <a:rPr lang="en-US" altLang="zh-TW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給予獎勵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40" name="直線接點 39"/>
          <p:cNvCxnSpPr>
            <a:stCxn id="13" idx="2"/>
            <a:endCxn id="27" idx="0"/>
          </p:cNvCxnSpPr>
          <p:nvPr/>
        </p:nvCxnSpPr>
        <p:spPr>
          <a:xfrm>
            <a:off x="5124704" y="1818078"/>
            <a:ext cx="641" cy="13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27" idx="2"/>
            <a:endCxn id="25" idx="0"/>
          </p:cNvCxnSpPr>
          <p:nvPr/>
        </p:nvCxnSpPr>
        <p:spPr>
          <a:xfrm>
            <a:off x="5125345" y="2356476"/>
            <a:ext cx="0" cy="15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96155" y="3332965"/>
            <a:ext cx="647700" cy="553998"/>
          </a:xfrm>
          <a:prstGeom prst="rect">
            <a:avLst/>
          </a:prstGeom>
          <a:solidFill>
            <a:srgbClr val="F3F7FB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推動做法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70105" y="5636689"/>
            <a:ext cx="3445911" cy="9361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補助</a:t>
            </a:r>
            <a:endParaRPr lang="en-US" altLang="zh-TW" sz="1600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依機關</a:t>
            </a: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及民生用電量與節電執行成本，匡列</a:t>
            </a: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各地方政府節</a:t>
            </a: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電計畫補助上限，並依承諾節電目標核定補助</a:t>
            </a: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額度</a:t>
            </a:r>
            <a:endParaRPr lang="en-US" altLang="zh-TW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0033" y="5661249"/>
            <a:ext cx="1902022" cy="937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獎勵金</a:t>
            </a:r>
            <a:endParaRPr lang="en-US" altLang="zh-TW" sz="1600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依</a:t>
            </a:r>
            <a:r>
              <a:rPr lang="zh-TW" altLang="en-US" sz="1600" dirty="0">
                <a:solidFill>
                  <a:schemeClr val="tx1"/>
                </a:solidFill>
                <a:ea typeface="標楷體" panose="03000509000000000000" pitchFamily="65" charset="-120"/>
              </a:rPr>
              <a:t>計畫</a:t>
            </a: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執行期間節電率，給予激勵獎金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092280" y="3895200"/>
            <a:ext cx="648072" cy="5539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公民監督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19771" y="4820400"/>
            <a:ext cx="684077" cy="5873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因地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制宜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47" name="直線接點 46"/>
          <p:cNvCxnSpPr>
            <a:stCxn id="7" idx="2"/>
            <a:endCxn id="39" idx="0"/>
          </p:cNvCxnSpPr>
          <p:nvPr/>
        </p:nvCxnSpPr>
        <p:spPr>
          <a:xfrm flipH="1">
            <a:off x="5029120" y="3609965"/>
            <a:ext cx="5259" cy="285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444288" y="4820400"/>
            <a:ext cx="936104" cy="5539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rIns="3600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全民督工</a:t>
            </a:r>
            <a:endParaRPr lang="en-US" altLang="zh-TW" sz="1600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algn="ctr">
              <a:lnSpc>
                <a:spcPts val="20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網路投票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cxnSp>
        <p:nvCxnSpPr>
          <p:cNvPr id="49" name="肘形接點 48"/>
          <p:cNvCxnSpPr>
            <a:stCxn id="45" idx="2"/>
            <a:endCxn id="48" idx="0"/>
          </p:cNvCxnSpPr>
          <p:nvPr/>
        </p:nvCxnSpPr>
        <p:spPr>
          <a:xfrm rot="5400000">
            <a:off x="6978728" y="4382811"/>
            <a:ext cx="371201" cy="503976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10" idx="2"/>
            <a:endCxn id="31" idx="2"/>
          </p:cNvCxnSpPr>
          <p:nvPr/>
        </p:nvCxnSpPr>
        <p:spPr>
          <a:xfrm rot="5400000" flipH="1">
            <a:off x="5094056" y="3171058"/>
            <a:ext cx="3" cy="2556284"/>
          </a:xfrm>
          <a:prstGeom prst="bentConnector3">
            <a:avLst>
              <a:gd name="adj1" fmla="val -762000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14" idx="2"/>
            <a:endCxn id="46" idx="0"/>
          </p:cNvCxnSpPr>
          <p:nvPr/>
        </p:nvCxnSpPr>
        <p:spPr>
          <a:xfrm flipH="1">
            <a:off x="2861810" y="4449631"/>
            <a:ext cx="46" cy="370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689571" y="4694400"/>
            <a:ext cx="650181" cy="316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rIns="3600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民生</a:t>
            </a:r>
            <a:endParaRPr lang="zh-TW" altLang="en-US" sz="1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53" name="肘形接點 52"/>
          <p:cNvCxnSpPr>
            <a:stCxn id="11" idx="2"/>
            <a:endCxn id="52" idx="0"/>
          </p:cNvCxnSpPr>
          <p:nvPr/>
        </p:nvCxnSpPr>
        <p:spPr>
          <a:xfrm rot="16200000" flipH="1">
            <a:off x="1802126" y="4481863"/>
            <a:ext cx="253439" cy="1716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5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1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6992" y="274637"/>
            <a:ext cx="7127008" cy="7780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智慧</a:t>
            </a:r>
            <a:r>
              <a:rPr lang="zh-TW" altLang="en-US" dirty="0">
                <a:solidFill>
                  <a:srgbClr val="C00000"/>
                </a:solidFill>
              </a:rPr>
              <a:t>節</a:t>
            </a:r>
            <a:r>
              <a:rPr lang="zh-TW" altLang="en-US" dirty="0" smtClean="0">
                <a:solidFill>
                  <a:srgbClr val="C00000"/>
                </a:solidFill>
              </a:rPr>
              <a:t>電計畫執行範疇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部門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推動機關與民生部門觀念與行為之改變</a:t>
            </a:r>
            <a:endParaRPr lang="en-US" altLang="zh-TW" dirty="0" smtClean="0"/>
          </a:p>
          <a:p>
            <a:pPr lvl="1"/>
            <a:r>
              <a:rPr lang="zh-TW" altLang="en-US" dirty="0"/>
              <a:t>工業</a:t>
            </a:r>
            <a:r>
              <a:rPr lang="zh-TW" altLang="en-US" dirty="0" smtClean="0"/>
              <a:t>部門推動方案另行規劃</a:t>
            </a:r>
            <a:endParaRPr lang="en-US" altLang="zh-TW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8" t="17674" r="28674" b="15650"/>
          <a:stretch/>
        </p:blipFill>
        <p:spPr bwMode="auto">
          <a:xfrm>
            <a:off x="5148064" y="3242387"/>
            <a:ext cx="3327735" cy="2882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7544" y="2889405"/>
            <a:ext cx="4680520" cy="367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3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dirty="0" smtClean="0"/>
              <a:t>地區</a:t>
            </a:r>
            <a:endParaRPr kumimoji="0" lang="en-US" altLang="zh-TW" dirty="0" smtClean="0"/>
          </a:p>
          <a:p>
            <a:pPr lvl="1"/>
            <a:r>
              <a:rPr kumimoji="0" lang="zh-TW" altLang="en-US" dirty="0" smtClean="0"/>
              <a:t>包括我國除離島外之</a:t>
            </a:r>
            <a:r>
              <a:rPr kumimoji="0" lang="en-US" altLang="zh-TW" dirty="0" smtClean="0"/>
              <a:t>19</a:t>
            </a:r>
            <a:r>
              <a:rPr kumimoji="0" lang="zh-TW" altLang="en-US" dirty="0" smtClean="0"/>
              <a:t>個直轄市與縣</a:t>
            </a: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市</a:t>
            </a:r>
            <a:r>
              <a:rPr kumimoji="0" lang="en-US" altLang="zh-TW" dirty="0" smtClean="0"/>
              <a:t>)</a:t>
            </a:r>
          </a:p>
          <a:p>
            <a:pPr lvl="1"/>
            <a:r>
              <a:rPr kumimoji="0" lang="zh-TW" altLang="en-US" dirty="0" smtClean="0"/>
              <a:t>離島縣（澎湖縣、金門縣、連江縣）另行規劃裝設智慧電表與規劃節電行動</a:t>
            </a:r>
            <a:endParaRPr kumimoji="0" lang="zh-TW" altLang="en-US" dirty="0"/>
          </a:p>
        </p:txBody>
      </p:sp>
      <p:sp>
        <p:nvSpPr>
          <p:cNvPr id="7" name="五邊形 6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6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60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C00000"/>
                </a:solidFill>
              </a:rPr>
              <a:t>建議</a:t>
            </a:r>
            <a:r>
              <a:rPr lang="zh-TW" altLang="en-US" dirty="0">
                <a:solidFill>
                  <a:srgbClr val="C00000"/>
                </a:solidFill>
              </a:rPr>
              <a:t>節電</a:t>
            </a:r>
            <a:r>
              <a:rPr lang="zh-TW" altLang="en-US" dirty="0" smtClean="0">
                <a:solidFill>
                  <a:srgbClr val="C00000"/>
                </a:solidFill>
              </a:rPr>
              <a:t>可</a:t>
            </a:r>
            <a:r>
              <a:rPr lang="zh-TW" altLang="en-US" dirty="0">
                <a:solidFill>
                  <a:srgbClr val="C00000"/>
                </a:solidFill>
              </a:rPr>
              <a:t>執行項目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機關部門</a:t>
            </a:r>
            <a:r>
              <a:rPr lang="en-US" altLang="zh-TW" dirty="0"/>
              <a:t>(</a:t>
            </a:r>
            <a:r>
              <a:rPr lang="zh-TW" altLang="en-US" dirty="0"/>
              <a:t>不含高中職以下各級學校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如</a:t>
            </a:r>
            <a:r>
              <a:rPr lang="zh-TW" altLang="en-US" dirty="0"/>
              <a:t>進行節電管理、提供技術服務。</a:t>
            </a:r>
          </a:p>
          <a:p>
            <a:r>
              <a:rPr lang="zh-TW" altLang="en-US" dirty="0"/>
              <a:t>住宅</a:t>
            </a:r>
            <a:r>
              <a:rPr lang="zh-TW" altLang="en-US" dirty="0" smtClean="0"/>
              <a:t>部門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</a:t>
            </a:r>
            <a:r>
              <a:rPr lang="zh-TW" altLang="en-US" dirty="0"/>
              <a:t>提倡節電生活、辦理節電診斷服務、鼓勵採購節電產品。</a:t>
            </a:r>
          </a:p>
          <a:p>
            <a:r>
              <a:rPr lang="zh-TW" altLang="en-US" dirty="0"/>
              <a:t>服務業</a:t>
            </a:r>
            <a:r>
              <a:rPr lang="zh-TW" altLang="en-US" dirty="0" smtClean="0"/>
              <a:t>部門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</a:t>
            </a:r>
            <a:r>
              <a:rPr lang="zh-TW" altLang="en-US" dirty="0"/>
              <a:t>推動智慧節電、企業節電管理及節電輔導。</a:t>
            </a:r>
          </a:p>
          <a:p>
            <a:r>
              <a:rPr lang="zh-TW" altLang="en-US" dirty="0"/>
              <a:t>共同性</a:t>
            </a:r>
            <a:r>
              <a:rPr lang="zh-TW" altLang="en-US" dirty="0" smtClean="0"/>
              <a:t>措施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如制訂縣市節電自治條例、訂定縣市節電政策、</a:t>
            </a:r>
            <a:r>
              <a:rPr lang="zh-TW" altLang="en-US" dirty="0"/>
              <a:t>設立跨單位節電</a:t>
            </a:r>
            <a:r>
              <a:rPr lang="zh-TW" altLang="en-US" dirty="0" smtClean="0"/>
              <a:t>小組、縣市</a:t>
            </a:r>
            <a:r>
              <a:rPr lang="zh-TW" altLang="en-US" dirty="0"/>
              <a:t>節電公民社群</a:t>
            </a:r>
            <a:r>
              <a:rPr lang="en-US" altLang="zh-TW" dirty="0"/>
              <a:t>(</a:t>
            </a:r>
            <a:r>
              <a:rPr lang="zh-TW" altLang="en-US" dirty="0"/>
              <a:t>如粉絲團</a:t>
            </a:r>
            <a:r>
              <a:rPr lang="en-US" altLang="zh-TW" dirty="0"/>
              <a:t>)</a:t>
            </a:r>
            <a:r>
              <a:rPr lang="zh-TW" altLang="en-US" dirty="0"/>
              <a:t>經營及</a:t>
            </a:r>
            <a:r>
              <a:rPr lang="zh-TW" altLang="en-US" dirty="0" smtClean="0"/>
              <a:t>規劃。</a:t>
            </a:r>
            <a:endParaRPr lang="zh-TW" altLang="en-US" dirty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7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5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經費規劃與配置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56184"/>
          </a:xfrm>
        </p:spPr>
        <p:txBody>
          <a:bodyPr/>
          <a:lstStyle/>
          <a:p>
            <a:r>
              <a:rPr lang="zh-TW" altLang="en-US" dirty="0" smtClean="0"/>
              <a:t>總經費共新台幣</a:t>
            </a:r>
            <a:r>
              <a:rPr lang="en-US" altLang="zh-TW" dirty="0" smtClean="0"/>
              <a:t>30</a:t>
            </a:r>
            <a:r>
              <a:rPr lang="zh-TW" altLang="en-US" dirty="0" smtClean="0"/>
              <a:t>億元，分為</a:t>
            </a:r>
            <a:endParaRPr lang="en-US" altLang="zh-TW" dirty="0" smtClean="0"/>
          </a:p>
          <a:p>
            <a:pPr lvl="1"/>
            <a:r>
              <a:rPr lang="zh-TW" altLang="en-US" dirty="0"/>
              <a:t>節電</a:t>
            </a:r>
            <a:r>
              <a:rPr lang="zh-TW" altLang="en-US" dirty="0" smtClean="0"/>
              <a:t>計畫補助：</a:t>
            </a:r>
            <a:r>
              <a:rPr lang="en-US" altLang="zh-TW" dirty="0" smtClean="0"/>
              <a:t>20</a:t>
            </a:r>
            <a:r>
              <a:rPr lang="zh-TW" altLang="en-US" dirty="0" smtClean="0"/>
              <a:t>億元</a:t>
            </a:r>
            <a:endParaRPr lang="en-US" altLang="zh-TW" dirty="0" smtClean="0"/>
          </a:p>
          <a:p>
            <a:pPr lvl="1"/>
            <a:r>
              <a:rPr lang="zh-TW" altLang="en-US" dirty="0"/>
              <a:t>節電</a:t>
            </a:r>
            <a:r>
              <a:rPr lang="zh-TW" altLang="en-US" dirty="0" smtClean="0"/>
              <a:t>激勵獎金：</a:t>
            </a:r>
            <a:r>
              <a:rPr lang="en-US" altLang="zh-TW" dirty="0" smtClean="0"/>
              <a:t>10</a:t>
            </a:r>
            <a:r>
              <a:rPr lang="zh-TW" altLang="en-US" dirty="0"/>
              <a:t>億</a:t>
            </a:r>
            <a:r>
              <a:rPr lang="zh-TW" altLang="en-US" dirty="0" smtClean="0"/>
              <a:t>元</a:t>
            </a:r>
            <a:endParaRPr lang="en-US" altLang="zh-TW" dirty="0" smtClean="0"/>
          </a:p>
        </p:txBody>
      </p:sp>
      <p:sp>
        <p:nvSpPr>
          <p:cNvPr id="5" name="五邊形 4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95536" y="3212976"/>
            <a:ext cx="8229600" cy="3168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3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kumimoji="0" lang="zh-TW" altLang="en-US" sz="2800" dirty="0">
                <a:solidFill>
                  <a:srgbClr val="C00000"/>
                </a:solidFill>
              </a:rPr>
              <a:t>節電計畫</a:t>
            </a:r>
            <a:r>
              <a:rPr kumimoji="0" lang="zh-TW" altLang="en-US" sz="2800" dirty="0" smtClean="0">
                <a:solidFill>
                  <a:srgbClr val="C00000"/>
                </a:solidFill>
              </a:rPr>
              <a:t>補助經費上限說明</a:t>
            </a:r>
            <a:endParaRPr kumimoji="0" lang="zh-TW" altLang="en-US" sz="2800" dirty="0">
              <a:solidFill>
                <a:srgbClr val="C00000"/>
              </a:solidFill>
            </a:endParaRPr>
          </a:p>
          <a:p>
            <a:pPr lvl="1"/>
            <a:r>
              <a:rPr kumimoji="0" lang="zh-TW" altLang="en-US" dirty="0" smtClean="0"/>
              <a:t>補助基數</a:t>
            </a:r>
            <a:endParaRPr kumimoji="0" lang="en-US" altLang="zh-TW" dirty="0" smtClean="0"/>
          </a:p>
          <a:p>
            <a:pPr marL="896938" lvl="1" indent="0">
              <a:buNone/>
            </a:pPr>
            <a:r>
              <a:rPr kumimoji="0" lang="zh-TW" altLang="en-US" sz="2200" dirty="0" smtClean="0"/>
              <a:t>節</a:t>
            </a:r>
            <a:r>
              <a:rPr kumimoji="0" lang="zh-TW" altLang="en-US" sz="2200" dirty="0"/>
              <a:t>電</a:t>
            </a:r>
            <a:r>
              <a:rPr kumimoji="0" lang="zh-TW" altLang="en-US" sz="2200" dirty="0" smtClean="0"/>
              <a:t>計畫總補助經費／</a:t>
            </a:r>
            <a:r>
              <a:rPr kumimoji="0" lang="zh-TW" altLang="en-US" sz="2200" dirty="0"/>
              <a:t>本島</a:t>
            </a:r>
            <a:r>
              <a:rPr kumimoji="0" lang="en-US" altLang="zh-TW" sz="2200" dirty="0" smtClean="0"/>
              <a:t>19</a:t>
            </a:r>
            <a:r>
              <a:rPr kumimoji="0" lang="zh-TW" altLang="en-US" sz="2200" dirty="0" smtClean="0"/>
              <a:t>個直轄市與縣</a:t>
            </a:r>
            <a:r>
              <a:rPr kumimoji="0" lang="en-US" altLang="zh-TW" sz="2200" dirty="0" smtClean="0"/>
              <a:t>(</a:t>
            </a:r>
            <a:r>
              <a:rPr kumimoji="0" lang="zh-TW" altLang="en-US" sz="2200" dirty="0" smtClean="0"/>
              <a:t>市</a:t>
            </a:r>
            <a:r>
              <a:rPr kumimoji="0" lang="en-US" altLang="zh-TW" sz="2200" dirty="0" smtClean="0"/>
              <a:t>)</a:t>
            </a:r>
            <a:r>
              <a:rPr kumimoji="0" lang="zh-TW" altLang="en-US" sz="2200" dirty="0" smtClean="0"/>
              <a:t>機關</a:t>
            </a:r>
            <a:r>
              <a:rPr kumimoji="0" lang="zh-TW" altLang="en-US" sz="2200" dirty="0"/>
              <a:t>與民生用</a:t>
            </a:r>
            <a:r>
              <a:rPr kumimoji="0" lang="zh-TW" altLang="en-US" sz="2200" dirty="0" smtClean="0"/>
              <a:t>電量＝</a:t>
            </a:r>
            <a:r>
              <a:rPr kumimoji="0" lang="en-US" altLang="zh-TW" sz="2200" dirty="0" smtClean="0"/>
              <a:t>20</a:t>
            </a:r>
            <a:r>
              <a:rPr kumimoji="0" lang="zh-TW" altLang="en-US" sz="2200" dirty="0"/>
              <a:t>億元</a:t>
            </a:r>
            <a:r>
              <a:rPr kumimoji="0" lang="en-US" altLang="zh-TW" sz="2200" dirty="0"/>
              <a:t>/947.52</a:t>
            </a:r>
            <a:r>
              <a:rPr kumimoji="0" lang="zh-TW" altLang="en-US" sz="2200" dirty="0"/>
              <a:t>億度＝</a:t>
            </a:r>
            <a:r>
              <a:rPr kumimoji="0" lang="en-US" altLang="zh-TW" sz="2200" dirty="0"/>
              <a:t>0.0211</a:t>
            </a:r>
            <a:r>
              <a:rPr kumimoji="0" lang="zh-TW" altLang="en-US" sz="2200" dirty="0"/>
              <a:t>元</a:t>
            </a:r>
            <a:r>
              <a:rPr kumimoji="0" lang="en-US" altLang="zh-TW" sz="2200" dirty="0"/>
              <a:t>/</a:t>
            </a:r>
            <a:r>
              <a:rPr kumimoji="0" lang="zh-TW" altLang="en-US" sz="2200" dirty="0" smtClean="0"/>
              <a:t>度</a:t>
            </a:r>
            <a:endParaRPr kumimoji="0" lang="en-US" altLang="zh-TW" sz="2200" dirty="0" smtClean="0"/>
          </a:p>
          <a:p>
            <a:pPr lvl="1"/>
            <a:r>
              <a:rPr kumimoji="0" lang="zh-TW" altLang="en-US" dirty="0"/>
              <a:t>補助</a:t>
            </a:r>
            <a:r>
              <a:rPr kumimoji="0" lang="zh-TW" altLang="en-US" dirty="0" smtClean="0"/>
              <a:t>經費上限</a:t>
            </a:r>
            <a:endParaRPr kumimoji="0" lang="en-US" altLang="zh-TW" dirty="0" smtClean="0"/>
          </a:p>
          <a:p>
            <a:pPr marL="896938" lvl="1" indent="0">
              <a:buNone/>
            </a:pPr>
            <a:r>
              <a:rPr kumimoji="0" lang="zh-TW" altLang="en-US" sz="2200" dirty="0" smtClean="0"/>
              <a:t>各地方政府轄</a:t>
            </a:r>
            <a:r>
              <a:rPr kumimoji="0" lang="zh-TW" altLang="en-US" sz="2200" dirty="0"/>
              <a:t>下機關與民生用電量</a:t>
            </a:r>
            <a:r>
              <a:rPr kumimoji="0" lang="en-US" altLang="zh-TW" sz="2200" dirty="0">
                <a:sym typeface="Symbol"/>
              </a:rPr>
              <a:t></a:t>
            </a:r>
            <a:r>
              <a:rPr kumimoji="0" lang="zh-TW" altLang="en-US" sz="2200" dirty="0"/>
              <a:t>每度電補助基數</a:t>
            </a:r>
            <a:r>
              <a:rPr kumimoji="0" lang="en-US" altLang="zh-TW" sz="2200" dirty="0"/>
              <a:t>(0.0211</a:t>
            </a:r>
            <a:r>
              <a:rPr kumimoji="0" lang="zh-TW" altLang="en-US" sz="2200" dirty="0"/>
              <a:t>元</a:t>
            </a:r>
            <a:r>
              <a:rPr kumimoji="0" lang="en-US" altLang="zh-TW" sz="2200" dirty="0"/>
              <a:t>/</a:t>
            </a:r>
            <a:r>
              <a:rPr kumimoji="0" lang="zh-TW" altLang="en-US" sz="2200" dirty="0"/>
              <a:t>度</a:t>
            </a:r>
            <a:r>
              <a:rPr kumimoji="0" lang="en-US" altLang="zh-TW" sz="2200" dirty="0"/>
              <a:t>)</a:t>
            </a:r>
          </a:p>
        </p:txBody>
      </p:sp>
      <p:sp>
        <p:nvSpPr>
          <p:cNvPr id="7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8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8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7780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  </a:t>
            </a:r>
            <a:r>
              <a:rPr lang="zh-TW" altLang="en-US" sz="3200" dirty="0" smtClean="0">
                <a:solidFill>
                  <a:srgbClr val="C00000"/>
                </a:solidFill>
              </a:rPr>
              <a:t> </a:t>
            </a:r>
            <a:r>
              <a:rPr lang="zh-TW" altLang="en-US" sz="2400" dirty="0" smtClean="0"/>
              <a:t>地方政府節電推動經費列表</a:t>
            </a:r>
            <a:endParaRPr lang="zh-TW" altLang="en-US" sz="2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128779"/>
              </p:ext>
            </p:extLst>
          </p:nvPr>
        </p:nvGraphicFramePr>
        <p:xfrm>
          <a:off x="467544" y="1745533"/>
          <a:ext cx="8100901" cy="4947164"/>
        </p:xfrm>
        <a:graphic>
          <a:graphicData uri="http://schemas.openxmlformats.org/drawingml/2006/table">
            <a:tbl>
              <a:tblPr/>
              <a:tblGrid>
                <a:gridCol w="857020"/>
                <a:gridCol w="1480306"/>
                <a:gridCol w="1443095"/>
                <a:gridCol w="1368152"/>
                <a:gridCol w="1368152"/>
                <a:gridCol w="1584176"/>
              </a:tblGrid>
              <a:tr h="511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縣市別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住宅用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電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服務業用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電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機關用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電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103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年</a:t>
                      </a:r>
                      <a:endParaRPr lang="en-US" altLang="zh-TW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合計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用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電</a:t>
                      </a:r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度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節電計畫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補助經費</a:t>
                      </a: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台北市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5,251,765,009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8,192,950,850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2,920,084,155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16,364,800,014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345,422,875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新北市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7,900,108,472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6,093,301,963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1,335,804,765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15,329,215,200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323,564,087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台中市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5,329,946,632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5,325,704,730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1,162,597,668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11,818,249,030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249,455,756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高雄市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5,230,275,685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4,626,617,503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1,447,941,071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11,304,834,259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238,618,764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桃園市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4,165,422,196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3,471,837,118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1,228,876,881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8,866,136,195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187,143,518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台南市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3,535,566,198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2,495,950,860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745,844,538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6,777,361,596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143,054,344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彰化縣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2,227,218,011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1,475,964,174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457,180,228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4,160,362,413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87,815,576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屏東縣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1,467,263,792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754,199,909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397,053,684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2,618,517,385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55,270,813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新竹市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939,178,543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990,769,977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518,771,618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2,448,720,138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51,686,788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雲林縣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1,247,204,683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661,614,786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415,308,967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2,324,128,436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49,056,947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新竹縣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1,048,422,677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626,044,249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178,225,045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1,852,691,971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39,106,019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苗栗縣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936,025,015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605,864,308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213,080,459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1,754,969,782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37,043,331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宜蘭縣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806,770,833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602,008,562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290,394,626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1,699,174,021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35,865,612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嘉義縣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831,982,834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402,925,065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259,212,476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1,494,120,375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31,537,407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南投縣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808,366,556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469,331,314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184,359,604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1,462,057,474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30,860,634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花蓮縣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584,708,207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510,822,961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274,762,149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1,370,293,317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28,923,706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基隆市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675,018,907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402,689,367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190,115,011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1,267,823,285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26,760,801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嘉義市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502,914,607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436,477,107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153,018,202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1,092,409,916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23,058,233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台東縣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361,278,372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244,238,432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140,884,182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746,400,986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15,754,789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161" marR="7161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43,849,437,229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38,389,313,235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12,513,515,329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</a:rPr>
                        <a:t>94,752,265,793</a:t>
                      </a:r>
                    </a:p>
                  </a:txBody>
                  <a:tcPr marL="7161" marR="72000" marT="71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2,000,000,000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948264" y="1700807"/>
            <a:ext cx="1662458" cy="4991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0" y="0"/>
            <a:ext cx="2267744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推動做法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0"/>
          <p:cNvSpPr txBox="1">
            <a:spLocks/>
          </p:cNvSpPr>
          <p:nvPr/>
        </p:nvSpPr>
        <p:spPr bwMode="auto">
          <a:xfrm>
            <a:off x="8676456" y="6453336"/>
            <a:ext cx="446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84CF1CC-EB53-475C-82FA-DFC13289F449}" type="slidenum">
              <a:rPr kumimoji="0" lang="zh-TW" altLang="en-US" sz="1200">
                <a:latin typeface="+mn-lt"/>
                <a:ea typeface="標楷體" pitchFamily="65" charset="-120"/>
              </a:rPr>
              <a:pPr algn="r"/>
              <a:t>9</a:t>
            </a:fld>
            <a:endParaRPr kumimoji="0" lang="en-US" altLang="zh-TW" sz="1200" dirty="0">
              <a:latin typeface="+mn-lt"/>
              <a:ea typeface="標楷體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609600" y="346645"/>
            <a:ext cx="8229600" cy="7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>
                <a:solidFill>
                  <a:srgbClr val="C00000"/>
                </a:solidFill>
              </a:rPr>
              <a:t>經費規劃與配置</a:t>
            </a:r>
            <a:r>
              <a:rPr kumimoji="0" lang="en-US" altLang="zh-TW" dirty="0" smtClean="0">
                <a:solidFill>
                  <a:srgbClr val="C00000"/>
                </a:solidFill>
              </a:rPr>
              <a:t>(</a:t>
            </a:r>
            <a:r>
              <a:rPr kumimoji="0" lang="zh-TW" altLang="en-US" dirty="0" smtClean="0">
                <a:solidFill>
                  <a:srgbClr val="C00000"/>
                </a:solidFill>
              </a:rPr>
              <a:t>續</a:t>
            </a:r>
            <a:r>
              <a:rPr kumimoji="0" lang="en-US" altLang="zh-TW" dirty="0" smtClean="0">
                <a:solidFill>
                  <a:srgbClr val="C00000"/>
                </a:solidFill>
              </a:rPr>
              <a:t>)</a:t>
            </a:r>
            <a:endParaRPr kumimoji="0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2066</Words>
  <Application>Microsoft Office PowerPoint</Application>
  <PresentationFormat>如螢幕大小 (4:3)</PresentationFormat>
  <Paragraphs>602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   自己的電  自己省   「智慧節電計畫」推動規劃   </vt:lpstr>
      <vt:lpstr>簡報大綱</vt:lpstr>
      <vt:lpstr>計畫緣起</vt:lpstr>
      <vt:lpstr>我國直轄市與縣(市)用電基本統計</vt:lpstr>
      <vt:lpstr>推動架構</vt:lpstr>
      <vt:lpstr>智慧節電計畫執行範疇</vt:lpstr>
      <vt:lpstr>    建議節電可執行項目 </vt:lpstr>
      <vt:lpstr>經費規劃與配置</vt:lpstr>
      <vt:lpstr>   地方政府節電推動經費列表</vt:lpstr>
      <vt:lpstr>    節電獎項與激勵金</vt:lpstr>
      <vt:lpstr>計畫之研提與審查</vt:lpstr>
      <vt:lpstr>      計畫經費撥付機制</vt:lpstr>
      <vt:lpstr>    公民參與和群眾外包</vt:lpstr>
      <vt:lpstr>申訴制度</vt:lpstr>
      <vt:lpstr>推動期程</vt:lpstr>
      <vt:lpstr>預期目標</vt:lpstr>
      <vt:lpstr>推動工作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院長裁示事項處理情形</dc:title>
  <dc:creator>user</dc:creator>
  <cp:lastModifiedBy>黃筱茹</cp:lastModifiedBy>
  <cp:revision>1268</cp:revision>
  <cp:lastPrinted>2015-04-01T04:39:29Z</cp:lastPrinted>
  <dcterms:created xsi:type="dcterms:W3CDTF">2015-03-12T04:14:25Z</dcterms:created>
  <dcterms:modified xsi:type="dcterms:W3CDTF">2015-04-07T02:20:34Z</dcterms:modified>
</cp:coreProperties>
</file>