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1" r:id="rId2"/>
    <p:sldId id="628" r:id="rId3"/>
    <p:sldId id="629" r:id="rId4"/>
    <p:sldId id="631" r:id="rId5"/>
    <p:sldId id="632" r:id="rId6"/>
    <p:sldId id="633" r:id="rId7"/>
    <p:sldId id="634" r:id="rId8"/>
    <p:sldId id="635" r:id="rId9"/>
    <p:sldId id="636" r:id="rId10"/>
    <p:sldId id="637" r:id="rId11"/>
    <p:sldId id="638" r:id="rId12"/>
    <p:sldId id="639" r:id="rId13"/>
    <p:sldId id="640" r:id="rId14"/>
    <p:sldId id="528" r:id="rId15"/>
  </p:sldIdLst>
  <p:sldSz cx="9144000" cy="6858000" type="screen4x3"/>
  <p:notesSz cx="6805613" cy="9939338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超明體" pitchFamily="49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超明體" pitchFamily="49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超明體" pitchFamily="49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超明體" pitchFamily="49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超明體" pitchFamily="49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超明體" pitchFamily="49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超明體" pitchFamily="49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超明體" pitchFamily="49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超明體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FFFF99"/>
    <a:srgbClr val="99CCFF"/>
    <a:srgbClr val="FFCCCC"/>
    <a:srgbClr val="CCFFFF"/>
    <a:srgbClr val="000000"/>
    <a:srgbClr val="FFFFCC"/>
    <a:srgbClr val="FFFF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67" autoAdjust="0"/>
    <p:restoredTop sz="90777" autoAdjust="0"/>
  </p:normalViewPr>
  <p:slideViewPr>
    <p:cSldViewPr>
      <p:cViewPr>
        <p:scale>
          <a:sx n="50" d="100"/>
          <a:sy n="50" d="100"/>
        </p:scale>
        <p:origin x="-1404" y="-244"/>
      </p:cViewPr>
      <p:guideLst>
        <p:guide orient="horz" pos="37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8" y="-9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7AC5A0F-8847-4670-8646-8EE44AD1CD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9693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DB02406-DCCC-4EA0-AB38-3F41C28A0D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3688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ack1"/>
          <p:cNvPicPr>
            <a:picLocks noChangeAspect="1" noChangeArrowheads="1"/>
          </p:cNvPicPr>
          <p:nvPr userDrawn="1"/>
        </p:nvPicPr>
        <p:blipFill>
          <a:blip r:embed="rId2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b="0" i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EFBE9DBC-AADC-4249-93D4-B74E2E68E9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457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FC83F-BC6F-4FBD-B7F1-021BDFF0BE26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7224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C1E69-B9CC-4819-9183-E51D3F195899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2754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4C131-743C-496E-BA50-90C8EEA4EDD7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568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0051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0051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20500-9187-42FD-B6A0-31F96E09F092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9909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6D270-9581-4193-BA7D-30F09C5DC961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087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C27A3-C417-4F47-857C-B300B6BC6FE1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4792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1971-4794-4D32-8DB5-9AEC82EC3F03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1643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E487F-440E-406D-9A33-9FDCC808B913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413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A44F4-0A11-4F2A-A515-45BF37EAB457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3269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城市6"/>
          <p:cNvPicPr>
            <a:picLocks noChangeAspect="1" noChangeArrowheads="1"/>
          </p:cNvPicPr>
          <p:nvPr userDrawn="1"/>
        </p:nvPicPr>
        <p:blipFill>
          <a:blip r:embed="rId1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4008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kumimoji="1" sz="1400" b="1" i="1">
                <a:solidFill>
                  <a:srgbClr val="993366"/>
                </a:solidFill>
                <a:latin typeface="Georgia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84BE8137-0A49-4442-AAE7-ECB3B75061E7}" type="slidenum">
              <a:rPr lang="en-US" altLang="zh-TW"/>
              <a:pPr>
                <a:defRPr/>
              </a:pPr>
              <a:t>‹#›</a:t>
            </a:fld>
            <a:endParaRPr lang="zh-TW" altLang="zh-TW"/>
          </a:p>
        </p:txBody>
      </p:sp>
      <p:pic>
        <p:nvPicPr>
          <p:cNvPr id="1028" name="Picture 11" descr="logo"/>
          <p:cNvPicPr>
            <a:picLocks noChangeAspect="1" noChangeArrowheads="1"/>
          </p:cNvPicPr>
          <p:nvPr userDrawn="1"/>
        </p:nvPicPr>
        <p:blipFill>
          <a:blip r:embed="rId13">
            <a:lum brigh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302375"/>
            <a:ext cx="45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288925" y="404813"/>
            <a:ext cx="86756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chemeClr val="tx2"/>
                </a:solidFill>
                <a:ea typeface="華康中黑體" pitchFamily="49" charset="-120"/>
              </a:rPr>
              <a:t>按一下以編輯母片標題樣式</a:t>
            </a:r>
          </a:p>
        </p:txBody>
      </p:sp>
      <p:sp>
        <p:nvSpPr>
          <p:cNvPr id="1030" name="Rectangle 22"/>
          <p:cNvSpPr>
            <a:spLocks noChangeArrowheads="1"/>
          </p:cNvSpPr>
          <p:nvPr userDrawn="1"/>
        </p:nvSpPr>
        <p:spPr bwMode="gray">
          <a:xfrm>
            <a:off x="1042988" y="188913"/>
            <a:ext cx="8101012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997A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endParaRPr kumimoji="0" lang="zh-TW" altLang="zh-TW" sz="1600" b="1">
              <a:solidFill>
                <a:srgbClr val="000000"/>
              </a:solidFill>
              <a:latin typeface="Verdana" pitchFamily="34" charset="0"/>
              <a:ea typeface="標楷體" pitchFamily="65" charset="-120"/>
            </a:endParaRPr>
          </a:p>
        </p:txBody>
      </p:sp>
      <p:pic>
        <p:nvPicPr>
          <p:cNvPr id="1031" name="Picture 24" descr="2011100515400758349_200X20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5888"/>
            <a:ext cx="8651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5"/>
          <p:cNvSpPr>
            <a:spLocks noChangeArrowheads="1"/>
          </p:cNvSpPr>
          <p:nvPr userDrawn="1"/>
        </p:nvSpPr>
        <p:spPr bwMode="auto">
          <a:xfrm>
            <a:off x="1331913" y="188913"/>
            <a:ext cx="74882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9pPr>
          </a:lstStyle>
          <a:p>
            <a:pPr algn="l"/>
            <a:endParaRPr lang="zh-TW" altLang="zh-TW" sz="280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1033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3534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華康中黑體" pitchFamily="49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華康中黑體" pitchFamily="49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華康中黑體" pitchFamily="49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華康中黑體" pitchFamily="49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華康中黑體" pitchFamily="49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華康中黑體" pitchFamily="49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華康中黑體" pitchFamily="49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華康中黑體" pitchFamily="49" charset="-12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Blip>
          <a:blip r:embed="rId15"/>
        </a:buBlip>
        <a:defRPr kumimoji="1" sz="2400">
          <a:solidFill>
            <a:srgbClr val="00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rgbClr val="003366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Blip>
          <a:blip r:embed="rId17"/>
        </a:buBlip>
        <a:defRPr kumimoji="1" sz="1600">
          <a:solidFill>
            <a:srgbClr val="CC00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j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13.png"/><Relationship Id="rId4" Type="http://schemas.openxmlformats.org/officeDocument/2006/relationships/image" Target="../media/image22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6.jpeg"/><Relationship Id="rId7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0825" y="981075"/>
            <a:ext cx="87137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 sz="4000" b="1" dirty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達成「全民節電行動」目標作法介紹</a:t>
            </a:r>
            <a:endParaRPr lang="zh-TW" altLang="en-US" sz="4000" b="1" dirty="0">
              <a:solidFill>
                <a:srgbClr val="000066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907629" y="3644900"/>
            <a:ext cx="540067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簡報者</a:t>
            </a:r>
            <a:r>
              <a:rPr kumimoji="0" lang="zh-TW" altLang="en-US" sz="28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：產</a:t>
            </a:r>
            <a:r>
              <a:rPr kumimoji="0" lang="zh-TW" altLang="en-US" sz="2800" b="1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基會</a:t>
            </a:r>
            <a:endParaRPr kumimoji="0" lang="en-US" altLang="zh-TW" sz="2800" b="1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479925" y="-1841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078" name="Picture 9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13" y="5229200"/>
            <a:ext cx="5445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矩形 3"/>
          <p:cNvSpPr>
            <a:spLocks noChangeArrowheads="1"/>
          </p:cNvSpPr>
          <p:nvPr/>
        </p:nvSpPr>
        <p:spPr bwMode="auto">
          <a:xfrm>
            <a:off x="3938488" y="5364137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9pPr>
          </a:lstStyle>
          <a:p>
            <a:pPr eaLnBrk="1" hangingPunct="1"/>
            <a:r>
              <a:rPr lang="zh-TW" altLang="zh-TW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經濟部能源局</a:t>
            </a:r>
            <a:endParaRPr lang="zh-TW" altLang="en-US" b="1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080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38" y="5876900"/>
            <a:ext cx="4651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矩形 4"/>
          <p:cNvSpPr>
            <a:spLocks noChangeArrowheads="1"/>
          </p:cNvSpPr>
          <p:nvPr/>
        </p:nvSpPr>
        <p:spPr bwMode="auto">
          <a:xfrm>
            <a:off x="3923928" y="5876900"/>
            <a:ext cx="318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9pPr>
          </a:lstStyle>
          <a:p>
            <a:pPr eaLnBrk="1" hangingPunct="1"/>
            <a:r>
              <a:rPr lang="zh-TW" altLang="zh-TW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財團法人台灣產業服務基金會</a:t>
            </a:r>
            <a:endParaRPr lang="zh-TW" altLang="en-US" b="1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082" name="矩形 14"/>
          <p:cNvSpPr>
            <a:spLocks noChangeArrowheads="1"/>
          </p:cNvSpPr>
          <p:nvPr/>
        </p:nvSpPr>
        <p:spPr bwMode="auto">
          <a:xfrm>
            <a:off x="1836638" y="5302225"/>
            <a:ext cx="1339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主辦單位：</a:t>
            </a:r>
          </a:p>
        </p:txBody>
      </p:sp>
      <p:sp>
        <p:nvSpPr>
          <p:cNvPr id="3083" name="矩形 15"/>
          <p:cNvSpPr>
            <a:spLocks noChangeArrowheads="1"/>
          </p:cNvSpPr>
          <p:nvPr/>
        </p:nvSpPr>
        <p:spPr bwMode="auto">
          <a:xfrm>
            <a:off x="1835051" y="5876900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執行單位：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6"/>
          <p:cNvSpPr txBox="1">
            <a:spLocks/>
          </p:cNvSpPr>
          <p:nvPr/>
        </p:nvSpPr>
        <p:spPr>
          <a:xfrm>
            <a:off x="1259632" y="332656"/>
            <a:ext cx="404256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marL="990600" indent="-904875" algn="l" defTabSz="990600" eaLnBrk="1" hangingPunct="1"/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貳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每月節電七手法</a:t>
            </a:r>
            <a:endParaRPr lang="zh-TW" altLang="en-US" sz="28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24625"/>
            <a:ext cx="539750" cy="34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2"/>
              </a:buBlip>
              <a:defRPr kumimoji="1" sz="2400">
                <a:solidFill>
                  <a:srgbClr val="0066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3"/>
              </a:buBlip>
              <a:defRPr kumimoji="1" sz="2000">
                <a:solidFill>
                  <a:srgbClr val="0033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4"/>
              </a:buBlip>
              <a:defRPr kumimoji="1" sz="1600">
                <a:solidFill>
                  <a:srgbClr val="CC0099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A9206E-41CC-4699-AA39-38196C2E7C19}" type="slidenum">
              <a:rPr lang="en-US" altLang="zh-TW" sz="1400" smtClean="0">
                <a:solidFill>
                  <a:srgbClr val="993366"/>
                </a:solidFill>
                <a:latin typeface="Georgia" pitchFamily="18" charset="0"/>
                <a:ea typeface="新細明體" pitchFamily="18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zh-TW" altLang="zh-TW" sz="1400" dirty="0" smtClean="0">
              <a:solidFill>
                <a:srgbClr val="993366"/>
              </a:solidFill>
              <a:latin typeface="Georgia" pitchFamily="18" charset="0"/>
              <a:ea typeface="新細明體" pitchFamily="18" charset="-12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r="20871" b="5516"/>
          <a:stretch/>
        </p:blipFill>
        <p:spPr bwMode="auto">
          <a:xfrm>
            <a:off x="-36512" y="1412775"/>
            <a:ext cx="4759704" cy="43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r="20667" b="5803"/>
          <a:stretch/>
        </p:blipFill>
        <p:spPr bwMode="auto">
          <a:xfrm>
            <a:off x="4555472" y="1382561"/>
            <a:ext cx="4697048" cy="44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727464" y="2852936"/>
            <a:ext cx="3816424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tlCol="0" anchor="ctr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  <a:buSzPct val="80000"/>
            </a:pPr>
            <a:endParaRPr kumimoji="0" lang="zh-TW" altLang="en-US" b="0" dirty="0">
              <a:latin typeface="Lucida Sans Unicode" pitchFamily="34" charset="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5302201" y="2132856"/>
            <a:ext cx="3841799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tlCol="0" anchor="ctr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  <a:buSzPct val="80000"/>
            </a:pPr>
            <a:endParaRPr kumimoji="0" lang="zh-TW" altLang="en-US" b="0" dirty="0">
              <a:latin typeface="Lucida Sans Unicode" pitchFamily="34" charset="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278041" y="4149080"/>
            <a:ext cx="3841799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tlCol="0" anchor="ctr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  <a:buSzPct val="80000"/>
            </a:pPr>
            <a:endParaRPr kumimoji="0" lang="zh-TW" altLang="en-US" b="0" dirty="0">
              <a:latin typeface="Lucida Sans Unicode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8455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6"/>
          <p:cNvSpPr txBox="1">
            <a:spLocks/>
          </p:cNvSpPr>
          <p:nvPr/>
        </p:nvSpPr>
        <p:spPr>
          <a:xfrm>
            <a:off x="1259632" y="332656"/>
            <a:ext cx="404256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marL="990600" indent="-904875" algn="l" defTabSz="990600" eaLnBrk="1" hangingPunct="1"/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貳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每月節電七手法</a:t>
            </a:r>
            <a:endParaRPr lang="zh-TW" altLang="en-US" sz="28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24625"/>
            <a:ext cx="539750" cy="34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2"/>
              </a:buBlip>
              <a:defRPr kumimoji="1" sz="2400">
                <a:solidFill>
                  <a:srgbClr val="0066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3"/>
              </a:buBlip>
              <a:defRPr kumimoji="1" sz="2000">
                <a:solidFill>
                  <a:srgbClr val="0033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4"/>
              </a:buBlip>
              <a:defRPr kumimoji="1" sz="1600">
                <a:solidFill>
                  <a:srgbClr val="CC0099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A9206E-41CC-4699-AA39-38196C2E7C19}" type="slidenum">
              <a:rPr lang="en-US" altLang="zh-TW" sz="1400" smtClean="0">
                <a:solidFill>
                  <a:srgbClr val="993366"/>
                </a:solidFill>
                <a:latin typeface="Georgia" pitchFamily="18" charset="0"/>
                <a:ea typeface="新細明體" pitchFamily="18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zh-TW" altLang="zh-TW" sz="1400" dirty="0" smtClean="0">
              <a:solidFill>
                <a:srgbClr val="993366"/>
              </a:solidFill>
              <a:latin typeface="Georgia" pitchFamily="18" charset="0"/>
              <a:ea typeface="新細明體" pitchFamily="18" charset="-12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r="20871" b="5516"/>
          <a:stretch/>
        </p:blipFill>
        <p:spPr bwMode="auto">
          <a:xfrm>
            <a:off x="-36512" y="1412775"/>
            <a:ext cx="4759704" cy="43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r="20667" b="5803"/>
          <a:stretch/>
        </p:blipFill>
        <p:spPr bwMode="auto">
          <a:xfrm>
            <a:off x="4555472" y="1382561"/>
            <a:ext cx="4697048" cy="44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5278040" y="2204864"/>
            <a:ext cx="3841799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tlCol="0" anchor="ctr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  <a:buSzPct val="80000"/>
            </a:pPr>
            <a:endParaRPr kumimoji="0" lang="zh-TW" altLang="en-US" b="0" dirty="0">
              <a:latin typeface="Lucida Sans Unicode" pitchFamily="34" charset="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36377" y="3573016"/>
            <a:ext cx="3841799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tlCol="0" anchor="ctr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  <a:buSzPct val="80000"/>
            </a:pPr>
            <a:endParaRPr kumimoji="0" lang="zh-TW" altLang="en-US" b="0" dirty="0">
              <a:latin typeface="Lucida Sans Unicode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0876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6"/>
          <p:cNvSpPr txBox="1">
            <a:spLocks/>
          </p:cNvSpPr>
          <p:nvPr/>
        </p:nvSpPr>
        <p:spPr>
          <a:xfrm>
            <a:off x="1259632" y="332656"/>
            <a:ext cx="404256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marL="990600" indent="-904875" algn="l" defTabSz="990600" eaLnBrk="1" hangingPunct="1"/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貳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每月節電七手法</a:t>
            </a:r>
            <a:endParaRPr lang="zh-TW" altLang="en-US" sz="28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24625"/>
            <a:ext cx="539750" cy="34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2"/>
              </a:buBlip>
              <a:defRPr kumimoji="1" sz="2400">
                <a:solidFill>
                  <a:srgbClr val="0066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3"/>
              </a:buBlip>
              <a:defRPr kumimoji="1" sz="2000">
                <a:solidFill>
                  <a:srgbClr val="0033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4"/>
              </a:buBlip>
              <a:defRPr kumimoji="1" sz="1600">
                <a:solidFill>
                  <a:srgbClr val="CC0099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A9206E-41CC-4699-AA39-38196C2E7C19}" type="slidenum">
              <a:rPr lang="en-US" altLang="zh-TW" sz="1400" smtClean="0">
                <a:solidFill>
                  <a:srgbClr val="993366"/>
                </a:solidFill>
                <a:latin typeface="Georgia" pitchFamily="18" charset="0"/>
                <a:ea typeface="新細明體" pitchFamily="18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zh-TW" altLang="zh-TW" sz="1400" dirty="0" smtClean="0">
              <a:solidFill>
                <a:srgbClr val="993366"/>
              </a:solidFill>
              <a:latin typeface="Georgia" pitchFamily="18" charset="0"/>
              <a:ea typeface="新細明體" pitchFamily="18" charset="-12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t="2918" r="21074" b="5785"/>
          <a:stretch/>
        </p:blipFill>
        <p:spPr bwMode="auto">
          <a:xfrm>
            <a:off x="-51309" y="1412774"/>
            <a:ext cx="4695317" cy="446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r="20259" b="6315"/>
          <a:stretch/>
        </p:blipFill>
        <p:spPr bwMode="auto">
          <a:xfrm>
            <a:off x="4482990" y="1395881"/>
            <a:ext cx="4769530" cy="448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641191" y="1988840"/>
            <a:ext cx="3841799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tlCol="0" anchor="ctr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  <a:buSzPct val="80000"/>
            </a:pPr>
            <a:endParaRPr kumimoji="0" lang="zh-TW" altLang="en-US" b="0" dirty="0">
              <a:latin typeface="Lucida Sans Unicode" pitchFamily="34" charset="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220072" y="2276872"/>
            <a:ext cx="3841799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tlCol="0" anchor="ctr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  <a:buSzPct val="80000"/>
            </a:pPr>
            <a:endParaRPr kumimoji="0" lang="zh-TW" altLang="en-US" b="0" dirty="0">
              <a:latin typeface="Lucida Sans Unicode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2016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6"/>
          <p:cNvSpPr txBox="1">
            <a:spLocks/>
          </p:cNvSpPr>
          <p:nvPr/>
        </p:nvSpPr>
        <p:spPr>
          <a:xfrm>
            <a:off x="1259632" y="332656"/>
            <a:ext cx="404256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marL="990600" indent="-904875" algn="l" defTabSz="990600" eaLnBrk="1" hangingPunct="1"/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貳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每月節電七手法</a:t>
            </a:r>
            <a:endParaRPr lang="zh-TW" altLang="en-US" sz="28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24625"/>
            <a:ext cx="539750" cy="34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2"/>
              </a:buBlip>
              <a:defRPr kumimoji="1" sz="2400">
                <a:solidFill>
                  <a:srgbClr val="0066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3"/>
              </a:buBlip>
              <a:defRPr kumimoji="1" sz="2000">
                <a:solidFill>
                  <a:srgbClr val="0033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4"/>
              </a:buBlip>
              <a:defRPr kumimoji="1" sz="1600">
                <a:solidFill>
                  <a:srgbClr val="CC0099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A9206E-41CC-4699-AA39-38196C2E7C19}" type="slidenum">
              <a:rPr lang="en-US" altLang="zh-TW" sz="1400" smtClean="0">
                <a:solidFill>
                  <a:srgbClr val="993366"/>
                </a:solidFill>
                <a:latin typeface="Georgia" pitchFamily="18" charset="0"/>
                <a:ea typeface="新細明體" pitchFamily="18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zh-TW" altLang="zh-TW" sz="1400" dirty="0" smtClean="0">
              <a:solidFill>
                <a:srgbClr val="993366"/>
              </a:solidFill>
              <a:latin typeface="Georgia" pitchFamily="18" charset="0"/>
              <a:ea typeface="新細明體" pitchFamily="18" charset="-12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r="20871" b="6253"/>
          <a:stretch/>
        </p:blipFill>
        <p:spPr bwMode="auto">
          <a:xfrm>
            <a:off x="-36512" y="1412649"/>
            <a:ext cx="4695317" cy="44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21277" b="4950"/>
          <a:stretch/>
        </p:blipFill>
        <p:spPr bwMode="auto">
          <a:xfrm>
            <a:off x="4499992" y="1433733"/>
            <a:ext cx="4637994" cy="444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730201" y="2267744"/>
            <a:ext cx="3841799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tlCol="0" anchor="ctr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  <a:buSzPct val="80000"/>
            </a:pPr>
            <a:endParaRPr kumimoji="0" lang="zh-TW" altLang="en-US" b="0" dirty="0">
              <a:latin typeface="Lucida Sans Unicode" pitchFamily="34" charset="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296187" y="3478560"/>
            <a:ext cx="3841799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tlCol="0" anchor="ctr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  <a:buSzPct val="80000"/>
            </a:pPr>
            <a:endParaRPr kumimoji="0" lang="zh-TW" altLang="en-US" b="0" dirty="0">
              <a:latin typeface="Lucida Sans Unicode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2068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0" y="1124744"/>
            <a:ext cx="3945708" cy="272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76550" y="1202630"/>
            <a:ext cx="48958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9pPr>
          </a:lstStyle>
          <a:p>
            <a:pPr>
              <a:buFont typeface="Wingdings" pitchFamily="2" charset="2"/>
              <a:buNone/>
            </a:pPr>
            <a:r>
              <a:rPr kumimoji="0" lang="zh-TW" altLang="en-US" sz="6000" b="1" i="1" dirty="0">
                <a:solidFill>
                  <a:srgbClr val="22226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簡報完畢</a:t>
            </a:r>
          </a:p>
          <a:p>
            <a:pPr>
              <a:buFont typeface="Wingdings" pitchFamily="2" charset="2"/>
              <a:buNone/>
            </a:pPr>
            <a:r>
              <a:rPr kumimoji="0" lang="zh-TW" altLang="en-US" sz="6000" b="1" i="1" dirty="0">
                <a:solidFill>
                  <a:srgbClr val="22226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敬請指教</a:t>
            </a: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1043608" y="4121785"/>
            <a:ext cx="7056437" cy="1323439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超明體" pitchFamily="49" charset="-120"/>
              </a:defRPr>
            </a:lvl9pPr>
          </a:lstStyle>
          <a:p>
            <a:pPr algn="l" eaLnBrk="1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財團法人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台灣產業服務基金會</a:t>
            </a:r>
            <a:endPara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洽詢專線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02-2706-6306</a:t>
            </a: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傳真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專線：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02-2706-4404</a:t>
            </a:r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/>
          <p:cNvSpPr>
            <a:spLocks noChangeArrowheads="1"/>
          </p:cNvSpPr>
          <p:nvPr/>
        </p:nvSpPr>
        <p:spPr bwMode="gray">
          <a:xfrm rot="4488274">
            <a:off x="2730672" y="229344"/>
            <a:ext cx="3692525" cy="7812088"/>
          </a:xfrm>
          <a:prstGeom prst="rect">
            <a:avLst/>
          </a:prstGeom>
          <a:solidFill>
            <a:srgbClr val="FFC000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標題 6"/>
          <p:cNvSpPr>
            <a:spLocks noGrp="1"/>
          </p:cNvSpPr>
          <p:nvPr>
            <p:ph type="title"/>
          </p:nvPr>
        </p:nvSpPr>
        <p:spPr>
          <a:xfrm>
            <a:off x="1187624" y="332656"/>
            <a:ext cx="4042569" cy="4873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990600" indent="-904875" algn="l" defTabSz="990600" eaLnBrk="1" hangingPunct="1"/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壹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常見</a:t>
            </a:r>
            <a:r>
              <a:rPr lang="zh-TW" altLang="en-US" sz="2800" b="1" kern="12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低碳措施</a:t>
            </a:r>
            <a:endParaRPr lang="zh-TW" altLang="en-US" sz="28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" name="文字方塊 32"/>
          <p:cNvSpPr txBox="1">
            <a:spLocks noChangeArrowheads="1"/>
          </p:cNvSpPr>
          <p:nvPr/>
        </p:nvSpPr>
        <p:spPr bwMode="auto">
          <a:xfrm>
            <a:off x="1187624" y="964501"/>
            <a:ext cx="197176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cs typeface="Times New Roman" pitchFamily="18" charset="0"/>
              </a:rPr>
              <a:t>生態綠化</a:t>
            </a:r>
            <a:endParaRPr lang="en-US" altLang="zh-TW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444660" y="3217334"/>
            <a:ext cx="2099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b="1" dirty="0" smtClean="0">
                <a:latin typeface="Times New Roman" panose="02020603050405020304" pitchFamily="18" charset="0"/>
                <a:ea typeface="華康中黑體" panose="02010609000101010101" pitchFamily="49" charset="-120"/>
              </a:rPr>
              <a:t>增加</a:t>
            </a:r>
            <a:r>
              <a:rPr lang="zh-TW" altLang="en-US" b="1" dirty="0">
                <a:latin typeface="Times New Roman" panose="02020603050405020304" pitchFamily="18" charset="0"/>
                <a:ea typeface="華康中黑體" panose="02010609000101010101" pitchFamily="49" charset="-120"/>
              </a:rPr>
              <a:t>立體綠化</a:t>
            </a:r>
            <a:r>
              <a:rPr lang="zh-TW" altLang="en-US" b="1" dirty="0" smtClean="0">
                <a:latin typeface="Times New Roman" panose="02020603050405020304" pitchFamily="18" charset="0"/>
                <a:ea typeface="華康中黑體" panose="02010609000101010101" pitchFamily="49" charset="-120"/>
              </a:rPr>
              <a:t>面積</a:t>
            </a:r>
            <a:endParaRPr lang="zh-TW" altLang="en-US" b="1" dirty="0">
              <a:latin typeface="Times New Roman" panose="02020603050405020304" pitchFamily="18" charset="0"/>
              <a:ea typeface="華康中黑體" panose="02010609000101010101" pitchFamily="49" charset="-120"/>
            </a:endParaRPr>
          </a:p>
        </p:txBody>
      </p:sp>
      <p:pic>
        <p:nvPicPr>
          <p:cNvPr id="37" name="Picture 3" descr="C:\Users\jojeff\Desktop\物業管理研討會簡報照片\生態綠化\花蓮縣豐田三村－綠色走廊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413" y="1006322"/>
            <a:ext cx="3250899" cy="204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字方塊 39"/>
          <p:cNvSpPr txBox="1"/>
          <p:nvPr/>
        </p:nvSpPr>
        <p:spPr>
          <a:xfrm>
            <a:off x="665696" y="5248659"/>
            <a:ext cx="26733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dirty="0">
                <a:latin typeface="Times New Roman" panose="02020603050405020304" pitchFamily="18" charset="0"/>
                <a:ea typeface="華康中黑體" panose="02010609000101010101" pitchFamily="49" charset="-120"/>
              </a:rPr>
              <a:t>將冰冷水泥</a:t>
            </a:r>
            <a:r>
              <a:rPr lang="zh-TW" altLang="en-US" b="1" dirty="0" smtClean="0">
                <a:latin typeface="Times New Roman" panose="02020603050405020304" pitchFamily="18" charset="0"/>
                <a:ea typeface="華康中黑體" panose="02010609000101010101" pitchFamily="49" charset="-120"/>
              </a:rPr>
              <a:t>圍牆改建成</a:t>
            </a:r>
            <a:endParaRPr lang="en-US" altLang="zh-TW" b="1" dirty="0" smtClean="0">
              <a:latin typeface="Times New Roman" panose="02020603050405020304" pitchFamily="18" charset="0"/>
              <a:ea typeface="華康中黑體" panose="0201060900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b="1" dirty="0" smtClean="0">
                <a:latin typeface="Times New Roman" panose="02020603050405020304" pitchFamily="18" charset="0"/>
                <a:ea typeface="華康中黑體" panose="02010609000101010101" pitchFamily="49" charset="-120"/>
              </a:rPr>
              <a:t>綠色圍籬降低建物溫度</a:t>
            </a:r>
            <a:endParaRPr lang="en-US" altLang="zh-TW" b="1" dirty="0" smtClean="0">
              <a:latin typeface="Times New Roman" panose="02020603050405020304" pitchFamily="18" charset="0"/>
              <a:ea typeface="華康中黑體" panose="0201060900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b="1" dirty="0">
                <a:latin typeface="Times New Roman" panose="02020603050405020304" pitchFamily="18" charset="0"/>
                <a:ea typeface="華康中黑體" panose="02010609000101010101" pitchFamily="49" charset="-120"/>
              </a:rPr>
              <a:t>劍潭</a:t>
            </a:r>
            <a:r>
              <a:rPr lang="zh-TW" altLang="en-US" b="1" dirty="0" smtClean="0">
                <a:latin typeface="Times New Roman" panose="02020603050405020304" pitchFamily="18" charset="0"/>
                <a:ea typeface="華康中黑體" panose="02010609000101010101" pitchFamily="49" charset="-120"/>
              </a:rPr>
              <a:t>里綠牆實證夏季</a:t>
            </a:r>
            <a:r>
              <a:rPr lang="zh-TW" altLang="en-US" b="1" dirty="0">
                <a:latin typeface="Times New Roman" panose="02020603050405020304" pitchFamily="18" charset="0"/>
                <a:ea typeface="華康中黑體" panose="02010609000101010101" pitchFamily="49" charset="-120"/>
              </a:rPr>
              <a:t>室內外</a:t>
            </a:r>
            <a:r>
              <a:rPr lang="zh-TW" altLang="en-US" b="1" dirty="0" smtClean="0">
                <a:latin typeface="Times New Roman" panose="02020603050405020304" pitchFamily="18" charset="0"/>
                <a:ea typeface="華康中黑體" panose="02010609000101010101" pitchFamily="49" charset="-120"/>
              </a:rPr>
              <a:t>溫差達</a:t>
            </a:r>
            <a:r>
              <a:rPr lang="en-US" altLang="zh-TW" b="1" dirty="0" smtClean="0">
                <a:latin typeface="Times New Roman" panose="02020603050405020304" pitchFamily="18" charset="0"/>
                <a:ea typeface="華康中黑體" panose="02010609000101010101" pitchFamily="49" charset="-120"/>
              </a:rPr>
              <a:t>4</a:t>
            </a:r>
            <a:r>
              <a:rPr lang="zh-TW" altLang="en-US" b="1" dirty="0" smtClean="0">
                <a:latin typeface="Times New Roman" panose="02020603050405020304" pitchFamily="18" charset="0"/>
                <a:ea typeface="華康中黑體" panose="02010609000101010101" pitchFamily="49" charset="-120"/>
              </a:rPr>
              <a:t>度</a:t>
            </a:r>
            <a:r>
              <a:rPr lang="en-US" altLang="zh-TW" b="1" dirty="0" smtClean="0">
                <a:latin typeface="Times New Roman" panose="02020603050405020304" pitchFamily="18" charset="0"/>
                <a:ea typeface="華康中黑體" panose="02010609000101010101" pitchFamily="49" charset="-120"/>
              </a:rPr>
              <a:t>!</a:t>
            </a:r>
            <a:endParaRPr lang="zh-TW" altLang="en-US" b="1" dirty="0">
              <a:latin typeface="Times New Roman" panose="02020603050405020304" pitchFamily="18" charset="0"/>
              <a:ea typeface="華康中黑體" panose="02010609000101010101" pitchFamily="49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563888" y="5525657"/>
            <a:ext cx="26447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dirty="0" smtClean="0">
                <a:latin typeface="Times New Roman" panose="02020603050405020304" pitchFamily="18" charset="0"/>
                <a:ea typeface="華康中黑體" panose="02010609000101010101" pitchFamily="49" charset="-120"/>
              </a:rPr>
              <a:t>善用屋頂閒置空間</a:t>
            </a:r>
            <a:endParaRPr lang="en-US" altLang="zh-TW" b="1" dirty="0" smtClean="0">
              <a:latin typeface="Times New Roman" panose="02020603050405020304" pitchFamily="18" charset="0"/>
              <a:ea typeface="華康中黑體" panose="0201060900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b="1" dirty="0" smtClean="0">
                <a:latin typeface="Times New Roman" panose="02020603050405020304" pitchFamily="18" charset="0"/>
                <a:ea typeface="華康中黑體" panose="02010609000101010101" pitchFamily="49" charset="-120"/>
              </a:rPr>
              <a:t>作為綠</a:t>
            </a:r>
            <a:r>
              <a:rPr lang="zh-TW" altLang="en-US" b="1" dirty="0" smtClean="0">
                <a:latin typeface="Times New Roman" panose="02020603050405020304" pitchFamily="18" charset="0"/>
                <a:ea typeface="華康中黑體" panose="02010609000101010101" pitchFamily="49" charset="-120"/>
              </a:rPr>
              <a:t>屋頂示範點</a:t>
            </a:r>
            <a:endParaRPr lang="zh-TW" altLang="en-US" b="1" dirty="0">
              <a:latin typeface="Times New Roman" panose="02020603050405020304" pitchFamily="18" charset="0"/>
              <a:ea typeface="華康中黑體" panose="02010609000101010101" pitchFamily="49" charset="-120"/>
            </a:endParaRPr>
          </a:p>
        </p:txBody>
      </p:sp>
      <p:pic>
        <p:nvPicPr>
          <p:cNvPr id="42" name="Picture 2" descr="\\Pm1\e\2012.05.28 劍潭里環教現勘\DSC0058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341" y="1793293"/>
            <a:ext cx="2602061" cy="33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encrypted-tbn2.gstatic.com/images?q=tbn:ANd9GcSMdeb9Rzcfd3UQ8WKaR5xrx5OWy0vMddntzpI1Bjc2elN2Xsj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1680" y="3135991"/>
            <a:ext cx="2952328" cy="225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24625"/>
            <a:ext cx="539750" cy="34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rgbClr val="0066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rgbClr val="0033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7"/>
              </a:buBlip>
              <a:defRPr kumimoji="1" sz="1600">
                <a:solidFill>
                  <a:srgbClr val="CC0099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A9206E-41CC-4699-AA39-38196C2E7C19}" type="slidenum">
              <a:rPr lang="en-US" altLang="zh-TW" sz="1400" smtClean="0">
                <a:solidFill>
                  <a:srgbClr val="993366"/>
                </a:solidFill>
                <a:latin typeface="Georgia" pitchFamily="18" charset="0"/>
                <a:ea typeface="新細明體" pitchFamily="18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zh-TW" altLang="zh-TW" sz="1400" dirty="0" smtClean="0">
              <a:solidFill>
                <a:srgbClr val="993366"/>
              </a:solidFill>
              <a:latin typeface="Georgia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01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gray">
          <a:xfrm rot="4488274">
            <a:off x="2658664" y="-80130"/>
            <a:ext cx="3692525" cy="7812088"/>
          </a:xfrm>
          <a:prstGeom prst="rect">
            <a:avLst/>
          </a:prstGeom>
          <a:solidFill>
            <a:srgbClr val="FFC000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5871791" y="2462785"/>
            <a:ext cx="26733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社區屋頂黑網隔熱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 eaLnBrk="1" hangingPunct="1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台北市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中山區劍潭里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353153" y="4725144"/>
            <a:ext cx="2492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b="1">
                <a:latin typeface="Times New Roman" panose="02020603050405020304" pitchFamily="18" charset="0"/>
                <a:ea typeface="華康中黑體" panose="02010609000101010101" pitchFamily="49" charset="-120"/>
              </a:defRPr>
            </a:lvl1pPr>
          </a:lstStyle>
          <a:p>
            <a:r>
              <a:rPr lang="zh-TW" altLang="en-US" dirty="0" smtClean="0"/>
              <a:t>中庭</a:t>
            </a:r>
            <a:r>
              <a:rPr lang="zh-TW" altLang="en-US" dirty="0"/>
              <a:t>自然採光</a:t>
            </a:r>
            <a:endParaRPr lang="en-US" altLang="zh-TW" dirty="0"/>
          </a:p>
          <a:p>
            <a:r>
              <a:rPr lang="zh-TW" altLang="en-US" dirty="0"/>
              <a:t>降低白天照明</a:t>
            </a:r>
            <a:r>
              <a:rPr lang="zh-TW" altLang="en-US" dirty="0"/>
              <a:t>使用時</a:t>
            </a:r>
            <a:r>
              <a:rPr lang="zh-TW" altLang="en-US" dirty="0" smtClean="0"/>
              <a:t>數</a:t>
            </a:r>
            <a:endParaRPr lang="zh-TW" altLang="en-US" dirty="0"/>
          </a:p>
        </p:txBody>
      </p:sp>
      <p:grpSp>
        <p:nvGrpSpPr>
          <p:cNvPr id="30" name="群組 14"/>
          <p:cNvGrpSpPr/>
          <p:nvPr/>
        </p:nvGrpSpPr>
        <p:grpSpPr>
          <a:xfrm>
            <a:off x="6056138" y="3501008"/>
            <a:ext cx="2702195" cy="2867545"/>
            <a:chOff x="6300192" y="1844824"/>
            <a:chExt cx="2304256" cy="2160240"/>
          </a:xfrm>
        </p:grpSpPr>
        <p:sp>
          <p:nvSpPr>
            <p:cNvPr id="32" name="矩形 31"/>
            <p:cNvSpPr/>
            <p:nvPr/>
          </p:nvSpPr>
          <p:spPr>
            <a:xfrm>
              <a:off x="6300192" y="2319263"/>
              <a:ext cx="2304256" cy="1685801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30000">
                  <a:schemeClr val="accent2">
                    <a:lumMod val="40000"/>
                    <a:lumOff val="60000"/>
                    <a:alpha val="90000"/>
                  </a:schemeClr>
                </a:gs>
                <a:gs pos="100000">
                  <a:srgbClr val="FFFF00">
                    <a:tint val="23500"/>
                    <a:satMod val="160000"/>
                    <a:alpha val="40000"/>
                  </a:srgb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Wingdings" pitchFamily="2" charset="2"/>
                <a:buChar char="ü"/>
                <a:defRPr/>
              </a:pP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建物坐北朝南為佳</a:t>
              </a:r>
              <a:endParaRPr lang="en-US" altLang="zh-TW" sz="200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+mn-ea"/>
                </a:rPr>
                <a:t>增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設外遮陽或內遮陽</a:t>
              </a:r>
              <a:r>
                <a:rPr lang="en-US" altLang="zh-TW" sz="2000" dirty="0" smtClean="0">
                  <a:solidFill>
                    <a:schemeClr val="tx1"/>
                  </a:solidFill>
                  <a:latin typeface="+mn-ea"/>
                </a:rPr>
                <a:t>(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百葉窗、窗簾等</a:t>
              </a:r>
              <a:r>
                <a:rPr lang="en-US" altLang="zh-TW" sz="2000" dirty="0" smtClean="0">
                  <a:solidFill>
                    <a:schemeClr val="tx1"/>
                  </a:solidFill>
                  <a:latin typeface="+mn-ea"/>
                </a:rPr>
                <a:t>)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提升建築隔熱效益</a:t>
              </a:r>
              <a:endParaRPr lang="en-US" altLang="zh-TW" sz="200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+mn-ea"/>
                </a:rPr>
                <a:t>引進自然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採光</a:t>
              </a:r>
              <a:endParaRPr lang="en-US" altLang="zh-TW" sz="200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+mn-ea"/>
                </a:rPr>
                <a:t>屋頂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隔熱採用綠屋頂則須定期維護</a:t>
              </a:r>
              <a:endParaRPr lang="en-US" altLang="zh-TW" sz="20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3" name="圓角化同側角落矩形 32"/>
            <p:cNvSpPr/>
            <p:nvPr/>
          </p:nvSpPr>
          <p:spPr>
            <a:xfrm>
              <a:off x="6300788" y="1844824"/>
              <a:ext cx="2303462" cy="474439"/>
            </a:xfrm>
            <a:prstGeom prst="round2SameRect">
              <a:avLst/>
            </a:prstGeom>
            <a:gradFill flip="none" rotWithShape="1">
              <a:gsLst>
                <a:gs pos="0">
                  <a:srgbClr val="0070C0">
                    <a:alpha val="75000"/>
                  </a:srgbClr>
                </a:gs>
                <a:gs pos="60000">
                  <a:srgbClr val="99CCFF"/>
                </a:gs>
                <a:gs pos="100000">
                  <a:srgbClr val="F8F8F8">
                    <a:alpha val="20000"/>
                  </a:srgbClr>
                </a:gs>
              </a:gsLst>
              <a:lin ang="54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dirty="0" smtClean="0">
                  <a:solidFill>
                    <a:schemeClr val="tx1"/>
                  </a:solidFill>
                  <a:latin typeface="+mn-ea"/>
                </a:rPr>
                <a:t>評估設置條件</a:t>
              </a:r>
              <a:endParaRPr lang="zh-TW" altLang="en-US" sz="2400" dirty="0">
                <a:solidFill>
                  <a:schemeClr val="tx1"/>
                </a:solidFill>
                <a:latin typeface="+mn-ea"/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225" y="1556792"/>
            <a:ext cx="2416738" cy="1811987"/>
          </a:xfrm>
          <a:prstGeom prst="rect">
            <a:avLst/>
          </a:prstGeom>
        </p:spPr>
      </p:pic>
      <p:pic>
        <p:nvPicPr>
          <p:cNvPr id="33795" name="Picture 3" descr="C:\Users\jojeff\Desktop\物業管理研討會簡報照片\新增資料夾\新竹市楠中里－荷蘭村社區自然採光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2148" y="2586190"/>
            <a:ext cx="2425996" cy="20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32"/>
          <p:cNvSpPr txBox="1">
            <a:spLocks noChangeArrowheads="1"/>
          </p:cNvSpPr>
          <p:nvPr/>
        </p:nvSpPr>
        <p:spPr bwMode="auto">
          <a:xfrm>
            <a:off x="1331640" y="883568"/>
            <a:ext cx="661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zh-TW" altLang="en-US" sz="2400" b="1" dirty="0" smtClean="0">
                <a:solidFill>
                  <a:srgbClr val="FF66CC"/>
                </a:solidFill>
                <a:cs typeface="Times New Roman" pitchFamily="18" charset="0"/>
              </a:rPr>
              <a:t>建築節能</a:t>
            </a:r>
            <a:r>
              <a:rPr lang="en-US" altLang="zh-TW" sz="2400" b="1" dirty="0" smtClean="0">
                <a:solidFill>
                  <a:srgbClr val="FF66CC"/>
                </a:solidFill>
                <a:cs typeface="Times New Roman" pitchFamily="18" charset="0"/>
              </a:rPr>
              <a:t>-</a:t>
            </a:r>
            <a:r>
              <a:rPr lang="zh-TW" altLang="en-US" sz="2400" b="1" dirty="0" smtClean="0">
                <a:solidFill>
                  <a:srgbClr val="FF66CC"/>
                </a:solidFill>
                <a:cs typeface="Times New Roman" pitchFamily="18" charset="0"/>
              </a:rPr>
              <a:t>舊建築節能改善</a:t>
            </a:r>
            <a:endParaRPr lang="en-US" altLang="zh-TW" sz="2400" b="1" dirty="0">
              <a:solidFill>
                <a:srgbClr val="FF66CC"/>
              </a:solidFill>
              <a:cs typeface="Times New Roman" pitchFamily="18" charset="0"/>
            </a:endParaRPr>
          </a:p>
        </p:txBody>
      </p:sp>
      <p:sp>
        <p:nvSpPr>
          <p:cNvPr id="20" name="文字方塊 32"/>
          <p:cNvSpPr txBox="1">
            <a:spLocks noChangeArrowheads="1"/>
          </p:cNvSpPr>
          <p:nvPr/>
        </p:nvSpPr>
        <p:spPr bwMode="auto">
          <a:xfrm>
            <a:off x="650934" y="860624"/>
            <a:ext cx="1971762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cs typeface="Times New Roman" pitchFamily="18" charset="0"/>
              </a:rPr>
              <a:t>綠能節電</a:t>
            </a:r>
            <a:endParaRPr lang="en-US" altLang="zh-TW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2" name="圖片 21" descr="\\Pm1\e\00臺北市社區節能輔導\101年社區照片\1020417-台大新生活廣場大廈\P101004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98" y="2586190"/>
            <a:ext cx="2669077" cy="267823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文字方塊 22"/>
          <p:cNvSpPr txBox="1"/>
          <p:nvPr/>
        </p:nvSpPr>
        <p:spPr>
          <a:xfrm>
            <a:off x="648798" y="5445224"/>
            <a:ext cx="2669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b="1">
                <a:latin typeface="Times New Roman" panose="02020603050405020304" pitchFamily="18" charset="0"/>
                <a:ea typeface="華康中黑體" panose="02010609000101010101" pitchFamily="49" charset="-120"/>
              </a:defRPr>
            </a:lvl1pPr>
          </a:lstStyle>
          <a:p>
            <a:r>
              <a:rPr lang="zh-TW" altLang="en-US" dirty="0"/>
              <a:t>以外遮陽加強建築隔熱，降低空調</a:t>
            </a:r>
            <a:r>
              <a:rPr lang="zh-TW" altLang="en-US" dirty="0" smtClean="0"/>
              <a:t>使用率</a:t>
            </a:r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781956" y="1340768"/>
            <a:ext cx="4438116" cy="96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既有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建築節能改善多強調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自然採光、自然通風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，相關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隔熱手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法可搭配綠化措施評估設置，以降低照明及空調使用。</a:t>
            </a:r>
            <a:endParaRPr lang="zh-TW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24625"/>
            <a:ext cx="539750" cy="34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rgbClr val="0066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rgbClr val="0033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7"/>
              </a:buBlip>
              <a:defRPr kumimoji="1" sz="1600">
                <a:solidFill>
                  <a:srgbClr val="CC0099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A9206E-41CC-4699-AA39-38196C2E7C19}" type="slidenum">
              <a:rPr lang="en-US" altLang="zh-TW" sz="1400" smtClean="0">
                <a:solidFill>
                  <a:srgbClr val="993366"/>
                </a:solidFill>
                <a:latin typeface="Georgia" pitchFamily="18" charset="0"/>
                <a:ea typeface="新細明體" pitchFamily="18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zh-TW" altLang="zh-TW" sz="1400" dirty="0" smtClean="0">
              <a:solidFill>
                <a:srgbClr val="993366"/>
              </a:solidFill>
              <a:latin typeface="Georgia" pitchFamily="18" charset="0"/>
              <a:ea typeface="新細明體" pitchFamily="18" charset="-120"/>
            </a:endParaRPr>
          </a:p>
        </p:txBody>
      </p:sp>
      <p:sp>
        <p:nvSpPr>
          <p:cNvPr id="29" name="標題 6"/>
          <p:cNvSpPr>
            <a:spLocks noGrp="1"/>
          </p:cNvSpPr>
          <p:nvPr>
            <p:ph type="title"/>
          </p:nvPr>
        </p:nvSpPr>
        <p:spPr>
          <a:xfrm>
            <a:off x="1187624" y="332656"/>
            <a:ext cx="4042569" cy="4873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990600" indent="-904875" algn="l" defTabSz="990600" eaLnBrk="1" hangingPunct="1"/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壹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常見</a:t>
            </a:r>
            <a:r>
              <a:rPr lang="zh-TW" altLang="en-US" sz="2800" b="1" kern="12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低碳</a:t>
            </a:r>
            <a:r>
              <a:rPr lang="zh-TW" alt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措施（續）</a:t>
            </a:r>
            <a:endParaRPr lang="zh-TW" altLang="en-US" sz="28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4"/>
          <p:cNvSpPr>
            <a:spLocks noChangeArrowheads="1"/>
          </p:cNvSpPr>
          <p:nvPr/>
        </p:nvSpPr>
        <p:spPr bwMode="gray">
          <a:xfrm rot="4488274">
            <a:off x="2658664" y="-80130"/>
            <a:ext cx="3692525" cy="7812088"/>
          </a:xfrm>
          <a:prstGeom prst="rect">
            <a:avLst/>
          </a:prstGeom>
          <a:solidFill>
            <a:srgbClr val="FFC000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0" name="群組 14"/>
          <p:cNvGrpSpPr/>
          <p:nvPr/>
        </p:nvGrpSpPr>
        <p:grpSpPr>
          <a:xfrm>
            <a:off x="5652120" y="3121693"/>
            <a:ext cx="2905440" cy="3127594"/>
            <a:chOff x="6300192" y="2004149"/>
            <a:chExt cx="2304256" cy="2000916"/>
          </a:xfrm>
        </p:grpSpPr>
        <p:sp>
          <p:nvSpPr>
            <p:cNvPr id="23" name="矩形 22"/>
            <p:cNvSpPr/>
            <p:nvPr/>
          </p:nvSpPr>
          <p:spPr>
            <a:xfrm>
              <a:off x="6300192" y="2320217"/>
              <a:ext cx="2304256" cy="1684848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30000">
                  <a:schemeClr val="accent2">
                    <a:lumMod val="40000"/>
                    <a:lumOff val="60000"/>
                    <a:alpha val="90000"/>
                  </a:schemeClr>
                </a:gs>
                <a:gs pos="100000">
                  <a:srgbClr val="FFFF00">
                    <a:tint val="23500"/>
                    <a:satMod val="160000"/>
                    <a:alpha val="40000"/>
                  </a:srgb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Wingdings" pitchFamily="2" charset="2"/>
                <a:buChar char="ü"/>
                <a:defRPr/>
              </a:pP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以需長時間照明公共區域為優先汰換對象</a:t>
              </a:r>
              <a:endParaRPr lang="en-US" altLang="zh-TW" sz="200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結合政府專家資源，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進行節能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輔導</a:t>
              </a:r>
              <a:endParaRPr lang="en-US" altLang="zh-TW" sz="200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公共區域燈具數量</a:t>
              </a:r>
              <a:r>
                <a:rPr lang="en-US" altLang="zh-TW" sz="2000" dirty="0" smtClean="0">
                  <a:solidFill>
                    <a:schemeClr val="tx1"/>
                  </a:solidFill>
                  <a:latin typeface="+mn-ea"/>
                </a:rPr>
                <a:t>100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盞以上，可考量導入</a:t>
              </a:r>
              <a:r>
                <a:rPr lang="en-US" altLang="zh-TW" sz="2000" dirty="0" smtClean="0">
                  <a:solidFill>
                    <a:schemeClr val="tx1"/>
                  </a:solidFill>
                  <a:latin typeface="+mn-ea"/>
                </a:rPr>
                <a:t>ESCO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，解決融資問題。</a:t>
              </a:r>
              <a:endParaRPr lang="en-US" altLang="zh-TW" sz="200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+mn-ea"/>
                </a:rPr>
                <a:t>需定期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檢視用電情形</a:t>
              </a:r>
              <a:endParaRPr lang="en-US" altLang="zh-TW" sz="20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4" name="圓角化同側角落矩形 23"/>
            <p:cNvSpPr/>
            <p:nvPr/>
          </p:nvSpPr>
          <p:spPr>
            <a:xfrm>
              <a:off x="6300193" y="2004149"/>
              <a:ext cx="2303462" cy="334901"/>
            </a:xfrm>
            <a:prstGeom prst="round2SameRect">
              <a:avLst/>
            </a:prstGeom>
            <a:gradFill flip="none" rotWithShape="1">
              <a:gsLst>
                <a:gs pos="0">
                  <a:srgbClr val="0070C0">
                    <a:alpha val="75000"/>
                  </a:srgbClr>
                </a:gs>
                <a:gs pos="60000">
                  <a:srgbClr val="99CCFF"/>
                </a:gs>
                <a:gs pos="100000">
                  <a:srgbClr val="F8F8F8">
                    <a:alpha val="20000"/>
                  </a:srgbClr>
                </a:gs>
              </a:gsLst>
              <a:lin ang="54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b="1" dirty="0" smtClean="0">
                  <a:solidFill>
                    <a:schemeClr val="tx1"/>
                  </a:solidFill>
                  <a:latin typeface="+mn-ea"/>
                </a:rPr>
                <a:t>評估設置條件</a:t>
              </a:r>
              <a:endParaRPr lang="zh-TW" altLang="en-US" sz="24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pic>
        <p:nvPicPr>
          <p:cNvPr id="38" name="圖片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7370" y="3759387"/>
            <a:ext cx="1468697" cy="101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文字方塊 38"/>
          <p:cNvSpPr txBox="1"/>
          <p:nvPr/>
        </p:nvSpPr>
        <p:spPr>
          <a:xfrm>
            <a:off x="3563888" y="2926685"/>
            <a:ext cx="2199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b="1">
                <a:latin typeface="Times New Roman" panose="02020603050405020304" pitchFamily="18" charset="0"/>
                <a:ea typeface="華康中黑體" panose="02010609000101010101" pitchFamily="49" charset="-120"/>
              </a:defRPr>
            </a:lvl1pPr>
          </a:lstStyle>
          <a:p>
            <a:r>
              <a:rPr lang="zh-TW" altLang="en-US" dirty="0"/>
              <a:t>將傳統燈具汰換為</a:t>
            </a:r>
            <a:endParaRPr lang="en-US" altLang="zh-TW" dirty="0"/>
          </a:p>
          <a:p>
            <a:r>
              <a:rPr lang="zh-TW" altLang="en-US" dirty="0"/>
              <a:t>高效能省電燈具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3211319" y="4805014"/>
            <a:ext cx="2440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b="1">
                <a:latin typeface="Times New Roman" panose="02020603050405020304" pitchFamily="18" charset="0"/>
                <a:ea typeface="華康中黑體" panose="02010609000101010101" pitchFamily="49" charset="-120"/>
              </a:defRPr>
            </a:lvl1pPr>
          </a:lstStyle>
          <a:p>
            <a:r>
              <a:rPr lang="zh-TW" altLang="en-US" dirty="0"/>
              <a:t>緊急逃生指示燈</a:t>
            </a:r>
            <a:endParaRPr lang="en-US" altLang="zh-TW" dirty="0"/>
          </a:p>
          <a:p>
            <a:r>
              <a:rPr lang="zh-TW" altLang="en-US" dirty="0"/>
              <a:t>汰換</a:t>
            </a:r>
            <a:r>
              <a:rPr lang="en-US" altLang="zh-TW" dirty="0"/>
              <a:t>LED</a:t>
            </a:r>
            <a:r>
              <a:rPr lang="zh-TW" altLang="en-US" dirty="0"/>
              <a:t>型燈具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516483" y="5495626"/>
            <a:ext cx="26733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defRPr b="1">
                <a:latin typeface="Times New Roman" panose="02020603050405020304" pitchFamily="18" charset="0"/>
                <a:ea typeface="華康中黑體" panose="02010609000101010101" pitchFamily="49" charset="-120"/>
              </a:defRPr>
            </a:lvl1pPr>
          </a:lstStyle>
          <a:p>
            <a:r>
              <a:rPr lang="zh-TW" altLang="en-US" dirty="0"/>
              <a:t>停車場</a:t>
            </a:r>
            <a:r>
              <a:rPr lang="en-US" altLang="zh-TW" dirty="0"/>
              <a:t>24</a:t>
            </a:r>
            <a:r>
              <a:rPr lang="zh-TW" altLang="en-US" dirty="0"/>
              <a:t>小時使用照明設備優先汰換</a:t>
            </a:r>
            <a:endParaRPr lang="en-US" altLang="zh-TW" dirty="0"/>
          </a:p>
          <a:p>
            <a:r>
              <a:rPr lang="zh-TW" altLang="en-US" dirty="0"/>
              <a:t>調整燈具位置減少數量</a:t>
            </a:r>
            <a:endParaRPr lang="zh-TW" altLang="en-US" dirty="0"/>
          </a:p>
        </p:txBody>
      </p:sp>
      <p:sp>
        <p:nvSpPr>
          <p:cNvPr id="60" name="文字方塊 32"/>
          <p:cNvSpPr txBox="1">
            <a:spLocks noChangeArrowheads="1"/>
          </p:cNvSpPr>
          <p:nvPr/>
        </p:nvSpPr>
        <p:spPr bwMode="auto">
          <a:xfrm>
            <a:off x="42768" y="883568"/>
            <a:ext cx="1971762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cs typeface="Times New Roman" pitchFamily="18" charset="0"/>
              </a:rPr>
              <a:t>綠能節電</a:t>
            </a:r>
            <a:endParaRPr lang="en-US" altLang="zh-TW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2" name="文字方塊 32"/>
          <p:cNvSpPr txBox="1">
            <a:spLocks noChangeArrowheads="1"/>
          </p:cNvSpPr>
          <p:nvPr/>
        </p:nvSpPr>
        <p:spPr bwMode="auto">
          <a:xfrm>
            <a:off x="1770137" y="883568"/>
            <a:ext cx="661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zh-TW" alt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設備節能</a:t>
            </a:r>
            <a:r>
              <a:rPr lang="en-US" altLang="zh-TW" sz="2400" b="1" dirty="0" smtClean="0">
                <a:solidFill>
                  <a:srgbClr val="C00000"/>
                </a:solidFill>
                <a:cs typeface="Times New Roman" pitchFamily="18" charset="0"/>
              </a:rPr>
              <a:t>-</a:t>
            </a:r>
            <a:r>
              <a:rPr lang="zh-TW" alt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室內高效率燈具</a:t>
            </a:r>
            <a:r>
              <a:rPr lang="zh-TW" alt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、節能</a:t>
            </a:r>
            <a:r>
              <a:rPr lang="zh-TW" alt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輔導</a:t>
            </a:r>
            <a:endParaRPr lang="en-US" altLang="zh-TW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79874" name="Picture 2" descr="\\Pm1\e\2014.01.03 名山里、景東里、日祥里低碳旅遊勘查\名山里\DSC0925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0101" y="1401716"/>
            <a:ext cx="2324307" cy="15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圖片 63" descr="P106024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863" y="3092787"/>
            <a:ext cx="3077335" cy="235243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矩形 64"/>
          <p:cNvSpPr/>
          <p:nvPr/>
        </p:nvSpPr>
        <p:spPr>
          <a:xfrm>
            <a:off x="642496" y="1748629"/>
            <a:ext cx="4649584" cy="96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照明與空調為建築耗能最大宗，然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照明設備因全年使用，為設備節能的優先考量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。</a:t>
            </a:r>
            <a:endParaRPr lang="zh-TW" altLang="en-US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24625"/>
            <a:ext cx="539750" cy="34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rgbClr val="0066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rgbClr val="0033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7"/>
              </a:buBlip>
              <a:defRPr kumimoji="1" sz="1600">
                <a:solidFill>
                  <a:srgbClr val="CC0099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A9206E-41CC-4699-AA39-38196C2E7C19}" type="slidenum">
              <a:rPr lang="en-US" altLang="zh-TW" sz="1400" smtClean="0">
                <a:solidFill>
                  <a:srgbClr val="993366"/>
                </a:solidFill>
                <a:latin typeface="Georgia" pitchFamily="18" charset="0"/>
                <a:ea typeface="新細明體" pitchFamily="18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zh-TW" altLang="zh-TW" sz="1400" dirty="0" smtClean="0">
              <a:solidFill>
                <a:srgbClr val="993366"/>
              </a:solidFill>
              <a:latin typeface="Georgia" pitchFamily="18" charset="0"/>
              <a:ea typeface="新細明體" pitchFamily="18" charset="-120"/>
            </a:endParaRPr>
          </a:p>
        </p:txBody>
      </p:sp>
      <p:sp>
        <p:nvSpPr>
          <p:cNvPr id="21" name="標題 6"/>
          <p:cNvSpPr>
            <a:spLocks noGrp="1"/>
          </p:cNvSpPr>
          <p:nvPr>
            <p:ph type="title"/>
          </p:nvPr>
        </p:nvSpPr>
        <p:spPr>
          <a:xfrm>
            <a:off x="1187624" y="332656"/>
            <a:ext cx="4042569" cy="4873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990600" indent="-904875" algn="l" defTabSz="990600" eaLnBrk="1" hangingPunct="1"/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壹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常見</a:t>
            </a:r>
            <a:r>
              <a:rPr lang="zh-TW" altLang="en-US" sz="2800" b="1" kern="12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低碳</a:t>
            </a:r>
            <a:r>
              <a:rPr lang="zh-TW" alt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措施（續）</a:t>
            </a:r>
            <a:endParaRPr lang="zh-TW" altLang="en-US" sz="28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>
            <a:spLocks noChangeArrowheads="1"/>
          </p:cNvSpPr>
          <p:nvPr/>
        </p:nvSpPr>
        <p:spPr bwMode="gray">
          <a:xfrm rot="4488274">
            <a:off x="2658663" y="-134127"/>
            <a:ext cx="3692525" cy="7812088"/>
          </a:xfrm>
          <a:prstGeom prst="rect">
            <a:avLst/>
          </a:prstGeom>
          <a:solidFill>
            <a:srgbClr val="FFC000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63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253762"/>
            <a:ext cx="3320217" cy="227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文字版面配置區 6"/>
          <p:cNvSpPr txBox="1">
            <a:spLocks/>
          </p:cNvSpPr>
          <p:nvPr/>
        </p:nvSpPr>
        <p:spPr>
          <a:xfrm>
            <a:off x="6804248" y="5693922"/>
            <a:ext cx="2339752" cy="530049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加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裝空調窗節省空調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" name="圖片 1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079" y="1470603"/>
            <a:ext cx="2138848" cy="2545392"/>
          </a:xfrm>
          <a:prstGeom prst="rect">
            <a:avLst/>
          </a:prstGeom>
          <a:noFill/>
        </p:spPr>
      </p:pic>
      <p:sp>
        <p:nvSpPr>
          <p:cNvPr id="24" name="文字方塊 32"/>
          <p:cNvSpPr txBox="1">
            <a:spLocks noChangeArrowheads="1"/>
          </p:cNvSpPr>
          <p:nvPr/>
        </p:nvSpPr>
        <p:spPr bwMode="auto">
          <a:xfrm>
            <a:off x="48377" y="966382"/>
            <a:ext cx="1971762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cs typeface="Times New Roman" pitchFamily="18" charset="0"/>
              </a:rPr>
              <a:t>綠能節電</a:t>
            </a:r>
            <a:endParaRPr lang="en-US" altLang="zh-TW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6" name="文字方塊 32"/>
          <p:cNvSpPr txBox="1">
            <a:spLocks noChangeArrowheads="1"/>
          </p:cNvSpPr>
          <p:nvPr/>
        </p:nvSpPr>
        <p:spPr bwMode="auto">
          <a:xfrm>
            <a:off x="1331640" y="980728"/>
            <a:ext cx="661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zh-TW" alt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設備節能</a:t>
            </a:r>
            <a:r>
              <a:rPr lang="en-US" altLang="zh-TW" sz="2400" b="1" dirty="0" smtClean="0">
                <a:solidFill>
                  <a:srgbClr val="C00000"/>
                </a:solidFill>
                <a:cs typeface="Times New Roman" pitchFamily="18" charset="0"/>
              </a:rPr>
              <a:t>-</a:t>
            </a:r>
            <a:r>
              <a:rPr lang="zh-TW" alt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節能電器採購</a:t>
            </a:r>
            <a:r>
              <a:rPr lang="zh-TW" alt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、節能路燈</a:t>
            </a:r>
            <a:endParaRPr lang="en-US" altLang="zh-TW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80899" name="Picture 3" descr="\\Pm1\e\2014.01.03 名山里、景東里、日祥里低碳旅遊勘查\名山里\DSC0925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762" y="2203294"/>
            <a:ext cx="2153782" cy="34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8" name="Picture 2" descr="\\Pm1\e\2014.01.03 名山里、景東里、日祥里低碳旅遊勘查\名山里\DSC0926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0935" y="2215794"/>
            <a:ext cx="222512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/>
          <p:cNvSpPr/>
          <p:nvPr/>
        </p:nvSpPr>
        <p:spPr>
          <a:xfrm>
            <a:off x="1987843" y="2203294"/>
            <a:ext cx="695745" cy="739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189753" y="3095104"/>
            <a:ext cx="695745" cy="739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8603" y="3468262"/>
            <a:ext cx="907881" cy="805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文字版面配置區 6"/>
          <p:cNvSpPr txBox="1">
            <a:spLocks/>
          </p:cNvSpPr>
          <p:nvPr/>
        </p:nvSpPr>
        <p:spPr>
          <a:xfrm>
            <a:off x="578859" y="5746223"/>
            <a:ext cx="2757567" cy="4572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選購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節能標章商品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3" name="文字版面配置區 6"/>
          <p:cNvSpPr txBox="1">
            <a:spLocks/>
          </p:cNvSpPr>
          <p:nvPr/>
        </p:nvSpPr>
        <p:spPr>
          <a:xfrm>
            <a:off x="7390542" y="4067123"/>
            <a:ext cx="1118769" cy="465731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節能路燈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24625"/>
            <a:ext cx="539750" cy="34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7"/>
              </a:buBlip>
              <a:defRPr kumimoji="1" sz="2400">
                <a:solidFill>
                  <a:srgbClr val="0066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8"/>
              </a:buBlip>
              <a:defRPr kumimoji="1" sz="2000">
                <a:solidFill>
                  <a:srgbClr val="0033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9"/>
              </a:buBlip>
              <a:defRPr kumimoji="1" sz="1600">
                <a:solidFill>
                  <a:srgbClr val="CC0099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10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10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A9206E-41CC-4699-AA39-38196C2E7C19}" type="slidenum">
              <a:rPr lang="en-US" altLang="zh-TW" sz="1400" smtClean="0">
                <a:solidFill>
                  <a:srgbClr val="993366"/>
                </a:solidFill>
                <a:latin typeface="Georgia" pitchFamily="18" charset="0"/>
                <a:ea typeface="新細明體" pitchFamily="18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zh-TW" altLang="zh-TW" sz="1400" dirty="0" smtClean="0">
              <a:solidFill>
                <a:srgbClr val="993366"/>
              </a:solidFill>
              <a:latin typeface="Georgia" pitchFamily="18" charset="0"/>
              <a:ea typeface="新細明體" pitchFamily="18" charset="-120"/>
            </a:endParaRPr>
          </a:p>
        </p:txBody>
      </p:sp>
      <p:sp>
        <p:nvSpPr>
          <p:cNvPr id="27" name="標題 6"/>
          <p:cNvSpPr>
            <a:spLocks noGrp="1"/>
          </p:cNvSpPr>
          <p:nvPr>
            <p:ph type="title"/>
          </p:nvPr>
        </p:nvSpPr>
        <p:spPr>
          <a:xfrm>
            <a:off x="1187624" y="332656"/>
            <a:ext cx="4042569" cy="4873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990600" indent="-904875" algn="l" defTabSz="990600" eaLnBrk="1" hangingPunct="1"/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壹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常見</a:t>
            </a:r>
            <a:r>
              <a:rPr lang="zh-TW" altLang="en-US" sz="2800" b="1" kern="12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低碳</a:t>
            </a:r>
            <a:r>
              <a:rPr lang="zh-TW" alt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措施（續）</a:t>
            </a:r>
            <a:endParaRPr lang="zh-TW" altLang="en-US" sz="28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gray">
          <a:xfrm rot="4488274">
            <a:off x="3005978" y="61977"/>
            <a:ext cx="3692525" cy="7812088"/>
          </a:xfrm>
          <a:prstGeom prst="rect">
            <a:avLst/>
          </a:prstGeom>
          <a:solidFill>
            <a:srgbClr val="FFC000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36" name="文字方塊 32"/>
          <p:cNvSpPr txBox="1">
            <a:spLocks noChangeArrowheads="1"/>
          </p:cNvSpPr>
          <p:nvPr/>
        </p:nvSpPr>
        <p:spPr bwMode="auto">
          <a:xfrm>
            <a:off x="2130177" y="836712"/>
            <a:ext cx="661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zh-TW" altLang="en-US" sz="2400" b="1" dirty="0">
                <a:solidFill>
                  <a:srgbClr val="EB7703"/>
                </a:solidFill>
                <a:cs typeface="Times New Roman" pitchFamily="18" charset="0"/>
              </a:rPr>
              <a:t>再生</a:t>
            </a:r>
            <a:r>
              <a:rPr lang="zh-TW" altLang="en-US" sz="2400" b="1" dirty="0" smtClean="0">
                <a:solidFill>
                  <a:srgbClr val="EB7703"/>
                </a:solidFill>
                <a:cs typeface="Times New Roman" pitchFamily="18" charset="0"/>
              </a:rPr>
              <a:t>能源</a:t>
            </a:r>
            <a:r>
              <a:rPr lang="en-US" altLang="zh-TW" sz="2400" b="1" dirty="0" smtClean="0">
                <a:solidFill>
                  <a:srgbClr val="EB7703"/>
                </a:solidFill>
                <a:cs typeface="Times New Roman" pitchFamily="18" charset="0"/>
              </a:rPr>
              <a:t>-</a:t>
            </a:r>
            <a:r>
              <a:rPr lang="zh-TW" altLang="en-US" sz="2400" b="1" dirty="0" smtClean="0">
                <a:solidFill>
                  <a:srgbClr val="EB7703"/>
                </a:solidFill>
                <a:cs typeface="Times New Roman" pitchFamily="18" charset="0"/>
              </a:rPr>
              <a:t>太陽能發電、太陽熱冷電系統</a:t>
            </a:r>
            <a:endParaRPr lang="en-US" altLang="zh-TW" sz="2400" b="1" dirty="0">
              <a:solidFill>
                <a:srgbClr val="EB7703"/>
              </a:solidFill>
              <a:cs typeface="Times New Roman" pitchFamily="18" charset="0"/>
            </a:endParaRPr>
          </a:p>
        </p:txBody>
      </p:sp>
      <p:grpSp>
        <p:nvGrpSpPr>
          <p:cNvPr id="10" name="群組 14"/>
          <p:cNvGrpSpPr/>
          <p:nvPr/>
        </p:nvGrpSpPr>
        <p:grpSpPr>
          <a:xfrm>
            <a:off x="4872766" y="3674629"/>
            <a:ext cx="3659674" cy="2850715"/>
            <a:chOff x="6300192" y="1844825"/>
            <a:chExt cx="2304256" cy="2510525"/>
          </a:xfrm>
        </p:grpSpPr>
        <p:sp>
          <p:nvSpPr>
            <p:cNvPr id="11" name="矩形 10"/>
            <p:cNvSpPr/>
            <p:nvPr/>
          </p:nvSpPr>
          <p:spPr>
            <a:xfrm>
              <a:off x="6300192" y="2319277"/>
              <a:ext cx="2304256" cy="2036073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30000">
                  <a:schemeClr val="accent2">
                    <a:lumMod val="40000"/>
                    <a:lumOff val="60000"/>
                    <a:alpha val="90000"/>
                  </a:schemeClr>
                </a:gs>
                <a:gs pos="100000">
                  <a:srgbClr val="FFFF00">
                    <a:tint val="23500"/>
                    <a:satMod val="160000"/>
                    <a:alpha val="40000"/>
                  </a:srgb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Wingdings" pitchFamily="2" charset="2"/>
                <a:buChar char="ü"/>
                <a:defRPr/>
              </a:pP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 設置成本約為</a:t>
              </a:r>
              <a:r>
                <a:rPr lang="en-US" altLang="zh-TW" sz="2000" dirty="0" smtClean="0">
                  <a:solidFill>
                    <a:schemeClr val="tx1"/>
                  </a:solidFill>
                  <a:latin typeface="+mn-ea"/>
                </a:rPr>
                <a:t>1kWh/</a:t>
              </a:r>
              <a:r>
                <a:rPr lang="en-US" altLang="zh-TW" sz="2000" dirty="0" err="1" smtClean="0">
                  <a:solidFill>
                    <a:schemeClr val="tx1"/>
                  </a:solidFill>
                  <a:latin typeface="+mn-ea"/>
                </a:rPr>
                <a:t>kWp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需新臺幣</a:t>
              </a:r>
              <a:r>
                <a:rPr lang="en-US" altLang="zh-TW" sz="2000" dirty="0" smtClean="0">
                  <a:solidFill>
                    <a:schemeClr val="tx1"/>
                  </a:solidFill>
                  <a:latin typeface="+mn-ea"/>
                </a:rPr>
                <a:t>10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萬元。</a:t>
              </a:r>
              <a:endParaRPr lang="en-US" altLang="zh-TW" sz="200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+mn-ea"/>
                </a:rPr>
                <a:t>設備使用年限約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為</a:t>
              </a:r>
              <a:r>
                <a:rPr lang="en-US" altLang="zh-TW" sz="2000" dirty="0" smtClean="0">
                  <a:solidFill>
                    <a:schemeClr val="tx1"/>
                  </a:solidFill>
                  <a:latin typeface="+mn-ea"/>
                </a:rPr>
                <a:t>20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年。</a:t>
              </a:r>
              <a:endParaRPr lang="en-US" altLang="zh-TW" sz="200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北部地區全年平均日照時數約</a:t>
              </a:r>
              <a:r>
                <a:rPr lang="en-US" altLang="zh-TW" sz="2000" dirty="0" smtClean="0">
                  <a:solidFill>
                    <a:schemeClr val="tx1"/>
                  </a:solidFill>
                  <a:latin typeface="+mn-ea"/>
                </a:rPr>
                <a:t>&lt;1000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小時，拉長回收年限</a:t>
              </a:r>
              <a:endParaRPr lang="en-US" altLang="zh-TW" sz="200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buFont typeface="Wingdings" pitchFamily="2" charset="2"/>
                <a:buChar char="ü"/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+mn-ea"/>
                </a:rPr>
                <a:t>爭取補助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+mn-ea"/>
                </a:rPr>
                <a:t>經費、降低回收年限，以設置光電系統示範點</a:t>
              </a:r>
              <a:endParaRPr lang="en-US" altLang="zh-TW" sz="2000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2" name="圓角化同側角落矩形 11"/>
            <p:cNvSpPr/>
            <p:nvPr/>
          </p:nvSpPr>
          <p:spPr>
            <a:xfrm>
              <a:off x="6300788" y="1844825"/>
              <a:ext cx="2303462" cy="474452"/>
            </a:xfrm>
            <a:prstGeom prst="round2SameRect">
              <a:avLst/>
            </a:prstGeom>
            <a:gradFill flip="none" rotWithShape="1">
              <a:gsLst>
                <a:gs pos="0">
                  <a:srgbClr val="0070C0">
                    <a:alpha val="75000"/>
                  </a:srgbClr>
                </a:gs>
                <a:gs pos="60000">
                  <a:srgbClr val="99CCFF"/>
                </a:gs>
                <a:gs pos="100000">
                  <a:srgbClr val="F8F8F8">
                    <a:alpha val="20000"/>
                  </a:srgbClr>
                </a:gs>
              </a:gsLst>
              <a:lin ang="54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b="1" dirty="0" smtClean="0">
                  <a:solidFill>
                    <a:schemeClr val="tx1"/>
                  </a:solidFill>
                  <a:latin typeface="+mn-ea"/>
                </a:rPr>
                <a:t>評估設置條件</a:t>
              </a:r>
              <a:endParaRPr lang="zh-TW" altLang="en-US" sz="24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96" y="2290762"/>
            <a:ext cx="3690487" cy="276773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363399"/>
            <a:ext cx="3024138" cy="2137610"/>
          </a:xfrm>
          <a:prstGeom prst="rect">
            <a:avLst/>
          </a:prstGeom>
        </p:spPr>
      </p:pic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520279" y="5228181"/>
            <a:ext cx="4120504" cy="1087437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A8D02A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Aft>
                <a:spcPts val="0"/>
              </a:spcAft>
              <a:defRPr/>
            </a:pPr>
            <a:endParaRPr kumimoji="0" lang="zh-CN" altLang="en-US" kern="0">
              <a:solidFill>
                <a:srgbClr val="000000"/>
              </a:solidFill>
              <a:latin typeface="Times New Roman" panose="02020603050405020304" pitchFamily="18" charset="0"/>
              <a:ea typeface="華康中黑體" panose="02010609000101010101" pitchFamily="49" charset="-120"/>
            </a:endParaRPr>
          </a:p>
        </p:txBody>
      </p:sp>
      <p:sp>
        <p:nvSpPr>
          <p:cNvPr id="16" name="Oval 45"/>
          <p:cNvSpPr>
            <a:spLocks noChangeArrowheads="1"/>
          </p:cNvSpPr>
          <p:nvPr/>
        </p:nvSpPr>
        <p:spPr bwMode="auto">
          <a:xfrm>
            <a:off x="190079" y="4794793"/>
            <a:ext cx="639762" cy="609600"/>
          </a:xfrm>
          <a:prstGeom prst="ellipse">
            <a:avLst/>
          </a:prstGeom>
          <a:gradFill rotWithShape="0">
            <a:gsLst>
              <a:gs pos="0">
                <a:srgbClr val="5E0000"/>
              </a:gs>
              <a:gs pos="50000">
                <a:srgbClr val="CC0000"/>
              </a:gs>
              <a:gs pos="100000">
                <a:srgbClr val="5E00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華康中黑體" panose="02010609000101010101" pitchFamily="49" charset="-120"/>
              </a:rPr>
              <a:t>相關</a:t>
            </a:r>
            <a:endParaRPr kumimoji="0" lang="en-US" altLang="zh-TW" sz="1400" kern="0" dirty="0" smtClean="0">
              <a:solidFill>
                <a:srgbClr val="FFFFFF"/>
              </a:solidFill>
              <a:latin typeface="Times New Roman" panose="02020603050405020304" pitchFamily="18" charset="0"/>
              <a:ea typeface="華康中黑體" panose="02010609000101010101" pitchFamily="49" charset="-12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華康中黑體" panose="02010609000101010101" pitchFamily="49" charset="-120"/>
              </a:rPr>
              <a:t>資源</a:t>
            </a:r>
            <a:endParaRPr kumimoji="0" lang="zh-TW" altLang="en-US" sz="1400" kern="0" dirty="0">
              <a:solidFill>
                <a:srgbClr val="FFFFFF"/>
              </a:solidFill>
              <a:latin typeface="Times New Roman" panose="02020603050405020304" pitchFamily="18" charset="0"/>
              <a:ea typeface="華康中黑體" panose="02010609000101010101" pitchFamily="49" charset="-12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69428" y="5225302"/>
            <a:ext cx="40713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indent="-857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華康中黑體" pitchFamily="49" charset="-120"/>
              </a:rPr>
              <a:t>陽光屋頂百萬座</a:t>
            </a:r>
            <a:r>
              <a:rPr lang="en-US" altLang="zh-TW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華康中黑體" pitchFamily="49" charset="-120"/>
              </a:rPr>
              <a:t>-</a:t>
            </a:r>
            <a:r>
              <a:rPr lang="zh-TW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華康中黑體" pitchFamily="49" charset="-120"/>
              </a:rPr>
              <a:t>經濟部能源局</a:t>
            </a:r>
            <a:r>
              <a:rPr lang="en-US" altLang="zh-TW" sz="2000" b="1" dirty="0">
                <a:solidFill>
                  <a:srgbClr val="C00000"/>
                </a:solidFill>
                <a:latin typeface="Times New Roman" panose="02020603050405020304" pitchFamily="18" charset="0"/>
                <a:ea typeface="華康中黑體" pitchFamily="49" charset="-120"/>
              </a:rPr>
              <a:t>http://mrpv.org.tw/about.php?id=1</a:t>
            </a:r>
            <a:endParaRPr lang="en-US" altLang="zh-TW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華康中黑體" pitchFamily="49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華康中黑體" pitchFamily="49" charset="-120"/>
              </a:rPr>
              <a:t>太陽能電熱水器補助</a:t>
            </a:r>
            <a:endParaRPr lang="zh-TW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華康中黑體" pitchFamily="49" charset="-120"/>
            </a:endParaRPr>
          </a:p>
        </p:txBody>
      </p:sp>
      <p:sp>
        <p:nvSpPr>
          <p:cNvPr id="18" name="文字方塊 32"/>
          <p:cNvSpPr txBox="1">
            <a:spLocks noChangeArrowheads="1"/>
          </p:cNvSpPr>
          <p:nvPr/>
        </p:nvSpPr>
        <p:spPr bwMode="auto">
          <a:xfrm>
            <a:off x="332935" y="836712"/>
            <a:ext cx="1971762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cs typeface="Times New Roman" pitchFamily="18" charset="0"/>
              </a:rPr>
              <a:t>綠能節電</a:t>
            </a:r>
            <a:endParaRPr lang="en-US" altLang="zh-TW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7940" y="1268760"/>
            <a:ext cx="4438116" cy="840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設置示範點或採用地面太陽能</a:t>
            </a:r>
            <a:r>
              <a:rPr lang="en-US" altLang="zh-TW" b="1" dirty="0" smtClean="0">
                <a:solidFill>
                  <a:schemeClr val="tx1"/>
                </a:solidFill>
              </a:rPr>
              <a:t>LED</a:t>
            </a:r>
            <a:r>
              <a:rPr lang="zh-TW" altLang="en-US" b="1" dirty="0" smtClean="0">
                <a:solidFill>
                  <a:schemeClr val="tx1"/>
                </a:solidFill>
              </a:rPr>
              <a:t>警示燈，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由非主要</a:t>
            </a:r>
            <a:r>
              <a:rPr lang="zh-TW" altLang="en-US" b="1" dirty="0" smtClean="0">
                <a:solidFill>
                  <a:schemeClr val="tx1"/>
                </a:solidFill>
              </a:rPr>
              <a:t>供電或影響照明的設備為優先。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76802" name="Picture 2" descr="20140624_12595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0783" y="2109110"/>
            <a:ext cx="1044464" cy="119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24625"/>
            <a:ext cx="539750" cy="34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rgbClr val="0066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rgbClr val="0033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7"/>
              </a:buBlip>
              <a:defRPr kumimoji="1" sz="1600">
                <a:solidFill>
                  <a:srgbClr val="CC0099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A9206E-41CC-4699-AA39-38196C2E7C19}" type="slidenum">
              <a:rPr lang="en-US" altLang="zh-TW" sz="1400" smtClean="0">
                <a:solidFill>
                  <a:srgbClr val="993366"/>
                </a:solidFill>
                <a:latin typeface="Georgia" pitchFamily="18" charset="0"/>
                <a:ea typeface="新細明體" pitchFamily="18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zh-TW" altLang="zh-TW" sz="1400" dirty="0" smtClean="0">
              <a:solidFill>
                <a:srgbClr val="993366"/>
              </a:solidFill>
              <a:latin typeface="Georgia" pitchFamily="18" charset="0"/>
              <a:ea typeface="新細明體" pitchFamily="18" charset="-120"/>
            </a:endParaRPr>
          </a:p>
        </p:txBody>
      </p:sp>
      <p:sp>
        <p:nvSpPr>
          <p:cNvPr id="22" name="標題 6"/>
          <p:cNvSpPr txBox="1">
            <a:spLocks/>
          </p:cNvSpPr>
          <p:nvPr/>
        </p:nvSpPr>
        <p:spPr>
          <a:xfrm>
            <a:off x="1187624" y="332656"/>
            <a:ext cx="404256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marL="990600" indent="-904875" algn="l" defTabSz="990600" eaLnBrk="1" hangingPunct="1"/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壹</a:t>
            </a:r>
            <a:r>
              <a:rPr lang="en-US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常見低碳措施（續）</a:t>
            </a:r>
            <a:endParaRPr lang="zh-TW" altLang="en-US" sz="28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90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6"/>
          <p:cNvSpPr txBox="1">
            <a:spLocks/>
          </p:cNvSpPr>
          <p:nvPr/>
        </p:nvSpPr>
        <p:spPr>
          <a:xfrm>
            <a:off x="1259632" y="332656"/>
            <a:ext cx="404256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marL="990600" indent="-904875" algn="l" defTabSz="990600" eaLnBrk="1" hangingPunct="1"/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貳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每月節電七手法</a:t>
            </a:r>
            <a:endParaRPr lang="zh-TW" altLang="en-US" sz="28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24625"/>
            <a:ext cx="539750" cy="34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2"/>
              </a:buBlip>
              <a:defRPr kumimoji="1" sz="2400">
                <a:solidFill>
                  <a:srgbClr val="0066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3"/>
              </a:buBlip>
              <a:defRPr kumimoji="1" sz="2000">
                <a:solidFill>
                  <a:srgbClr val="0033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4"/>
              </a:buBlip>
              <a:defRPr kumimoji="1" sz="1600">
                <a:solidFill>
                  <a:srgbClr val="CC0099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A9206E-41CC-4699-AA39-38196C2E7C19}" type="slidenum">
              <a:rPr lang="en-US" altLang="zh-TW" sz="1400" smtClean="0">
                <a:solidFill>
                  <a:srgbClr val="993366"/>
                </a:solidFill>
                <a:latin typeface="Georgia" pitchFamily="18" charset="0"/>
                <a:ea typeface="新細明體" pitchFamily="18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zh-TW" altLang="zh-TW" sz="1400" dirty="0" smtClean="0">
              <a:solidFill>
                <a:srgbClr val="993366"/>
              </a:solidFill>
              <a:latin typeface="Georgia" pitchFamily="18" charset="0"/>
              <a:ea typeface="新細明體" pitchFamily="18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2" r="19445" b="5516"/>
          <a:stretch/>
        </p:blipFill>
        <p:spPr bwMode="auto">
          <a:xfrm>
            <a:off x="-36512" y="1412776"/>
            <a:ext cx="486209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0" r="20926" b="5019"/>
          <a:stretch/>
        </p:blipFill>
        <p:spPr bwMode="auto">
          <a:xfrm>
            <a:off x="4427984" y="1412775"/>
            <a:ext cx="4751412" cy="44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755576" y="2636912"/>
            <a:ext cx="3816424" cy="21602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tlCol="0" anchor="ctr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  <a:buSzPct val="80000"/>
            </a:pPr>
            <a:endParaRPr kumimoji="0" lang="zh-TW" altLang="en-US" b="0" dirty="0">
              <a:latin typeface="Lucida Sans Unicode" pitchFamily="34" charset="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302201" y="2204864"/>
            <a:ext cx="3734295" cy="230425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tlCol="0" anchor="ctr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  <a:buSzPct val="80000"/>
            </a:pPr>
            <a:endParaRPr kumimoji="0" lang="zh-TW" altLang="en-US" b="0" dirty="0">
              <a:latin typeface="Lucida Sans Unicode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954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6"/>
          <p:cNvSpPr txBox="1">
            <a:spLocks/>
          </p:cNvSpPr>
          <p:nvPr/>
        </p:nvSpPr>
        <p:spPr>
          <a:xfrm>
            <a:off x="1259632" y="332656"/>
            <a:ext cx="404256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marL="990600" indent="-904875" algn="l" defTabSz="990600" eaLnBrk="1" hangingPunct="1"/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貳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每月節電七手法</a:t>
            </a:r>
            <a:endParaRPr lang="zh-TW" altLang="en-US" sz="28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24625"/>
            <a:ext cx="539750" cy="34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2"/>
              </a:buBlip>
              <a:defRPr kumimoji="1" sz="2400">
                <a:solidFill>
                  <a:srgbClr val="0066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3"/>
              </a:buBlip>
              <a:defRPr kumimoji="1" sz="2000">
                <a:solidFill>
                  <a:srgbClr val="0033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4"/>
              </a:buBlip>
              <a:defRPr kumimoji="1" sz="1600">
                <a:solidFill>
                  <a:srgbClr val="CC0099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A9206E-41CC-4699-AA39-38196C2E7C19}" type="slidenum">
              <a:rPr lang="en-US" altLang="zh-TW" sz="1400" smtClean="0">
                <a:solidFill>
                  <a:srgbClr val="993366"/>
                </a:solidFill>
                <a:latin typeface="Georgia" pitchFamily="18" charset="0"/>
                <a:ea typeface="新細明體" pitchFamily="18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zh-TW" altLang="zh-TW" sz="1400" dirty="0" smtClean="0">
              <a:solidFill>
                <a:srgbClr val="993366"/>
              </a:solidFill>
              <a:latin typeface="Georgia" pitchFamily="18" charset="0"/>
              <a:ea typeface="新細明體" pitchFamily="18" charset="-12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20259" b="5368"/>
          <a:stretch/>
        </p:blipFill>
        <p:spPr bwMode="auto">
          <a:xfrm>
            <a:off x="-36512" y="1412777"/>
            <a:ext cx="4737101" cy="437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9" r="20259" b="4950"/>
          <a:stretch/>
        </p:blipFill>
        <p:spPr bwMode="auto">
          <a:xfrm>
            <a:off x="4499992" y="1391319"/>
            <a:ext cx="4691461" cy="439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683568" y="2132856"/>
            <a:ext cx="3816424" cy="21602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tlCol="0" anchor="ctr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  <a:buSzPct val="80000"/>
            </a:pPr>
            <a:endParaRPr kumimoji="0" lang="zh-TW" altLang="en-US" b="0" dirty="0">
              <a:latin typeface="Lucida Sans Unicode" pitchFamily="34" charset="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298854" y="2780928"/>
            <a:ext cx="3665634" cy="18002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tlCol="0" anchor="ctr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  <a:buSzPct val="80000"/>
            </a:pPr>
            <a:endParaRPr kumimoji="0" lang="zh-TW" altLang="en-US" b="0" dirty="0">
              <a:latin typeface="Lucida Sans Unicode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191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6"/>
          <p:cNvSpPr txBox="1">
            <a:spLocks/>
          </p:cNvSpPr>
          <p:nvPr/>
        </p:nvSpPr>
        <p:spPr>
          <a:xfrm>
            <a:off x="1259632" y="332656"/>
            <a:ext cx="4042569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marL="990600" indent="-904875" algn="l" defTabSz="990600" eaLnBrk="1" hangingPunct="1"/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貳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每月節電七手法</a:t>
            </a:r>
            <a:endParaRPr lang="zh-TW" altLang="en-US" sz="28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24625"/>
            <a:ext cx="539750" cy="34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2"/>
              </a:buBlip>
              <a:defRPr kumimoji="1" sz="2400">
                <a:solidFill>
                  <a:srgbClr val="0066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3"/>
              </a:buBlip>
              <a:defRPr kumimoji="1" sz="2000">
                <a:solidFill>
                  <a:srgbClr val="003366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Blip>
                <a:blip r:embed="rId4"/>
              </a:buBlip>
              <a:defRPr kumimoji="1" sz="1600">
                <a:solidFill>
                  <a:srgbClr val="CC0099"/>
                </a:solidFill>
                <a:latin typeface="Book Antiqua" pitchFamily="18" charset="0"/>
                <a:ea typeface="華康中黑體" pitchFamily="49" charset="-120"/>
                <a:cs typeface="華康中黑體" pitchFamily="49" charset="-120"/>
              </a:defRPr>
            </a:lvl3pPr>
            <a:lvl4pPr marL="1600200" indent="-228600" algn="l" eaLnBrk="0" hangingPunct="0">
              <a:spcBef>
                <a:spcPct val="20000"/>
              </a:spcBef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4pPr>
            <a:lvl5pPr marL="2057400" indent="-228600" algn="l" eaLnBrk="0" hangingPunct="0">
              <a:spcBef>
                <a:spcPct val="20000"/>
              </a:spcBef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  <a:cs typeface="華康中黑體" pitchFamily="49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A9206E-41CC-4699-AA39-38196C2E7C19}" type="slidenum">
              <a:rPr lang="en-US" altLang="zh-TW" sz="1400" smtClean="0">
                <a:solidFill>
                  <a:srgbClr val="993366"/>
                </a:solidFill>
                <a:latin typeface="Georgia" pitchFamily="18" charset="0"/>
                <a:ea typeface="新細明體" pitchFamily="18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zh-TW" altLang="zh-TW" sz="1400" dirty="0" smtClean="0">
              <a:solidFill>
                <a:srgbClr val="993366"/>
              </a:solidFill>
              <a:latin typeface="Georgia" pitchFamily="18" charset="0"/>
              <a:ea typeface="新細明體" pitchFamily="18" charset="-12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2" r="21277" b="5380"/>
          <a:stretch/>
        </p:blipFill>
        <p:spPr bwMode="auto">
          <a:xfrm>
            <a:off x="-56582" y="1412775"/>
            <a:ext cx="4700590" cy="43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r="20463" b="4667"/>
          <a:stretch/>
        </p:blipFill>
        <p:spPr bwMode="auto">
          <a:xfrm>
            <a:off x="4491189" y="1412774"/>
            <a:ext cx="4761331" cy="437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755576" y="2060848"/>
            <a:ext cx="3816424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tlCol="0" anchor="ctr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  <a:buSzPct val="80000"/>
            </a:pPr>
            <a:endParaRPr kumimoji="0" lang="zh-TW" altLang="en-US" b="0" dirty="0">
              <a:latin typeface="Lucida Sans Unicode" pitchFamily="34" charset="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302201" y="2060848"/>
            <a:ext cx="3816424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tlCol="0" anchor="ctr">
            <a:spAutoFit/>
          </a:bodyPr>
          <a:lstStyle/>
          <a:p>
            <a:pPr algn="just">
              <a:spcBef>
                <a:spcPct val="20000"/>
              </a:spcBef>
              <a:spcAft>
                <a:spcPct val="10000"/>
              </a:spcAft>
              <a:buSzPct val="80000"/>
            </a:pPr>
            <a:endParaRPr kumimoji="0" lang="zh-TW" altLang="en-US" b="0" dirty="0">
              <a:latin typeface="Lucida Sans Unicode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3457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華康中黑體"/>
        <a:cs typeface=""/>
      </a:majorFont>
      <a:minorFont>
        <a:latin typeface="Book Antiqua"/>
        <a:ea typeface="華康中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FFCC"/>
        </a:solidFill>
        <a:ln>
          <a:noFill/>
        </a:ln>
        <a:extLs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just">
          <a:spcBef>
            <a:spcPct val="20000"/>
          </a:spcBef>
          <a:spcAft>
            <a:spcPct val="10000"/>
          </a:spcAft>
          <a:buSzPct val="80000"/>
          <a:defRPr kumimoji="0" b="0" dirty="0">
            <a:latin typeface="Lucida Sans Unicode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超明體" pitchFamily="49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17873</TotalTime>
  <Words>543</Words>
  <Application>Microsoft Office PowerPoint</Application>
  <PresentationFormat>如螢幕大小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預設簡報設計</vt:lpstr>
      <vt:lpstr>PowerPoint 簡報</vt:lpstr>
      <vt:lpstr>壹.常見低碳措施</vt:lpstr>
      <vt:lpstr>壹.常見低碳措施（續）</vt:lpstr>
      <vt:lpstr>壹.常見低碳措施（續）</vt:lpstr>
      <vt:lpstr>壹.常見低碳措施（續）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george</dc:creator>
  <cp:lastModifiedBy>蔡宏達</cp:lastModifiedBy>
  <cp:revision>1085</cp:revision>
  <cp:lastPrinted>2013-05-24T06:02:24Z</cp:lastPrinted>
  <dcterms:created xsi:type="dcterms:W3CDTF">2007-03-08T07:56:42Z</dcterms:created>
  <dcterms:modified xsi:type="dcterms:W3CDTF">2014-10-15T13:48:00Z</dcterms:modified>
</cp:coreProperties>
</file>