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2" r:id="rId3"/>
    <p:sldId id="263" r:id="rId4"/>
    <p:sldId id="264" r:id="rId5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3163" autoAdjust="0"/>
  </p:normalViewPr>
  <p:slideViewPr>
    <p:cSldViewPr>
      <p:cViewPr>
        <p:scale>
          <a:sx n="150" d="100"/>
          <a:sy n="150" d="100"/>
        </p:scale>
        <p:origin x="666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E719C-E2EE-43FF-9F36-A0A0770B7AC2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1BA5-6CA7-40E0-A79A-AD8AC9C31E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76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E418-4820-4971-A69D-39EEFB653BF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3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E418-4820-4971-A69D-39EEFB653BF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60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E418-4820-4971-A69D-39EEFB653BF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96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E418-4820-4971-A69D-39EEFB653BF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15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19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5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31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39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71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68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34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34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09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51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4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1255-371F-48DD-92DC-7DDC0499A80C}" type="datetimeFigureOut">
              <a:rPr lang="zh-TW" altLang="en-US" smtClean="0"/>
              <a:t>2024/7/19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963D-AFCD-4A57-AD5F-1EB85E19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92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b.gov.tw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wra.gov.tw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246.swcb.gov.tw/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b.gov.tw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wra.gov.tw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246.swcb.gov.tw/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b.gov.tw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wra.gov.tw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246.swcb.gov.tw/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b.gov.tw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wra.gov.tw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hyperlink" Target="http://246.swcb.gov.tw/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5" y="420312"/>
            <a:ext cx="15065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群組 17"/>
          <p:cNvGrpSpPr>
            <a:grpSpLocks/>
          </p:cNvGrpSpPr>
          <p:nvPr/>
        </p:nvGrpSpPr>
        <p:grpSpPr bwMode="auto">
          <a:xfrm>
            <a:off x="84992" y="8055"/>
            <a:ext cx="8940312" cy="6840537"/>
            <a:chOff x="-14333" y="0"/>
            <a:chExt cx="30276000" cy="21384000"/>
          </a:xfrm>
        </p:grpSpPr>
        <p:sp>
          <p:nvSpPr>
            <p:cNvPr id="19" name="矩形 18"/>
            <p:cNvSpPr/>
            <p:nvPr/>
          </p:nvSpPr>
          <p:spPr>
            <a:xfrm>
              <a:off x="-14333" y="0"/>
              <a:ext cx="30276000" cy="2138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77704" y="397011"/>
              <a:ext cx="29521704" cy="10768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Evacuation Map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of 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Village, 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Township,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Yunlin County</a:t>
              </a:r>
              <a:endParaRPr kumimoji="0"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81826" y="1766699"/>
              <a:ext cx="24117579" cy="15478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342" name="文字方塊 24"/>
          <p:cNvSpPr txBox="1">
            <a:spLocks noChangeArrowheads="1"/>
          </p:cNvSpPr>
          <p:nvPr/>
        </p:nvSpPr>
        <p:spPr bwMode="auto">
          <a:xfrm>
            <a:off x="141372" y="1881305"/>
            <a:ext cx="150202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TW" sz="45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450" dirty="0" err="1">
                <a:latin typeface="微軟正黑體" pitchFamily="34" charset="-120"/>
                <a:ea typeface="微軟正黑體" pitchFamily="34" charset="-120"/>
                <a:cs typeface="微軟正黑體"/>
              </a:rPr>
              <a:t>Township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 Emergency Operation Center,(EOC)</a:t>
            </a:r>
            <a:b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4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05-584-0893</a:t>
            </a:r>
            <a:endParaRPr lang="en-US" altLang="zh-TW" sz="4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900"/>
              </a:lnSpc>
              <a:spcBef>
                <a:spcPct val="0"/>
              </a:spcBef>
            </a:pP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Chief of </a:t>
            </a:r>
            <a:r>
              <a:rPr lang="en-US" altLang="zh-TW" sz="450" dirty="0" err="1">
                <a:latin typeface="微軟正黑體" pitchFamily="34" charset="-120"/>
                <a:ea typeface="微軟正黑體" pitchFamily="34" charset="-120"/>
                <a:cs typeface="微軟正黑體"/>
              </a:rPr>
              <a:t>Villag</a:t>
            </a:r>
            <a:r>
              <a:rPr lang="en-US" altLang="zh-TW" sz="450" dirty="0" err="1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e</a:t>
            </a:r>
            <a:r>
              <a:rPr lang="en-US" altLang="zh-TW" sz="45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</a:t>
            </a:r>
            <a:r>
              <a:rPr lang="en-US" altLang="zh-TW" sz="450" dirty="0" err="1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CHEN,CHEN-JIAN-FEN</a:t>
            </a:r>
            <a:r>
              <a:rPr lang="en-US" altLang="zh-TW" sz="45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5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(</a:t>
            </a:r>
            <a:r>
              <a:rPr lang="zh-TW" altLang="en-US" sz="45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陳堅棻</a:t>
            </a:r>
            <a:r>
              <a:rPr lang="en-US" altLang="zh-TW" sz="45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)</a:t>
            </a:r>
            <a:br>
              <a:rPr lang="en-US" altLang="zh-TW" sz="45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Mobile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45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05-584-7636       0933-477551</a:t>
            </a:r>
            <a:endParaRPr lang="en-US" altLang="zh-TW" sz="45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300"/>
              </a:spcAft>
            </a:pPr>
            <a:r>
              <a:rPr lang="en-US" altLang="zh-TW" sz="45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4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Police Office</a:t>
            </a:r>
            <a:b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4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05-584-2025</a:t>
            </a:r>
            <a:endParaRPr lang="en-US" altLang="zh-TW" sz="45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45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4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Fire Department</a:t>
            </a:r>
          </a:p>
          <a:p>
            <a:pPr>
              <a:spcAft>
                <a:spcPts val="300"/>
              </a:spcAft>
            </a:pPr>
            <a:r>
              <a:rPr kumimoji="0" lang="en-US" altLang="zh-TW" sz="4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TEL:</a:t>
            </a:r>
            <a:r>
              <a:rPr kumimoji="0" lang="en-US" altLang="zh-TW" sz="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05-584-2094</a:t>
            </a:r>
            <a:endParaRPr kumimoji="0" lang="en-US" altLang="zh-TW" sz="5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3" name="文字方塊 25"/>
          <p:cNvSpPr txBox="1">
            <a:spLocks noChangeArrowheads="1"/>
          </p:cNvSpPr>
          <p:nvPr/>
        </p:nvSpPr>
        <p:spPr bwMode="auto">
          <a:xfrm>
            <a:off x="202223" y="3179440"/>
            <a:ext cx="150202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Soil and Water Conservation Bureau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4"/>
              </a:rPr>
              <a:t>http://246.swcb.gov.tw/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Water Resources Agency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5"/>
              </a:rPr>
              <a:t>http://www.wra.gov.tw/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Directorate General of Highways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6"/>
              </a:rPr>
              <a:t>http://www.thb.gov.tw/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</p:txBody>
      </p:sp>
      <p:sp>
        <p:nvSpPr>
          <p:cNvPr id="14345" name="文字方塊 27"/>
          <p:cNvSpPr txBox="1">
            <a:spLocks noChangeArrowheads="1"/>
          </p:cNvSpPr>
          <p:nvPr/>
        </p:nvSpPr>
        <p:spPr bwMode="auto">
          <a:xfrm>
            <a:off x="209598" y="1557338"/>
            <a:ext cx="1482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Population</a:t>
            </a:r>
            <a:r>
              <a:rPr kumimoji="0" lang="zh-TW" altLang="en-US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：</a:t>
            </a:r>
            <a:r>
              <a:rPr kumimoji="0" lang="en-US" altLang="zh-TW" sz="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4,980</a:t>
            </a:r>
            <a:r>
              <a:rPr kumimoji="0"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 people</a:t>
            </a:r>
            <a:endParaRPr kumimoji="0" lang="zh-TW" altLang="en-US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6" name="文字方塊 31"/>
          <p:cNvSpPr txBox="1">
            <a:spLocks noChangeArrowheads="1"/>
          </p:cNvSpPr>
          <p:nvPr/>
        </p:nvSpPr>
        <p:spPr bwMode="auto">
          <a:xfrm>
            <a:off x="179512" y="5172500"/>
            <a:ext cx="1471031" cy="10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Shelter: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 junior  High School</a:t>
            </a:r>
            <a:endParaRPr kumimoji="0" lang="en-US" altLang="zh-TW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Accommodate: </a:t>
            </a:r>
            <a:r>
              <a:rPr kumimoji="0"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40 people</a:t>
            </a:r>
            <a:endParaRPr kumimoji="0"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kumimoji="0"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Address</a:t>
            </a: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No. 1, </a:t>
            </a:r>
            <a:r>
              <a:rPr lang="en-US" altLang="zh-TW" sz="6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Nongxiao</a:t>
            </a:r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sz="6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Citong</a:t>
            </a:r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</a:p>
          <a:p>
            <a:pPr eaLnBrk="1" hangingPunct="1">
              <a:lnSpc>
                <a:spcPts val="1100"/>
              </a:lnSpc>
            </a:pPr>
            <a:r>
              <a:rPr lang="en-US" altLang="zh-TW" sz="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TEL</a:t>
            </a:r>
            <a:r>
              <a:rPr kumimoji="0"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kumimoji="0" lang="en-US" altLang="zh-TW" sz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05-584-2014</a:t>
            </a:r>
            <a:endParaRPr kumimoji="0" lang="en-US" altLang="zh-TW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300"/>
              </a:spcAft>
            </a:pPr>
            <a:endParaRPr kumimoji="0" lang="en-US" altLang="zh-TW" sz="7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endParaRPr kumimoji="0" lang="en-US" altLang="zh-TW" sz="7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35" name="文字方塊 61"/>
          <p:cNvSpPr txBox="1"/>
          <p:nvPr/>
        </p:nvSpPr>
        <p:spPr>
          <a:xfrm>
            <a:off x="141372" y="4479307"/>
            <a:ext cx="162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spcAft>
                <a:spcPts val="300"/>
              </a:spcAft>
            </a:pPr>
            <a:r>
              <a:rPr lang="en-US" altLang="zh-TW" sz="800" dirty="0">
                <a:latin typeface="+mj-lt"/>
                <a:ea typeface="微軟正黑體" pitchFamily="34" charset="-120"/>
              </a:rPr>
              <a:t>Earthquake: Take refuge at open spaces or parks.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332949" y="6019824"/>
            <a:ext cx="1573823" cy="2174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800" dirty="0">
                <a:solidFill>
                  <a:schemeClr val="tx1"/>
                </a:solidFill>
                <a:latin typeface="+mj-lt"/>
                <a:ea typeface="微軟正黑體" pitchFamily="34" charset="-120"/>
              </a:rPr>
              <a:t>Village Boundary</a:t>
            </a:r>
            <a:endParaRPr kumimoji="0" lang="zh-TW" altLang="en-US" sz="800" dirty="0">
              <a:solidFill>
                <a:schemeClr val="tx1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81" y="6097248"/>
            <a:ext cx="512763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群組 69"/>
          <p:cNvGrpSpPr>
            <a:grpSpLocks/>
          </p:cNvGrpSpPr>
          <p:nvPr/>
        </p:nvGrpSpPr>
        <p:grpSpPr bwMode="auto">
          <a:xfrm>
            <a:off x="3823680" y="6052488"/>
            <a:ext cx="1575289" cy="400848"/>
            <a:chOff x="4192539" y="5889062"/>
            <a:chExt cx="1706238" cy="401421"/>
          </a:xfrm>
        </p:grpSpPr>
        <p:grpSp>
          <p:nvGrpSpPr>
            <p:cNvPr id="43" name="群組 63"/>
            <p:cNvGrpSpPr>
              <a:grpSpLocks/>
            </p:cNvGrpSpPr>
            <p:nvPr/>
          </p:nvGrpSpPr>
          <p:grpSpPr bwMode="auto">
            <a:xfrm>
              <a:off x="4192539" y="5889062"/>
              <a:ext cx="1706238" cy="217712"/>
              <a:chOff x="4192539" y="5889062"/>
              <a:chExt cx="1706238" cy="217712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4192539" y="5889062"/>
                <a:ext cx="1706238" cy="217799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rPr>
                  <a:t>Evacuation Route</a:t>
                </a:r>
                <a:endParaRPr kumimoji="0" lang="zh-TW" altLang="en-US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endParaRPr>
              </a:p>
            </p:txBody>
          </p:sp>
          <p:sp>
            <p:nvSpPr>
              <p:cNvPr id="51" name="向右箭號 109"/>
              <p:cNvSpPr>
                <a:spLocks noChangeAspect="1"/>
              </p:cNvSpPr>
              <p:nvPr/>
            </p:nvSpPr>
            <p:spPr bwMode="auto">
              <a:xfrm>
                <a:off x="4232219" y="5916089"/>
                <a:ext cx="277759" cy="144669"/>
              </a:xfrm>
              <a:prstGeom prst="rightArrow">
                <a:avLst>
                  <a:gd name="adj1" fmla="val 32705"/>
                  <a:gd name="adj2" fmla="val 54139"/>
                </a:avLst>
              </a:pr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 bwMode="auto">
            <a:xfrm>
              <a:off x="4453170" y="6102092"/>
              <a:ext cx="1445607" cy="18839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rPr>
                <a:t>Shelter for Earthquake</a:t>
              </a:r>
              <a:endParaRPr kumimoji="0" lang="zh-TW" altLang="en-US" sz="800" dirty="0">
                <a:solidFill>
                  <a:schemeClr val="tx1"/>
                </a:solidFill>
                <a:latin typeface="+mj-lt"/>
                <a:ea typeface="微軟正黑體" pitchFamily="34" charset="-120"/>
              </a:endParaRPr>
            </a:p>
          </p:txBody>
        </p:sp>
      </p:grpSp>
      <p:grpSp>
        <p:nvGrpSpPr>
          <p:cNvPr id="54" name="群組 62"/>
          <p:cNvGrpSpPr>
            <a:grpSpLocks/>
          </p:cNvGrpSpPr>
          <p:nvPr/>
        </p:nvGrpSpPr>
        <p:grpSpPr bwMode="auto">
          <a:xfrm>
            <a:off x="5596307" y="6021288"/>
            <a:ext cx="1701311" cy="513805"/>
            <a:chOff x="5918366" y="5877272"/>
            <a:chExt cx="1842946" cy="513556"/>
          </a:xfrm>
        </p:grpSpPr>
        <p:grpSp>
          <p:nvGrpSpPr>
            <p:cNvPr id="57" name="群組 1"/>
            <p:cNvGrpSpPr>
              <a:grpSpLocks/>
            </p:cNvGrpSpPr>
            <p:nvPr/>
          </p:nvGrpSpPr>
          <p:grpSpPr bwMode="auto">
            <a:xfrm>
              <a:off x="6028359" y="5877272"/>
              <a:ext cx="1732953" cy="225316"/>
              <a:chOff x="6028359" y="5877272"/>
              <a:chExt cx="1732953" cy="225316"/>
            </a:xfrm>
          </p:grpSpPr>
          <p:pic>
            <p:nvPicPr>
              <p:cNvPr id="63" name="圖片 12" descr="12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028359" y="5923104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6304610" y="5877272"/>
                <a:ext cx="1456702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Indoor Evacuation Shelter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 bwMode="auto">
            <a:xfrm>
              <a:off x="5918366" y="6165512"/>
              <a:ext cx="1842946" cy="22531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</p:grpSp>
      <p:pic>
        <p:nvPicPr>
          <p:cNvPr id="32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497435" y="5200649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3884921" y="6278710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07" y="5612526"/>
            <a:ext cx="725487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493867" y="5808678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群組 9"/>
          <p:cNvGrpSpPr>
            <a:grpSpLocks/>
          </p:cNvGrpSpPr>
          <p:nvPr/>
        </p:nvGrpSpPr>
        <p:grpSpPr bwMode="auto">
          <a:xfrm>
            <a:off x="202223" y="476249"/>
            <a:ext cx="1487366" cy="4680943"/>
            <a:chOff x="378347" y="1476253"/>
            <a:chExt cx="5040560" cy="14284282"/>
          </a:xfrm>
        </p:grpSpPr>
        <p:sp>
          <p:nvSpPr>
            <p:cNvPr id="62" name="矩形 61"/>
            <p:cNvSpPr/>
            <p:nvPr/>
          </p:nvSpPr>
          <p:spPr>
            <a:xfrm>
              <a:off x="378347" y="1476253"/>
              <a:ext cx="5040560" cy="888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78347" y="2364825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Administration Zone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78347" y="5380832"/>
              <a:ext cx="5040560" cy="431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Emergency notification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78347" y="9071348"/>
              <a:ext cx="5040560" cy="756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 Website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8347" y="12841187"/>
              <a:ext cx="5040560" cy="435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Principle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8347" y="15329386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Shelter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71" name="矩形 70"/>
          <p:cNvSpPr/>
          <p:nvPr/>
        </p:nvSpPr>
        <p:spPr bwMode="auto">
          <a:xfrm>
            <a:off x="202223" y="6504438"/>
            <a:ext cx="1487366" cy="201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Made by </a:t>
            </a:r>
            <a:r>
              <a:rPr kumimoji="0" lang="en-US" altLang="zh-TW" sz="600" b="1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Cihtong</a:t>
            </a: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Township Office, </a:t>
            </a:r>
            <a:r>
              <a:rPr lang="en-US" altLang="zh-TW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June</a:t>
            </a: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2024</a:t>
            </a:r>
            <a:endParaRPr kumimoji="0" lang="zh-TW" altLang="en-US" sz="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28724" y="153408"/>
            <a:ext cx="1015919" cy="307777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Earthquake</a:t>
            </a:r>
          </a:p>
        </p:txBody>
      </p:sp>
      <p:pic>
        <p:nvPicPr>
          <p:cNvPr id="42" name="Picture 47">
            <a:extLst>
              <a:ext uri="{FF2B5EF4-FFF2-40B4-BE49-F238E27FC236}">
                <a16:creationId xmlns:a16="http://schemas.microsoft.com/office/drawing/2014/main" id="{D2BAD70E-8FF3-72F9-4677-0246BD899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11868"/>
          <a:stretch>
            <a:fillRect/>
          </a:stretch>
        </p:blipFill>
        <p:spPr bwMode="auto">
          <a:xfrm>
            <a:off x="1783537" y="601417"/>
            <a:ext cx="7121769" cy="486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向右箭號 109">
            <a:extLst>
              <a:ext uri="{FF2B5EF4-FFF2-40B4-BE49-F238E27FC236}">
                <a16:creationId xmlns:a16="http://schemas.microsoft.com/office/drawing/2014/main" id="{678331BA-E412-E3A5-3AAC-644AC059D9F0}"/>
              </a:ext>
            </a:extLst>
          </p:cNvPr>
          <p:cNvSpPr>
            <a:spLocks noChangeAspect="1"/>
          </p:cNvSpPr>
          <p:nvPr/>
        </p:nvSpPr>
        <p:spPr bwMode="auto">
          <a:xfrm rot="20547222">
            <a:off x="5450990" y="3625475"/>
            <a:ext cx="493713" cy="257175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向右箭號 109">
            <a:extLst>
              <a:ext uri="{FF2B5EF4-FFF2-40B4-BE49-F238E27FC236}">
                <a16:creationId xmlns:a16="http://schemas.microsoft.com/office/drawing/2014/main" id="{C9EEE8F1-0018-BAD5-2E61-B415A4879D62}"/>
              </a:ext>
            </a:extLst>
          </p:cNvPr>
          <p:cNvSpPr>
            <a:spLocks noChangeAspect="1"/>
          </p:cNvSpPr>
          <p:nvPr/>
        </p:nvSpPr>
        <p:spPr bwMode="auto">
          <a:xfrm rot="5159596">
            <a:off x="5108987" y="3032870"/>
            <a:ext cx="482600" cy="250825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向右箭號 109">
            <a:extLst>
              <a:ext uri="{FF2B5EF4-FFF2-40B4-BE49-F238E27FC236}">
                <a16:creationId xmlns:a16="http://schemas.microsoft.com/office/drawing/2014/main" id="{05435B21-9CA5-0150-4142-D44008D8A94D}"/>
              </a:ext>
            </a:extLst>
          </p:cNvPr>
          <p:cNvSpPr>
            <a:spLocks noChangeAspect="1"/>
          </p:cNvSpPr>
          <p:nvPr/>
        </p:nvSpPr>
        <p:spPr bwMode="auto">
          <a:xfrm rot="3663975">
            <a:off x="5955368" y="3574356"/>
            <a:ext cx="482600" cy="252413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向右箭號 109">
            <a:extLst>
              <a:ext uri="{FF2B5EF4-FFF2-40B4-BE49-F238E27FC236}">
                <a16:creationId xmlns:a16="http://schemas.microsoft.com/office/drawing/2014/main" id="{A7E459D9-C879-66B7-46DE-0D788BCD3834}"/>
              </a:ext>
            </a:extLst>
          </p:cNvPr>
          <p:cNvSpPr>
            <a:spLocks noChangeAspect="1"/>
          </p:cNvSpPr>
          <p:nvPr/>
        </p:nvSpPr>
        <p:spPr bwMode="auto">
          <a:xfrm rot="7383371">
            <a:off x="5570053" y="2226887"/>
            <a:ext cx="484187" cy="252413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213A18F5-2FDB-2469-138A-9DFE8A88FCE0}"/>
              </a:ext>
            </a:extLst>
          </p:cNvPr>
          <p:cNvSpPr txBox="1"/>
          <p:nvPr/>
        </p:nvSpPr>
        <p:spPr>
          <a:xfrm>
            <a:off x="3542886" y="3581757"/>
            <a:ext cx="151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/>
              </a:rPr>
              <a:t>Yunlin County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3AA6FC1-4D75-7FEC-AB8A-512087D49A0A}"/>
              </a:ext>
            </a:extLst>
          </p:cNvPr>
          <p:cNvSpPr txBox="1"/>
          <p:nvPr/>
        </p:nvSpPr>
        <p:spPr>
          <a:xfrm>
            <a:off x="5258700" y="3875227"/>
            <a:ext cx="772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="1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Cihtong</a:t>
            </a:r>
            <a:r>
              <a:rPr lang="en-US" altLang="zh-TW" sz="1000" b="1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  <a:endParaRPr lang="zh-TW" altLang="en-US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4757BD2-D5B9-3442-6881-A28E77FF0191}"/>
              </a:ext>
            </a:extLst>
          </p:cNvPr>
          <p:cNvSpPr/>
          <p:nvPr/>
        </p:nvSpPr>
        <p:spPr>
          <a:xfrm>
            <a:off x="6946926" y="3764364"/>
            <a:ext cx="1728192" cy="405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Yunlin County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Juniou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High School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0E0C2A5-BBA0-C06D-9F28-4575EA5B403E}"/>
              </a:ext>
            </a:extLst>
          </p:cNvPr>
          <p:cNvSpPr/>
          <p:nvPr/>
        </p:nvSpPr>
        <p:spPr>
          <a:xfrm>
            <a:off x="4221379" y="2965153"/>
            <a:ext cx="1037321" cy="13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Primary School</a:t>
            </a:r>
            <a:endParaRPr lang="zh-TW" altLang="en-US" sz="600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B7B6982-93FC-AEAF-7D6B-3DCFB7279EFC}"/>
              </a:ext>
            </a:extLst>
          </p:cNvPr>
          <p:cNvSpPr/>
          <p:nvPr/>
        </p:nvSpPr>
        <p:spPr>
          <a:xfrm>
            <a:off x="6909455" y="2352792"/>
            <a:ext cx="956466" cy="1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</a:rPr>
              <a:t> Township Office</a:t>
            </a:r>
            <a:endParaRPr lang="zh-TW" altLang="en-US" sz="600" dirty="0">
              <a:solidFill>
                <a:srgbClr val="FF0000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C51971B5-544E-A213-78AF-AD19209A56D8}"/>
              </a:ext>
            </a:extLst>
          </p:cNvPr>
          <p:cNvSpPr/>
          <p:nvPr/>
        </p:nvSpPr>
        <p:spPr>
          <a:xfrm>
            <a:off x="7018934" y="2653712"/>
            <a:ext cx="158417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RONG CUN SHE CYU,HUO-DONG-JHONG-SIN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7CED8ED9-1F57-E29F-CD74-440A9C0FEB72}"/>
              </a:ext>
            </a:extLst>
          </p:cNvPr>
          <p:cNvSpPr/>
          <p:nvPr/>
        </p:nvSpPr>
        <p:spPr>
          <a:xfrm rot="3697816">
            <a:off x="6337532" y="3565554"/>
            <a:ext cx="707643" cy="185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Zhongzheng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0" name="圖片 41">
            <a:extLst>
              <a:ext uri="{FF2B5EF4-FFF2-40B4-BE49-F238E27FC236}">
                <a16:creationId xmlns:a16="http://schemas.microsoft.com/office/drawing/2014/main" id="{D34E0811-DEBD-819E-A10A-8EB692C35C30}"/>
              </a:ext>
            </a:extLst>
          </p:cNvPr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3" y="927241"/>
            <a:ext cx="1008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矩形 72">
            <a:extLst>
              <a:ext uri="{FF2B5EF4-FFF2-40B4-BE49-F238E27FC236}">
                <a16:creationId xmlns:a16="http://schemas.microsoft.com/office/drawing/2014/main" id="{D7ADF5E4-C811-B6F0-5129-61B4CACE4F84}"/>
              </a:ext>
            </a:extLst>
          </p:cNvPr>
          <p:cNvSpPr/>
          <p:nvPr/>
        </p:nvSpPr>
        <p:spPr>
          <a:xfrm rot="18437406">
            <a:off x="4829623" y="2012992"/>
            <a:ext cx="732831" cy="186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800" dirty="0" err="1">
                <a:solidFill>
                  <a:srgbClr val="FF0000"/>
                </a:solidFill>
                <a:effectLst/>
              </a:rPr>
              <a:t>Citong</a:t>
            </a:r>
            <a:r>
              <a:rPr lang="en-US" altLang="zh-TW" sz="800" dirty="0">
                <a:effectLst/>
              </a:rPr>
              <a:t> </a:t>
            </a:r>
            <a:r>
              <a:rPr lang="en-US" altLang="zh-TW" sz="800" dirty="0">
                <a:solidFill>
                  <a:srgbClr val="FF0000"/>
                </a:solidFill>
                <a:effectLst/>
              </a:rPr>
              <a:t>N. Rd</a:t>
            </a:r>
            <a:endParaRPr lang="zh-TW" alt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4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0" y="451319"/>
            <a:ext cx="15065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群組 17"/>
          <p:cNvGrpSpPr>
            <a:grpSpLocks/>
          </p:cNvGrpSpPr>
          <p:nvPr/>
        </p:nvGrpSpPr>
        <p:grpSpPr bwMode="auto">
          <a:xfrm>
            <a:off x="84992" y="8055"/>
            <a:ext cx="8940312" cy="6840537"/>
            <a:chOff x="-14333" y="0"/>
            <a:chExt cx="30276000" cy="21384000"/>
          </a:xfrm>
        </p:grpSpPr>
        <p:sp>
          <p:nvSpPr>
            <p:cNvPr id="19" name="矩形 18"/>
            <p:cNvSpPr/>
            <p:nvPr/>
          </p:nvSpPr>
          <p:spPr>
            <a:xfrm>
              <a:off x="-14333" y="0"/>
              <a:ext cx="30276000" cy="2138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77704" y="397011"/>
              <a:ext cx="29521704" cy="10768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Evacuation Map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of </a:t>
              </a:r>
              <a:r>
                <a:rPr lang="en-US" altLang="zh-TW" sz="1600" dirty="0" err="1">
                  <a:solidFill>
                    <a:srgbClr val="00B05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Gancuo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Village, 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Township,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Yunlin County</a:t>
              </a:r>
              <a:endParaRPr kumimoji="0"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81826" y="1766699"/>
              <a:ext cx="24117579" cy="15478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342" name="文字方塊 24"/>
          <p:cNvSpPr txBox="1">
            <a:spLocks noChangeArrowheads="1"/>
          </p:cNvSpPr>
          <p:nvPr/>
        </p:nvSpPr>
        <p:spPr bwMode="auto">
          <a:xfrm>
            <a:off x="141372" y="1881305"/>
            <a:ext cx="154821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TW" sz="5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500" dirty="0" err="1">
                <a:latin typeface="微軟正黑體" pitchFamily="34" charset="-120"/>
                <a:ea typeface="微軟正黑體" pitchFamily="34" charset="-120"/>
                <a:cs typeface="微軟正黑體"/>
              </a:rPr>
              <a:t>Township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 Emergency Operation Center,(EOC)</a:t>
            </a:r>
            <a:b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05-584-0893</a:t>
            </a:r>
            <a:endParaRPr lang="en-US" altLang="zh-TW" sz="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300"/>
              </a:spcAft>
            </a:pP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Chief of Village</a:t>
            </a:r>
            <a:r>
              <a:rPr lang="en-US" altLang="zh-TW" sz="700" dirty="0"/>
              <a:t> </a:t>
            </a:r>
            <a:r>
              <a:rPr lang="en-US" altLang="zh-TW" sz="500" dirty="0">
                <a:solidFill>
                  <a:srgbClr val="00B050"/>
                </a:solidFill>
              </a:rPr>
              <a:t>JHANG,SIANG</a:t>
            </a:r>
            <a:r>
              <a:rPr lang="en-US" altLang="zh-TW" sz="5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,(</a:t>
            </a:r>
            <a:r>
              <a:rPr lang="zh-TW" altLang="en-US" sz="5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張向</a:t>
            </a:r>
            <a:r>
              <a:rPr lang="en-US" altLang="zh-TW" sz="5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)</a:t>
            </a:r>
            <a:br>
              <a:rPr kumimoji="0" lang="en-US" altLang="zh-TW" sz="5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Mobile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5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05-584-7636       0933-477551</a:t>
            </a:r>
            <a:endParaRPr lang="en-US" altLang="zh-TW" sz="5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300"/>
              </a:spcAft>
            </a:pPr>
            <a:r>
              <a:rPr lang="en-US" altLang="zh-TW" sz="5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Police Office</a:t>
            </a:r>
            <a:b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05-584-2025</a:t>
            </a:r>
            <a:endParaRPr lang="en-US" altLang="zh-TW" sz="5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5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Fire Department</a:t>
            </a:r>
          </a:p>
          <a:p>
            <a:pPr>
              <a:spcAft>
                <a:spcPts val="300"/>
              </a:spcAft>
            </a:pPr>
            <a:r>
              <a:rPr kumimoji="0"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TEL:</a:t>
            </a:r>
            <a:r>
              <a:rPr kumimoji="0" lang="en-US" altLang="zh-TW" sz="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05-584-2094</a:t>
            </a:r>
            <a:endParaRPr kumimoji="0" lang="en-US" altLang="zh-TW" sz="5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3" name="文字方塊 25"/>
          <p:cNvSpPr txBox="1">
            <a:spLocks noChangeArrowheads="1"/>
          </p:cNvSpPr>
          <p:nvPr/>
        </p:nvSpPr>
        <p:spPr bwMode="auto">
          <a:xfrm>
            <a:off x="202223" y="3179440"/>
            <a:ext cx="150202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Soil and Water Conservation Bureau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4"/>
              </a:rPr>
              <a:t>http://246.swcb.gov.tw/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Water Resources Agency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5"/>
              </a:rPr>
              <a:t>http://www.wra.gov.tw/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Directorate General of Highways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6"/>
              </a:rPr>
              <a:t>http://www.thb.gov.tw/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</p:txBody>
      </p:sp>
      <p:sp>
        <p:nvSpPr>
          <p:cNvPr id="14345" name="文字方塊 27"/>
          <p:cNvSpPr txBox="1">
            <a:spLocks noChangeArrowheads="1"/>
          </p:cNvSpPr>
          <p:nvPr/>
        </p:nvSpPr>
        <p:spPr bwMode="auto">
          <a:xfrm>
            <a:off x="209598" y="1557338"/>
            <a:ext cx="1482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Population</a:t>
            </a:r>
            <a:r>
              <a:rPr kumimoji="0" lang="zh-TW" altLang="en-US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：</a:t>
            </a:r>
            <a:r>
              <a:rPr kumimoji="0" lang="en-US" altLang="zh-TW" sz="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971</a:t>
            </a:r>
            <a:r>
              <a:rPr kumimoji="0"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 people</a:t>
            </a:r>
            <a:endParaRPr kumimoji="0" lang="zh-TW" altLang="en-US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6" name="文字方塊 31"/>
          <p:cNvSpPr txBox="1">
            <a:spLocks noChangeArrowheads="1"/>
          </p:cNvSpPr>
          <p:nvPr/>
        </p:nvSpPr>
        <p:spPr bwMode="auto">
          <a:xfrm>
            <a:off x="179512" y="5172500"/>
            <a:ext cx="1471031" cy="121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Shelter: </a:t>
            </a:r>
            <a:r>
              <a:rPr lang="en-US" altLang="zh-TW" sz="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Cihtong</a:t>
            </a:r>
            <a:r>
              <a:rPr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 junior  High School</a:t>
            </a:r>
            <a:endParaRPr kumimoji="0" lang="en-US" altLang="zh-TW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Accommodate: </a:t>
            </a:r>
            <a:r>
              <a:rPr kumimoji="0"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40 people</a:t>
            </a:r>
            <a:endParaRPr kumimoji="0" lang="zh-TW" altLang="en-US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kumimoji="0"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Address</a:t>
            </a: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No. 1, </a:t>
            </a:r>
            <a:r>
              <a:rPr lang="en-US" altLang="zh-TW" sz="8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Nongxiao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sz="8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Citong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</a:p>
          <a:p>
            <a:pPr eaLnBrk="1" hangingPunct="1">
              <a:lnSpc>
                <a:spcPts val="1100"/>
              </a:lnSpc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TEL</a:t>
            </a:r>
            <a:r>
              <a:rPr kumimoji="0"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kumimoji="0" lang="en-US" altLang="zh-TW" sz="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05-584-2014</a:t>
            </a:r>
            <a:endParaRPr kumimoji="0" lang="en-US" altLang="zh-TW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300"/>
              </a:spcAft>
            </a:pPr>
            <a:endParaRPr kumimoji="0" lang="en-US" altLang="zh-TW" sz="7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endParaRPr kumimoji="0" lang="en-US" altLang="zh-TW" sz="7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35" name="文字方塊 61"/>
          <p:cNvSpPr txBox="1"/>
          <p:nvPr/>
        </p:nvSpPr>
        <p:spPr>
          <a:xfrm>
            <a:off x="141372" y="4479307"/>
            <a:ext cx="162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spcAft>
                <a:spcPts val="300"/>
              </a:spcAft>
            </a:pPr>
            <a:r>
              <a:rPr lang="en-US" altLang="zh-TW" sz="800" dirty="0">
                <a:latin typeface="+mj-lt"/>
                <a:ea typeface="微軟正黑體" pitchFamily="34" charset="-120"/>
              </a:rPr>
              <a:t>Earthquake: Take refuge at open spaces or parks.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332949" y="6019824"/>
            <a:ext cx="1573823" cy="2174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800" dirty="0">
                <a:solidFill>
                  <a:schemeClr val="tx1"/>
                </a:solidFill>
                <a:latin typeface="+mj-lt"/>
                <a:ea typeface="微軟正黑體" pitchFamily="34" charset="-120"/>
              </a:rPr>
              <a:t>Village Boundary</a:t>
            </a:r>
            <a:endParaRPr kumimoji="0" lang="zh-TW" altLang="en-US" sz="800" dirty="0">
              <a:solidFill>
                <a:schemeClr val="tx1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81" y="6097248"/>
            <a:ext cx="512763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群組 69"/>
          <p:cNvGrpSpPr>
            <a:grpSpLocks/>
          </p:cNvGrpSpPr>
          <p:nvPr/>
        </p:nvGrpSpPr>
        <p:grpSpPr bwMode="auto">
          <a:xfrm>
            <a:off x="3823680" y="6052488"/>
            <a:ext cx="1575289" cy="400848"/>
            <a:chOff x="4192539" y="5889062"/>
            <a:chExt cx="1706238" cy="401421"/>
          </a:xfrm>
        </p:grpSpPr>
        <p:grpSp>
          <p:nvGrpSpPr>
            <p:cNvPr id="43" name="群組 63"/>
            <p:cNvGrpSpPr>
              <a:grpSpLocks/>
            </p:cNvGrpSpPr>
            <p:nvPr/>
          </p:nvGrpSpPr>
          <p:grpSpPr bwMode="auto">
            <a:xfrm>
              <a:off x="4192539" y="5889062"/>
              <a:ext cx="1706238" cy="217712"/>
              <a:chOff x="4192539" y="5889062"/>
              <a:chExt cx="1706238" cy="217712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4192539" y="5889062"/>
                <a:ext cx="1706238" cy="217799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rPr>
                  <a:t>Evacuation Route</a:t>
                </a:r>
                <a:endParaRPr kumimoji="0" lang="zh-TW" altLang="en-US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endParaRPr>
              </a:p>
            </p:txBody>
          </p:sp>
          <p:sp>
            <p:nvSpPr>
              <p:cNvPr id="51" name="向右箭號 109"/>
              <p:cNvSpPr>
                <a:spLocks noChangeAspect="1"/>
              </p:cNvSpPr>
              <p:nvPr/>
            </p:nvSpPr>
            <p:spPr bwMode="auto">
              <a:xfrm>
                <a:off x="4232219" y="5916089"/>
                <a:ext cx="277759" cy="144669"/>
              </a:xfrm>
              <a:prstGeom prst="rightArrow">
                <a:avLst>
                  <a:gd name="adj1" fmla="val 32705"/>
                  <a:gd name="adj2" fmla="val 54139"/>
                </a:avLst>
              </a:pr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 bwMode="auto">
            <a:xfrm>
              <a:off x="4453170" y="6102092"/>
              <a:ext cx="1445607" cy="18839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rPr>
                <a:t>Shelter for Earthquake</a:t>
              </a:r>
              <a:endParaRPr kumimoji="0" lang="zh-TW" altLang="en-US" sz="800" dirty="0">
                <a:solidFill>
                  <a:schemeClr val="tx1"/>
                </a:solidFill>
                <a:latin typeface="+mj-lt"/>
                <a:ea typeface="微軟正黑體" pitchFamily="34" charset="-120"/>
              </a:endParaRPr>
            </a:p>
          </p:txBody>
        </p:sp>
      </p:grpSp>
      <p:grpSp>
        <p:nvGrpSpPr>
          <p:cNvPr id="54" name="群組 62"/>
          <p:cNvGrpSpPr>
            <a:grpSpLocks/>
          </p:cNvGrpSpPr>
          <p:nvPr/>
        </p:nvGrpSpPr>
        <p:grpSpPr bwMode="auto">
          <a:xfrm>
            <a:off x="5596307" y="6021288"/>
            <a:ext cx="1701311" cy="513805"/>
            <a:chOff x="5918366" y="5877272"/>
            <a:chExt cx="1842946" cy="513556"/>
          </a:xfrm>
        </p:grpSpPr>
        <p:grpSp>
          <p:nvGrpSpPr>
            <p:cNvPr id="57" name="群組 1"/>
            <p:cNvGrpSpPr>
              <a:grpSpLocks/>
            </p:cNvGrpSpPr>
            <p:nvPr/>
          </p:nvGrpSpPr>
          <p:grpSpPr bwMode="auto">
            <a:xfrm>
              <a:off x="6028359" y="5877272"/>
              <a:ext cx="1732953" cy="225316"/>
              <a:chOff x="6028359" y="5877272"/>
              <a:chExt cx="1732953" cy="225316"/>
            </a:xfrm>
          </p:grpSpPr>
          <p:pic>
            <p:nvPicPr>
              <p:cNvPr id="63" name="圖片 12" descr="12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028359" y="5923104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6304610" y="5877272"/>
                <a:ext cx="1456702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Indoor Evacuation Shelter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 bwMode="auto">
            <a:xfrm>
              <a:off x="5918366" y="6165512"/>
              <a:ext cx="1842946" cy="22531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</p:grpSp>
      <p:pic>
        <p:nvPicPr>
          <p:cNvPr id="32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497435" y="5200649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3884921" y="6278710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07" y="5612526"/>
            <a:ext cx="725487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493867" y="5808678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群組 9"/>
          <p:cNvGrpSpPr>
            <a:grpSpLocks/>
          </p:cNvGrpSpPr>
          <p:nvPr/>
        </p:nvGrpSpPr>
        <p:grpSpPr bwMode="auto">
          <a:xfrm>
            <a:off x="202223" y="476249"/>
            <a:ext cx="1487366" cy="4680943"/>
            <a:chOff x="378347" y="1476253"/>
            <a:chExt cx="5040560" cy="14284282"/>
          </a:xfrm>
        </p:grpSpPr>
        <p:sp>
          <p:nvSpPr>
            <p:cNvPr id="62" name="矩形 61"/>
            <p:cNvSpPr/>
            <p:nvPr/>
          </p:nvSpPr>
          <p:spPr>
            <a:xfrm>
              <a:off x="378347" y="1476253"/>
              <a:ext cx="5040560" cy="888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78347" y="2364825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Administration Zone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78347" y="5380832"/>
              <a:ext cx="5040560" cy="431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Emergency notification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78347" y="9071348"/>
              <a:ext cx="5040560" cy="756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 Website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8347" y="12841187"/>
              <a:ext cx="5040560" cy="435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Principle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8347" y="15329386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Shelter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71" name="矩形 70"/>
          <p:cNvSpPr/>
          <p:nvPr/>
        </p:nvSpPr>
        <p:spPr bwMode="auto">
          <a:xfrm>
            <a:off x="202223" y="6504438"/>
            <a:ext cx="1487366" cy="201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Made by </a:t>
            </a:r>
            <a:r>
              <a:rPr kumimoji="0" lang="en-US" altLang="zh-TW" sz="600" b="1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Cihtong</a:t>
            </a: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Township Office, </a:t>
            </a:r>
            <a:r>
              <a:rPr lang="en-US" altLang="zh-TW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June</a:t>
            </a: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2024</a:t>
            </a:r>
            <a:endParaRPr kumimoji="0" lang="zh-TW" altLang="en-US" sz="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28724" y="153408"/>
            <a:ext cx="1015919" cy="307777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Earthquake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85486BB0-CA5D-B320-C57D-4E6C237BA091}"/>
              </a:ext>
            </a:extLst>
          </p:cNvPr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5" y="944231"/>
            <a:ext cx="1008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5">
            <a:extLst>
              <a:ext uri="{FF2B5EF4-FFF2-40B4-BE49-F238E27FC236}">
                <a16:creationId xmlns:a16="http://schemas.microsoft.com/office/drawing/2014/main" id="{261A64C6-506A-51A8-B758-F5C4A733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6577"/>
          <a:stretch>
            <a:fillRect/>
          </a:stretch>
        </p:blipFill>
        <p:spPr bwMode="auto">
          <a:xfrm>
            <a:off x="1978024" y="660300"/>
            <a:ext cx="6763588" cy="476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向右箭號 109">
            <a:extLst>
              <a:ext uri="{FF2B5EF4-FFF2-40B4-BE49-F238E27FC236}">
                <a16:creationId xmlns:a16="http://schemas.microsoft.com/office/drawing/2014/main" id="{3956EB36-6B50-6845-7FFB-10C7C87C3921}"/>
              </a:ext>
            </a:extLst>
          </p:cNvPr>
          <p:cNvSpPr>
            <a:spLocks noChangeAspect="1"/>
          </p:cNvSpPr>
          <p:nvPr/>
        </p:nvSpPr>
        <p:spPr bwMode="auto">
          <a:xfrm rot="1584329">
            <a:off x="4866848" y="1386313"/>
            <a:ext cx="405024" cy="231646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48" name="向右箭號 109">
            <a:extLst>
              <a:ext uri="{FF2B5EF4-FFF2-40B4-BE49-F238E27FC236}">
                <a16:creationId xmlns:a16="http://schemas.microsoft.com/office/drawing/2014/main" id="{07F5D2C1-4335-31B5-8C0F-895AD458E2C6}"/>
              </a:ext>
            </a:extLst>
          </p:cNvPr>
          <p:cNvSpPr>
            <a:spLocks noChangeAspect="1"/>
          </p:cNvSpPr>
          <p:nvPr/>
        </p:nvSpPr>
        <p:spPr bwMode="auto">
          <a:xfrm rot="20736008">
            <a:off x="6676211" y="3967416"/>
            <a:ext cx="403660" cy="231645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49" name="向右箭號 109">
            <a:extLst>
              <a:ext uri="{FF2B5EF4-FFF2-40B4-BE49-F238E27FC236}">
                <a16:creationId xmlns:a16="http://schemas.microsoft.com/office/drawing/2014/main" id="{19105B23-1D81-4B47-71D2-99F6C5C60A55}"/>
              </a:ext>
            </a:extLst>
          </p:cNvPr>
          <p:cNvSpPr>
            <a:spLocks noChangeAspect="1"/>
          </p:cNvSpPr>
          <p:nvPr/>
        </p:nvSpPr>
        <p:spPr bwMode="auto">
          <a:xfrm rot="5169736">
            <a:off x="5661366" y="3600219"/>
            <a:ext cx="445238" cy="210012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0" name="向右箭號 109">
            <a:extLst>
              <a:ext uri="{FF2B5EF4-FFF2-40B4-BE49-F238E27FC236}">
                <a16:creationId xmlns:a16="http://schemas.microsoft.com/office/drawing/2014/main" id="{4C35D099-08B3-2D11-DC0C-F82D62677BBD}"/>
              </a:ext>
            </a:extLst>
          </p:cNvPr>
          <p:cNvSpPr>
            <a:spLocks noChangeAspect="1"/>
          </p:cNvSpPr>
          <p:nvPr/>
        </p:nvSpPr>
        <p:spPr bwMode="auto">
          <a:xfrm rot="3816587">
            <a:off x="8181284" y="4221564"/>
            <a:ext cx="446741" cy="211375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2" name="向右箭號 109">
            <a:extLst>
              <a:ext uri="{FF2B5EF4-FFF2-40B4-BE49-F238E27FC236}">
                <a16:creationId xmlns:a16="http://schemas.microsoft.com/office/drawing/2014/main" id="{BE179472-E52F-A4F6-D645-A49C6ECF97BE}"/>
              </a:ext>
            </a:extLst>
          </p:cNvPr>
          <p:cNvSpPr>
            <a:spLocks noChangeAspect="1"/>
          </p:cNvSpPr>
          <p:nvPr/>
        </p:nvSpPr>
        <p:spPr bwMode="auto">
          <a:xfrm rot="912400">
            <a:off x="4409494" y="2529759"/>
            <a:ext cx="403660" cy="231645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3" name="文字方塊 76">
            <a:extLst>
              <a:ext uri="{FF2B5EF4-FFF2-40B4-BE49-F238E27FC236}">
                <a16:creationId xmlns:a16="http://schemas.microsoft.com/office/drawing/2014/main" id="{9B3804B7-A809-4B6E-F1CE-6A042C4C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305" y="4748034"/>
            <a:ext cx="8623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200" b="1" dirty="0"/>
              <a:t>莿桐國中</a:t>
            </a:r>
          </a:p>
        </p:txBody>
      </p:sp>
      <p:sp>
        <p:nvSpPr>
          <p:cNvPr id="55" name="向右箭號 109">
            <a:extLst>
              <a:ext uri="{FF2B5EF4-FFF2-40B4-BE49-F238E27FC236}">
                <a16:creationId xmlns:a16="http://schemas.microsoft.com/office/drawing/2014/main" id="{05A9F122-E7AC-34DC-99A3-21AE66F0132B}"/>
              </a:ext>
            </a:extLst>
          </p:cNvPr>
          <p:cNvSpPr>
            <a:spLocks noChangeAspect="1"/>
          </p:cNvSpPr>
          <p:nvPr/>
        </p:nvSpPr>
        <p:spPr bwMode="auto">
          <a:xfrm rot="912400">
            <a:off x="7145608" y="3153374"/>
            <a:ext cx="403660" cy="231645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9" name="向右箭號 109">
            <a:extLst>
              <a:ext uri="{FF2B5EF4-FFF2-40B4-BE49-F238E27FC236}">
                <a16:creationId xmlns:a16="http://schemas.microsoft.com/office/drawing/2014/main" id="{C9113E82-C7AB-EC50-2091-CBB997F9703D}"/>
              </a:ext>
            </a:extLst>
          </p:cNvPr>
          <p:cNvSpPr>
            <a:spLocks noChangeAspect="1"/>
          </p:cNvSpPr>
          <p:nvPr/>
        </p:nvSpPr>
        <p:spPr bwMode="auto">
          <a:xfrm rot="5169736">
            <a:off x="5610578" y="2476135"/>
            <a:ext cx="445238" cy="210012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684F1CE8-ADD1-97EF-A132-80ED48450C61}"/>
              </a:ext>
            </a:extLst>
          </p:cNvPr>
          <p:cNvSpPr/>
          <p:nvPr/>
        </p:nvSpPr>
        <p:spPr>
          <a:xfrm>
            <a:off x="6708486" y="4978007"/>
            <a:ext cx="1728192" cy="195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Yunlin County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Juniou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High School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1D683982-2475-6A84-509C-8C7450544BC6}"/>
              </a:ext>
            </a:extLst>
          </p:cNvPr>
          <p:cNvSpPr/>
          <p:nvPr/>
        </p:nvSpPr>
        <p:spPr>
          <a:xfrm>
            <a:off x="6003656" y="1848940"/>
            <a:ext cx="956466" cy="1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</a:rPr>
              <a:t> Township Office</a:t>
            </a:r>
            <a:endParaRPr lang="zh-TW" altLang="en-US" sz="600" dirty="0">
              <a:solidFill>
                <a:srgbClr val="FF0000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4AA40297-B20A-9A5A-81B5-D19FE13417B0}"/>
              </a:ext>
            </a:extLst>
          </p:cNvPr>
          <p:cNvSpPr/>
          <p:nvPr/>
        </p:nvSpPr>
        <p:spPr>
          <a:xfrm>
            <a:off x="5928301" y="3330683"/>
            <a:ext cx="1037321" cy="13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Primary School</a:t>
            </a:r>
            <a:endParaRPr lang="zh-TW" altLang="en-US" sz="600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E0721B3C-1801-A5C5-E9C1-32AC0EB730F3}"/>
              </a:ext>
            </a:extLst>
          </p:cNvPr>
          <p:cNvSpPr/>
          <p:nvPr/>
        </p:nvSpPr>
        <p:spPr>
          <a:xfrm>
            <a:off x="7302906" y="1766570"/>
            <a:ext cx="158417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RONG CUN SHE CYU,HUO-DONG-JHONG-SIN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9ADF8DE-5F05-C924-8AD0-B2DC66D53023}"/>
              </a:ext>
            </a:extLst>
          </p:cNvPr>
          <p:cNvSpPr/>
          <p:nvPr/>
        </p:nvSpPr>
        <p:spPr>
          <a:xfrm rot="3857647">
            <a:off x="7646986" y="4365741"/>
            <a:ext cx="707643" cy="185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Zhongzheng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6DC6E39-E00C-2800-1984-E79D1E1F0F8B}"/>
              </a:ext>
            </a:extLst>
          </p:cNvPr>
          <p:cNvSpPr txBox="1"/>
          <p:nvPr/>
        </p:nvSpPr>
        <p:spPr>
          <a:xfrm>
            <a:off x="3549901" y="3469730"/>
            <a:ext cx="151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/>
              </a:rPr>
              <a:t>Yunlin County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689AF57E-1902-CB12-FD68-6224484DEBC4}"/>
              </a:ext>
            </a:extLst>
          </p:cNvPr>
          <p:cNvSpPr txBox="1"/>
          <p:nvPr/>
        </p:nvSpPr>
        <p:spPr>
          <a:xfrm>
            <a:off x="4064308" y="3963111"/>
            <a:ext cx="772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="1" dirty="0" err="1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Gancuo</a:t>
            </a:r>
            <a:r>
              <a:rPr lang="en-US" altLang="zh-TW" sz="1000" b="1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  <a:endParaRPr lang="zh-TW" altLang="en-US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C0C71C45-B33C-630C-6AEE-FD85C2C76AA0}"/>
              </a:ext>
            </a:extLst>
          </p:cNvPr>
          <p:cNvSpPr/>
          <p:nvPr/>
        </p:nvSpPr>
        <p:spPr>
          <a:xfrm>
            <a:off x="4515375" y="840056"/>
            <a:ext cx="1232640" cy="17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Ciao He Elementary School</a:t>
            </a:r>
            <a:endParaRPr lang="zh-TW" altLang="en-US" sz="600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FB984F1A-C442-E3B6-3A51-960D152C46D6}"/>
              </a:ext>
            </a:extLst>
          </p:cNvPr>
          <p:cNvSpPr/>
          <p:nvPr/>
        </p:nvSpPr>
        <p:spPr>
          <a:xfrm rot="20959110">
            <a:off x="6359380" y="4458360"/>
            <a:ext cx="1037321" cy="13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800" dirty="0">
                <a:solidFill>
                  <a:srgbClr val="FF0000"/>
                </a:solidFill>
                <a:effectLst/>
              </a:rPr>
              <a:t>Sec. 2, </a:t>
            </a:r>
            <a:r>
              <a:rPr lang="en-US" altLang="zh-TW" sz="800" dirty="0" err="1">
                <a:solidFill>
                  <a:srgbClr val="FF0000"/>
                </a:solidFill>
                <a:effectLst/>
              </a:rPr>
              <a:t>Citong</a:t>
            </a:r>
            <a:r>
              <a:rPr lang="en-US" altLang="zh-TW" sz="800" dirty="0">
                <a:solidFill>
                  <a:srgbClr val="FF0000"/>
                </a:solidFill>
                <a:effectLst/>
              </a:rPr>
              <a:t> S. Rd</a:t>
            </a:r>
            <a:endParaRPr lang="zh-TW" altLang="en-US" sz="800" dirty="0">
              <a:solidFill>
                <a:srgbClr val="FF0000"/>
              </a:solidFill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D0817270-6AFB-5815-F788-C4BD23250BA1}"/>
              </a:ext>
            </a:extLst>
          </p:cNvPr>
          <p:cNvSpPr/>
          <p:nvPr/>
        </p:nvSpPr>
        <p:spPr>
          <a:xfrm rot="5400000">
            <a:off x="5066071" y="3268564"/>
            <a:ext cx="707643" cy="185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>
                <a:solidFill>
                  <a:srgbClr val="FF0000"/>
                </a:solidFill>
                <a:effectLst/>
              </a:rPr>
              <a:t>Yanping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652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0" y="451319"/>
            <a:ext cx="15065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群組 17"/>
          <p:cNvGrpSpPr>
            <a:grpSpLocks/>
          </p:cNvGrpSpPr>
          <p:nvPr/>
        </p:nvGrpSpPr>
        <p:grpSpPr bwMode="auto">
          <a:xfrm>
            <a:off x="84992" y="8055"/>
            <a:ext cx="8940312" cy="6840537"/>
            <a:chOff x="-14333" y="0"/>
            <a:chExt cx="30276000" cy="21384000"/>
          </a:xfrm>
        </p:grpSpPr>
        <p:sp>
          <p:nvSpPr>
            <p:cNvPr id="19" name="矩形 18"/>
            <p:cNvSpPr/>
            <p:nvPr/>
          </p:nvSpPr>
          <p:spPr>
            <a:xfrm>
              <a:off x="-14333" y="0"/>
              <a:ext cx="30276000" cy="2138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77704" y="397011"/>
              <a:ext cx="29521704" cy="10768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Evacuation Map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of </a:t>
              </a:r>
              <a:r>
                <a:rPr lang="en-US" altLang="zh-TW" sz="1600" dirty="0" err="1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Ganxi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Village, 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Township,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Yunlin County</a:t>
              </a:r>
              <a:endParaRPr kumimoji="0"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81826" y="1766699"/>
              <a:ext cx="24117579" cy="15478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342" name="文字方塊 24"/>
          <p:cNvSpPr txBox="1">
            <a:spLocks noChangeArrowheads="1"/>
          </p:cNvSpPr>
          <p:nvPr/>
        </p:nvSpPr>
        <p:spPr bwMode="auto">
          <a:xfrm>
            <a:off x="141372" y="1881305"/>
            <a:ext cx="1548217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TW" sz="5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500" dirty="0" err="1">
                <a:latin typeface="微軟正黑體" pitchFamily="34" charset="-120"/>
                <a:ea typeface="微軟正黑體" pitchFamily="34" charset="-120"/>
                <a:cs typeface="微軟正黑體"/>
              </a:rPr>
              <a:t>Township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 Emergency Operation Center,(EOC)</a:t>
            </a:r>
            <a:b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05-584-0893</a:t>
            </a:r>
            <a:endParaRPr lang="en-US" altLang="zh-TW" sz="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Chief of Village</a:t>
            </a:r>
            <a:r>
              <a:rPr lang="en-US" altLang="zh-TW" sz="4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:</a:t>
            </a:r>
            <a:r>
              <a:rPr lang="en-US" altLang="zh-TW" sz="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LIN,JIAN-SYU</a:t>
            </a:r>
            <a:r>
              <a:rPr lang="en-US" altLang="zh-TW" sz="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,(</a:t>
            </a:r>
            <a:r>
              <a:rPr lang="zh-TW" altLang="en-US" sz="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林建旭</a:t>
            </a:r>
            <a:r>
              <a:rPr lang="en-US" altLang="zh-TW" sz="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)</a:t>
            </a:r>
            <a:br>
              <a:rPr kumimoji="0" lang="en-US" altLang="zh-TW" sz="5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Mobile</a:t>
            </a:r>
            <a:r>
              <a:rPr kumimoji="0" lang="en-US" altLang="zh-TW" sz="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5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05-584-4132  0937-266425</a:t>
            </a:r>
          </a:p>
          <a:p>
            <a:pPr>
              <a:spcAft>
                <a:spcPts val="300"/>
              </a:spcAft>
            </a:pPr>
            <a:r>
              <a:rPr lang="en-US" altLang="zh-TW" sz="5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Police Office</a:t>
            </a:r>
            <a:b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05-584-2025</a:t>
            </a:r>
            <a:endParaRPr lang="en-US" altLang="zh-TW" sz="5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5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500" dirty="0">
                <a:latin typeface="微軟正黑體" pitchFamily="34" charset="-120"/>
                <a:ea typeface="微軟正黑體" pitchFamily="34" charset="-120"/>
                <a:cs typeface="微軟正黑體"/>
              </a:rPr>
              <a:t>Fire Department</a:t>
            </a:r>
          </a:p>
          <a:p>
            <a:pPr>
              <a:spcAft>
                <a:spcPts val="300"/>
              </a:spcAft>
            </a:pPr>
            <a:r>
              <a:rPr kumimoji="0" lang="en-US" altLang="zh-TW" sz="5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TEL:</a:t>
            </a:r>
            <a:r>
              <a:rPr kumimoji="0" lang="en-US" altLang="zh-TW" sz="5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05-584-2094</a:t>
            </a:r>
            <a:endParaRPr kumimoji="0" lang="en-US" altLang="zh-TW" sz="5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3" name="文字方塊 25"/>
          <p:cNvSpPr txBox="1">
            <a:spLocks noChangeArrowheads="1"/>
          </p:cNvSpPr>
          <p:nvPr/>
        </p:nvSpPr>
        <p:spPr bwMode="auto">
          <a:xfrm>
            <a:off x="202223" y="3179440"/>
            <a:ext cx="150202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Soil and Water Conservation Bureau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4"/>
              </a:rPr>
              <a:t>http://246.swcb.gov.tw/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Water Resources Agency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5"/>
              </a:rPr>
              <a:t>http://www.wra.gov.tw/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Directorate General of Highways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6"/>
              </a:rPr>
              <a:t>http://www.thb.gov.tw/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</p:txBody>
      </p:sp>
      <p:sp>
        <p:nvSpPr>
          <p:cNvPr id="14345" name="文字方塊 27"/>
          <p:cNvSpPr txBox="1">
            <a:spLocks noChangeArrowheads="1"/>
          </p:cNvSpPr>
          <p:nvPr/>
        </p:nvSpPr>
        <p:spPr bwMode="auto">
          <a:xfrm>
            <a:off x="209598" y="1557338"/>
            <a:ext cx="1482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Population</a:t>
            </a:r>
            <a:r>
              <a:rPr kumimoji="0" lang="zh-TW" altLang="en-US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：</a:t>
            </a:r>
            <a:r>
              <a:rPr kumimoji="0" lang="en-US" altLang="zh-TW" sz="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1,673</a:t>
            </a:r>
            <a:r>
              <a:rPr kumimoji="0"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 people</a:t>
            </a:r>
            <a:endParaRPr kumimoji="0" lang="zh-TW" altLang="en-US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6" name="文字方塊 31"/>
          <p:cNvSpPr txBox="1">
            <a:spLocks noChangeArrowheads="1"/>
          </p:cNvSpPr>
          <p:nvPr/>
        </p:nvSpPr>
        <p:spPr bwMode="auto">
          <a:xfrm>
            <a:off x="179512" y="5172500"/>
            <a:ext cx="1471031" cy="121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Shelter: </a:t>
            </a:r>
            <a:r>
              <a:rPr lang="en-US" altLang="zh-TW" sz="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Cihtong</a:t>
            </a:r>
            <a:r>
              <a:rPr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 junior  High School</a:t>
            </a:r>
            <a:endParaRPr kumimoji="0" lang="en-US" altLang="zh-TW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Accommodate: </a:t>
            </a:r>
            <a:r>
              <a:rPr kumimoji="0"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40 people</a:t>
            </a:r>
            <a:endParaRPr kumimoji="0" lang="zh-TW" altLang="en-US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kumimoji="0"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Address</a:t>
            </a: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No. 1, </a:t>
            </a:r>
            <a:r>
              <a:rPr lang="en-US" altLang="zh-TW" sz="8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Nongxiao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sz="8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Citong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</a:p>
          <a:p>
            <a:pPr eaLnBrk="1" hangingPunct="1">
              <a:lnSpc>
                <a:spcPts val="1100"/>
              </a:lnSpc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TEL</a:t>
            </a:r>
            <a:r>
              <a:rPr kumimoji="0"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kumimoji="0" lang="en-US" altLang="zh-TW" sz="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05-584-2014</a:t>
            </a:r>
            <a:endParaRPr kumimoji="0" lang="en-US" altLang="zh-TW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300"/>
              </a:spcAft>
            </a:pPr>
            <a:endParaRPr kumimoji="0" lang="en-US" altLang="zh-TW" sz="7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endParaRPr kumimoji="0" lang="en-US" altLang="zh-TW" sz="7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35" name="文字方塊 61"/>
          <p:cNvSpPr txBox="1"/>
          <p:nvPr/>
        </p:nvSpPr>
        <p:spPr>
          <a:xfrm>
            <a:off x="141372" y="4479307"/>
            <a:ext cx="162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spcAft>
                <a:spcPts val="300"/>
              </a:spcAft>
            </a:pPr>
            <a:r>
              <a:rPr lang="en-US" altLang="zh-TW" sz="800" dirty="0">
                <a:latin typeface="+mj-lt"/>
                <a:ea typeface="微軟正黑體" pitchFamily="34" charset="-120"/>
              </a:rPr>
              <a:t>Earthquake: Take refuge at open spaces or parks.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332949" y="6019824"/>
            <a:ext cx="1573823" cy="2174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800" dirty="0">
                <a:solidFill>
                  <a:schemeClr val="tx1"/>
                </a:solidFill>
                <a:latin typeface="+mj-lt"/>
                <a:ea typeface="微軟正黑體" pitchFamily="34" charset="-120"/>
              </a:rPr>
              <a:t>Village Boundary</a:t>
            </a:r>
            <a:endParaRPr kumimoji="0" lang="zh-TW" altLang="en-US" sz="800" dirty="0">
              <a:solidFill>
                <a:schemeClr val="tx1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81" y="6097248"/>
            <a:ext cx="512763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群組 69"/>
          <p:cNvGrpSpPr>
            <a:grpSpLocks/>
          </p:cNvGrpSpPr>
          <p:nvPr/>
        </p:nvGrpSpPr>
        <p:grpSpPr bwMode="auto">
          <a:xfrm>
            <a:off x="3823680" y="6052488"/>
            <a:ext cx="1575289" cy="400848"/>
            <a:chOff x="4192539" y="5889062"/>
            <a:chExt cx="1706238" cy="401421"/>
          </a:xfrm>
        </p:grpSpPr>
        <p:grpSp>
          <p:nvGrpSpPr>
            <p:cNvPr id="43" name="群組 63"/>
            <p:cNvGrpSpPr>
              <a:grpSpLocks/>
            </p:cNvGrpSpPr>
            <p:nvPr/>
          </p:nvGrpSpPr>
          <p:grpSpPr bwMode="auto">
            <a:xfrm>
              <a:off x="4192539" y="5889062"/>
              <a:ext cx="1706238" cy="217712"/>
              <a:chOff x="4192539" y="5889062"/>
              <a:chExt cx="1706238" cy="217712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4192539" y="5889062"/>
                <a:ext cx="1706238" cy="217799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rPr>
                  <a:t>Evacuation Route</a:t>
                </a:r>
                <a:endParaRPr kumimoji="0" lang="zh-TW" altLang="en-US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endParaRPr>
              </a:p>
            </p:txBody>
          </p:sp>
          <p:sp>
            <p:nvSpPr>
              <p:cNvPr id="51" name="向右箭號 109"/>
              <p:cNvSpPr>
                <a:spLocks noChangeAspect="1"/>
              </p:cNvSpPr>
              <p:nvPr/>
            </p:nvSpPr>
            <p:spPr bwMode="auto">
              <a:xfrm>
                <a:off x="4232219" y="5916089"/>
                <a:ext cx="277759" cy="144669"/>
              </a:xfrm>
              <a:prstGeom prst="rightArrow">
                <a:avLst>
                  <a:gd name="adj1" fmla="val 32705"/>
                  <a:gd name="adj2" fmla="val 54139"/>
                </a:avLst>
              </a:pr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 bwMode="auto">
            <a:xfrm>
              <a:off x="4453170" y="6102092"/>
              <a:ext cx="1445607" cy="18839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rPr>
                <a:t>Shelter for Earthquake</a:t>
              </a:r>
              <a:endParaRPr kumimoji="0" lang="zh-TW" altLang="en-US" sz="800" dirty="0">
                <a:solidFill>
                  <a:schemeClr val="tx1"/>
                </a:solidFill>
                <a:latin typeface="+mj-lt"/>
                <a:ea typeface="微軟正黑體" pitchFamily="34" charset="-120"/>
              </a:endParaRPr>
            </a:p>
          </p:txBody>
        </p:sp>
      </p:grpSp>
      <p:grpSp>
        <p:nvGrpSpPr>
          <p:cNvPr id="54" name="群組 62"/>
          <p:cNvGrpSpPr>
            <a:grpSpLocks/>
          </p:cNvGrpSpPr>
          <p:nvPr/>
        </p:nvGrpSpPr>
        <p:grpSpPr bwMode="auto">
          <a:xfrm>
            <a:off x="5596307" y="6021288"/>
            <a:ext cx="1701311" cy="513805"/>
            <a:chOff x="5918366" y="5877272"/>
            <a:chExt cx="1842946" cy="513556"/>
          </a:xfrm>
        </p:grpSpPr>
        <p:grpSp>
          <p:nvGrpSpPr>
            <p:cNvPr id="57" name="群組 1"/>
            <p:cNvGrpSpPr>
              <a:grpSpLocks/>
            </p:cNvGrpSpPr>
            <p:nvPr/>
          </p:nvGrpSpPr>
          <p:grpSpPr bwMode="auto">
            <a:xfrm>
              <a:off x="6028359" y="5877272"/>
              <a:ext cx="1732953" cy="225316"/>
              <a:chOff x="6028359" y="5877272"/>
              <a:chExt cx="1732953" cy="225316"/>
            </a:xfrm>
          </p:grpSpPr>
          <p:pic>
            <p:nvPicPr>
              <p:cNvPr id="63" name="圖片 12" descr="12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028359" y="5923104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6304610" y="5877272"/>
                <a:ext cx="1456702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Indoor Evacuation Shelter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 bwMode="auto">
            <a:xfrm>
              <a:off x="5918366" y="6165512"/>
              <a:ext cx="1842946" cy="22531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</p:grpSp>
      <p:pic>
        <p:nvPicPr>
          <p:cNvPr id="32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497435" y="5200649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3884921" y="6278710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07" y="5612526"/>
            <a:ext cx="725487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493867" y="5808678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群組 9"/>
          <p:cNvGrpSpPr>
            <a:grpSpLocks/>
          </p:cNvGrpSpPr>
          <p:nvPr/>
        </p:nvGrpSpPr>
        <p:grpSpPr bwMode="auto">
          <a:xfrm>
            <a:off x="202223" y="476249"/>
            <a:ext cx="1487366" cy="4680943"/>
            <a:chOff x="378347" y="1476253"/>
            <a:chExt cx="5040560" cy="14284282"/>
          </a:xfrm>
        </p:grpSpPr>
        <p:sp>
          <p:nvSpPr>
            <p:cNvPr id="62" name="矩形 61"/>
            <p:cNvSpPr/>
            <p:nvPr/>
          </p:nvSpPr>
          <p:spPr>
            <a:xfrm>
              <a:off x="378347" y="1476253"/>
              <a:ext cx="5040560" cy="888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78347" y="2364825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Administration Zone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78347" y="5380832"/>
              <a:ext cx="5040560" cy="431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Emergency notification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78347" y="9071348"/>
              <a:ext cx="5040560" cy="756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 Website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8347" y="12841187"/>
              <a:ext cx="5040560" cy="435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Principle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8347" y="15329386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Shelter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71" name="矩形 70"/>
          <p:cNvSpPr/>
          <p:nvPr/>
        </p:nvSpPr>
        <p:spPr bwMode="auto">
          <a:xfrm>
            <a:off x="202223" y="6504438"/>
            <a:ext cx="1487366" cy="201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Made by </a:t>
            </a:r>
            <a:r>
              <a:rPr kumimoji="0" lang="en-US" altLang="zh-TW" sz="600" b="1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Cihtong</a:t>
            </a: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Township Office, </a:t>
            </a:r>
            <a:r>
              <a:rPr lang="en-US" altLang="zh-TW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June</a:t>
            </a: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2024 </a:t>
            </a:r>
            <a:endParaRPr kumimoji="0" lang="zh-TW" altLang="en-US" sz="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28724" y="153408"/>
            <a:ext cx="1015919" cy="307777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Earthquake</a:t>
            </a:r>
          </a:p>
        </p:txBody>
      </p:sp>
      <p:pic>
        <p:nvPicPr>
          <p:cNvPr id="42" name="Picture 51">
            <a:extLst>
              <a:ext uri="{FF2B5EF4-FFF2-40B4-BE49-F238E27FC236}">
                <a16:creationId xmlns:a16="http://schemas.microsoft.com/office/drawing/2014/main" id="{4605BEB3-98A9-C4C5-9AB7-96759766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13773"/>
          <a:stretch>
            <a:fillRect/>
          </a:stretch>
        </p:blipFill>
        <p:spPr bwMode="auto">
          <a:xfrm>
            <a:off x="1881577" y="625315"/>
            <a:ext cx="6507806" cy="481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向右箭號 109">
            <a:extLst>
              <a:ext uri="{FF2B5EF4-FFF2-40B4-BE49-F238E27FC236}">
                <a16:creationId xmlns:a16="http://schemas.microsoft.com/office/drawing/2014/main" id="{6A62A18F-9C49-431F-8443-0ECB4902B89C}"/>
              </a:ext>
            </a:extLst>
          </p:cNvPr>
          <p:cNvSpPr>
            <a:spLocks noChangeAspect="1"/>
          </p:cNvSpPr>
          <p:nvPr/>
        </p:nvSpPr>
        <p:spPr bwMode="auto">
          <a:xfrm rot="4783368">
            <a:off x="5088839" y="3086550"/>
            <a:ext cx="537209" cy="242076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向右箭號 109">
            <a:extLst>
              <a:ext uri="{FF2B5EF4-FFF2-40B4-BE49-F238E27FC236}">
                <a16:creationId xmlns:a16="http://schemas.microsoft.com/office/drawing/2014/main" id="{8A5682BF-50B2-79F5-A70F-EF97D00EAD48}"/>
              </a:ext>
            </a:extLst>
          </p:cNvPr>
          <p:cNvSpPr>
            <a:spLocks noChangeAspect="1"/>
          </p:cNvSpPr>
          <p:nvPr/>
        </p:nvSpPr>
        <p:spPr bwMode="auto">
          <a:xfrm>
            <a:off x="3988536" y="2661238"/>
            <a:ext cx="496257" cy="298105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向右箭號 109">
            <a:extLst>
              <a:ext uri="{FF2B5EF4-FFF2-40B4-BE49-F238E27FC236}">
                <a16:creationId xmlns:a16="http://schemas.microsoft.com/office/drawing/2014/main" id="{ACF122CE-450C-899A-8F38-4CAC240B343E}"/>
              </a:ext>
            </a:extLst>
          </p:cNvPr>
          <p:cNvSpPr>
            <a:spLocks noChangeAspect="1"/>
          </p:cNvSpPr>
          <p:nvPr/>
        </p:nvSpPr>
        <p:spPr bwMode="auto">
          <a:xfrm rot="3787616">
            <a:off x="6512348" y="3527982"/>
            <a:ext cx="344683" cy="203074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向右箭號 109">
            <a:extLst>
              <a:ext uri="{FF2B5EF4-FFF2-40B4-BE49-F238E27FC236}">
                <a16:creationId xmlns:a16="http://schemas.microsoft.com/office/drawing/2014/main" id="{8E93C05C-7F6D-D770-97DF-AAB46622D3AC}"/>
              </a:ext>
            </a:extLst>
          </p:cNvPr>
          <p:cNvSpPr>
            <a:spLocks noChangeAspect="1"/>
          </p:cNvSpPr>
          <p:nvPr/>
        </p:nvSpPr>
        <p:spPr bwMode="auto">
          <a:xfrm rot="20698889">
            <a:off x="5948226" y="3722015"/>
            <a:ext cx="357735" cy="214263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向右箭號 109">
            <a:extLst>
              <a:ext uri="{FF2B5EF4-FFF2-40B4-BE49-F238E27FC236}">
                <a16:creationId xmlns:a16="http://schemas.microsoft.com/office/drawing/2014/main" id="{7626FFA2-381E-AC7B-AC99-6095780507A6}"/>
              </a:ext>
            </a:extLst>
          </p:cNvPr>
          <p:cNvSpPr>
            <a:spLocks noChangeAspect="1"/>
          </p:cNvSpPr>
          <p:nvPr/>
        </p:nvSpPr>
        <p:spPr bwMode="auto">
          <a:xfrm rot="17488511">
            <a:off x="5392941" y="4064042"/>
            <a:ext cx="537209" cy="242076"/>
          </a:xfrm>
          <a:prstGeom prst="rightArrow">
            <a:avLst>
              <a:gd name="adj1" fmla="val 32705"/>
              <a:gd name="adj2" fmla="val 54139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6EBDDED-2180-C60C-5C19-C3BDC8F15155}"/>
              </a:ext>
            </a:extLst>
          </p:cNvPr>
          <p:cNvSpPr/>
          <p:nvPr/>
        </p:nvSpPr>
        <p:spPr>
          <a:xfrm>
            <a:off x="5805426" y="2347495"/>
            <a:ext cx="956466" cy="1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</a:rPr>
              <a:t> Township Office</a:t>
            </a:r>
            <a:endParaRPr lang="zh-TW" altLang="en-US" sz="600" dirty="0">
              <a:solidFill>
                <a:srgbClr val="FF0000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3E82DC1-B7CB-31E8-3807-0F191946593A}"/>
              </a:ext>
            </a:extLst>
          </p:cNvPr>
          <p:cNvSpPr/>
          <p:nvPr/>
        </p:nvSpPr>
        <p:spPr>
          <a:xfrm>
            <a:off x="6913515" y="2887096"/>
            <a:ext cx="158417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RONG CUN SHE CYU,HUO-DONG-JHONG-SIN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49187175-36CB-97EF-FDC5-57D0BBED6325}"/>
              </a:ext>
            </a:extLst>
          </p:cNvPr>
          <p:cNvSpPr/>
          <p:nvPr/>
        </p:nvSpPr>
        <p:spPr>
          <a:xfrm>
            <a:off x="6246246" y="4453103"/>
            <a:ext cx="1728192" cy="195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Yunlin County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Juniou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High School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737EC1EB-A6E0-956A-E2D7-437BA9CA4908}"/>
              </a:ext>
            </a:extLst>
          </p:cNvPr>
          <p:cNvSpPr/>
          <p:nvPr/>
        </p:nvSpPr>
        <p:spPr>
          <a:xfrm rot="3857647">
            <a:off x="6672363" y="3635790"/>
            <a:ext cx="707643" cy="185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Zhongzheng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ED8778CE-45B9-11B7-3C12-801F5CB06E28}"/>
              </a:ext>
            </a:extLst>
          </p:cNvPr>
          <p:cNvSpPr txBox="1"/>
          <p:nvPr/>
        </p:nvSpPr>
        <p:spPr>
          <a:xfrm>
            <a:off x="3985352" y="4130655"/>
            <a:ext cx="151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/>
              </a:rPr>
              <a:t>Yunlin County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9F426BDF-93A6-7BC0-120B-DA5CF4C61CF3}"/>
              </a:ext>
            </a:extLst>
          </p:cNvPr>
          <p:cNvSpPr txBox="1"/>
          <p:nvPr/>
        </p:nvSpPr>
        <p:spPr>
          <a:xfrm>
            <a:off x="3556611" y="3690407"/>
            <a:ext cx="17333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="1" dirty="0" err="1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Ganxi</a:t>
            </a:r>
            <a:r>
              <a:rPr lang="en-US" altLang="zh-TW" sz="1000" b="1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  <a:endParaRPr lang="zh-TW" altLang="en-US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0" name="圖片 41">
            <a:extLst>
              <a:ext uri="{FF2B5EF4-FFF2-40B4-BE49-F238E27FC236}">
                <a16:creationId xmlns:a16="http://schemas.microsoft.com/office/drawing/2014/main" id="{E25CBCC4-8EB4-1AC3-6E5F-18797EDCA9ED}"/>
              </a:ext>
            </a:extLst>
          </p:cNvPr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893763"/>
            <a:ext cx="1008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0" y="451319"/>
            <a:ext cx="15065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0" name="群組 17"/>
          <p:cNvGrpSpPr>
            <a:grpSpLocks/>
          </p:cNvGrpSpPr>
          <p:nvPr/>
        </p:nvGrpSpPr>
        <p:grpSpPr bwMode="auto">
          <a:xfrm>
            <a:off x="84992" y="8055"/>
            <a:ext cx="8940312" cy="6840537"/>
            <a:chOff x="-14333" y="0"/>
            <a:chExt cx="30276000" cy="21384000"/>
          </a:xfrm>
        </p:grpSpPr>
        <p:sp>
          <p:nvSpPr>
            <p:cNvPr id="19" name="矩形 18"/>
            <p:cNvSpPr/>
            <p:nvPr/>
          </p:nvSpPr>
          <p:spPr>
            <a:xfrm>
              <a:off x="-14333" y="0"/>
              <a:ext cx="30276000" cy="2138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77704" y="397011"/>
              <a:ext cx="29521704" cy="107689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Evacuation Map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of </a:t>
              </a:r>
              <a:r>
                <a:rPr lang="en-US" altLang="zh-TW" sz="1600" dirty="0">
                  <a:solidFill>
                    <a:srgbClr val="00B050"/>
                  </a:solidFill>
                </a:rPr>
                <a:t>SING,TONG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Village, </a:t>
              </a:r>
              <a:r>
                <a:rPr lang="en-US" altLang="zh-TW" sz="1600" dirty="0" err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Cihtong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 Township,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Yunlin County</a:t>
              </a:r>
              <a:endParaRPr kumimoji="0"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81826" y="1766699"/>
              <a:ext cx="24117579" cy="15478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342" name="文字方塊 24"/>
          <p:cNvSpPr txBox="1">
            <a:spLocks noChangeArrowheads="1"/>
          </p:cNvSpPr>
          <p:nvPr/>
        </p:nvSpPr>
        <p:spPr bwMode="auto">
          <a:xfrm>
            <a:off x="141372" y="1881305"/>
            <a:ext cx="154821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zh-TW" sz="45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450" dirty="0" err="1">
                <a:latin typeface="微軟正黑體" pitchFamily="34" charset="-120"/>
                <a:ea typeface="微軟正黑體" pitchFamily="34" charset="-120"/>
                <a:cs typeface="微軟正黑體"/>
              </a:rPr>
              <a:t>Township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 Emergency Operation Center,(EOC)</a:t>
            </a:r>
            <a:r>
              <a:rPr lang="en-US" altLang="zh-TW" sz="4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4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4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05-584-0893</a:t>
            </a:r>
            <a:endParaRPr lang="en-US" altLang="zh-TW" sz="4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en-US" altLang="zh-TW" sz="45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Chief of Village</a:t>
            </a:r>
            <a:r>
              <a:rPr lang="en-US" altLang="zh-TW" sz="45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:</a:t>
            </a:r>
            <a:r>
              <a:rPr lang="en-US" altLang="zh-TW" sz="45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LIN,CING-CONG</a:t>
            </a:r>
            <a:r>
              <a:rPr lang="en-US" altLang="zh-TW" sz="45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,(</a:t>
            </a:r>
            <a:r>
              <a:rPr kumimoji="0" lang="zh-TW" altLang="en-US" sz="45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林慶聰</a:t>
            </a:r>
            <a:r>
              <a:rPr lang="en-US" altLang="zh-TW" sz="45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)</a:t>
            </a:r>
            <a:br>
              <a:rPr kumimoji="0" lang="en-US" altLang="zh-TW" sz="4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</a:br>
            <a:r>
              <a:rPr lang="en-US" altLang="zh-TW" sz="45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Mobile</a:t>
            </a:r>
            <a:r>
              <a:rPr kumimoji="0" lang="en-US" altLang="zh-TW" sz="45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  <a:sym typeface="Wingdings" pitchFamily="2" charset="2"/>
              </a:rPr>
              <a:t>:</a:t>
            </a:r>
            <a:r>
              <a:rPr kumimoji="0" lang="en-US" altLang="zh-TW" sz="45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05-584-1365</a:t>
            </a:r>
          </a:p>
          <a:p>
            <a:pPr eaLnBrk="1" hangingPunct="1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en-US" altLang="zh-TW" sz="45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</a:t>
            </a:r>
            <a:r>
              <a:rPr kumimoji="0" lang="en-US" altLang="zh-TW" sz="45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0937-596040</a:t>
            </a:r>
          </a:p>
          <a:p>
            <a:pPr>
              <a:lnSpc>
                <a:spcPts val="900"/>
              </a:lnSpc>
              <a:spcBef>
                <a:spcPct val="0"/>
              </a:spcBef>
            </a:pP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Mobile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4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05-584-7636       0933-477551</a:t>
            </a:r>
            <a:endParaRPr lang="en-US" altLang="zh-TW" sz="4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300"/>
              </a:spcAft>
            </a:pPr>
            <a:r>
              <a:rPr lang="en-US" altLang="zh-TW" sz="45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4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Police Office</a:t>
            </a:r>
            <a:b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</a:b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TEL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  <a:sym typeface="Wingdings" pitchFamily="2" charset="2"/>
              </a:rPr>
              <a:t>:</a:t>
            </a:r>
            <a:r>
              <a:rPr lang="en-US" altLang="zh-TW" sz="4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05-584-2025</a:t>
            </a:r>
            <a:endParaRPr lang="en-US" altLang="zh-TW" sz="45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45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Cihtong</a:t>
            </a:r>
            <a:r>
              <a:rPr lang="en-US" altLang="zh-TW" sz="4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  <a:r>
              <a:rPr lang="en-US" altLang="zh-TW" sz="450" dirty="0">
                <a:latin typeface="微軟正黑體" pitchFamily="34" charset="-120"/>
                <a:ea typeface="微軟正黑體" pitchFamily="34" charset="-120"/>
                <a:cs typeface="微軟正黑體"/>
              </a:rPr>
              <a:t>Fire Department</a:t>
            </a:r>
          </a:p>
          <a:p>
            <a:pPr>
              <a:spcAft>
                <a:spcPts val="300"/>
              </a:spcAft>
            </a:pPr>
            <a:r>
              <a:rPr kumimoji="0" lang="en-US" altLang="zh-TW" sz="45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TEL:</a:t>
            </a:r>
            <a:r>
              <a:rPr kumimoji="0" lang="en-US" altLang="zh-TW" sz="4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4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05-584-2094</a:t>
            </a:r>
            <a:endParaRPr kumimoji="0" lang="en-US" altLang="zh-TW" sz="45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3" name="文字方塊 25"/>
          <p:cNvSpPr txBox="1">
            <a:spLocks noChangeArrowheads="1"/>
          </p:cNvSpPr>
          <p:nvPr/>
        </p:nvSpPr>
        <p:spPr bwMode="auto">
          <a:xfrm>
            <a:off x="202223" y="3179440"/>
            <a:ext cx="150202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Soil and Water Conservation Bureau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4"/>
              </a:rPr>
              <a:t>http://246.swcb.gov.tw/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Water Resources Agency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5"/>
              </a:rPr>
              <a:t>http://www.wra.gov.tw/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</a:rPr>
              <a:t>Directorate General of Highways</a:t>
            </a:r>
          </a:p>
          <a:p>
            <a:pPr>
              <a:lnSpc>
                <a:spcPts val="700"/>
              </a:lnSpc>
              <a:spcAft>
                <a:spcPts val="600"/>
              </a:spcAft>
            </a:pPr>
            <a:r>
              <a:rPr kumimoji="0" lang="en-US" altLang="zh-TW" sz="600" dirty="0">
                <a:latin typeface="微軟正黑體" pitchFamily="34" charset="-120"/>
                <a:ea typeface="微軟正黑體" pitchFamily="34" charset="-120"/>
                <a:cs typeface="華康儷金黑 Std W8"/>
                <a:hlinkClick r:id="rId6"/>
              </a:rPr>
              <a:t>http://www.thb.gov.tw/</a:t>
            </a:r>
            <a:endParaRPr kumimoji="0" lang="en-US" altLang="zh-TW" sz="600" dirty="0">
              <a:latin typeface="微軟正黑體" pitchFamily="34" charset="-120"/>
              <a:ea typeface="微軟正黑體" pitchFamily="34" charset="-120"/>
              <a:cs typeface="華康儷金黑 Std W8"/>
            </a:endParaRPr>
          </a:p>
        </p:txBody>
      </p:sp>
      <p:sp>
        <p:nvSpPr>
          <p:cNvPr id="14345" name="文字方塊 27"/>
          <p:cNvSpPr txBox="1">
            <a:spLocks noChangeArrowheads="1"/>
          </p:cNvSpPr>
          <p:nvPr/>
        </p:nvSpPr>
        <p:spPr bwMode="auto">
          <a:xfrm>
            <a:off x="209598" y="1557338"/>
            <a:ext cx="1482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Population</a:t>
            </a:r>
            <a:r>
              <a:rPr kumimoji="0" lang="zh-TW" altLang="en-US" sz="800" dirty="0">
                <a:latin typeface="微軟正黑體" pitchFamily="34" charset="-120"/>
                <a:ea typeface="微軟正黑體" pitchFamily="34" charset="-120"/>
                <a:cs typeface="微軟正黑體"/>
              </a:rPr>
              <a:t>：</a:t>
            </a:r>
            <a:r>
              <a:rPr kumimoji="0" lang="en-US" altLang="zh-TW" sz="8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1,222</a:t>
            </a:r>
            <a:r>
              <a:rPr kumimoji="0" lang="en-US" altLang="zh-TW" sz="800">
                <a:latin typeface="微軟正黑體" pitchFamily="34" charset="-120"/>
                <a:ea typeface="微軟正黑體" pitchFamily="34" charset="-120"/>
                <a:cs typeface="微軟正黑體"/>
              </a:rPr>
              <a:t>people</a:t>
            </a:r>
            <a:endParaRPr kumimoji="0" lang="zh-TW" altLang="en-US" sz="8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4346" name="文字方塊 31"/>
          <p:cNvSpPr txBox="1">
            <a:spLocks noChangeArrowheads="1"/>
          </p:cNvSpPr>
          <p:nvPr/>
        </p:nvSpPr>
        <p:spPr bwMode="auto">
          <a:xfrm>
            <a:off x="179512" y="5172500"/>
            <a:ext cx="1471031" cy="121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Shelter: </a:t>
            </a:r>
            <a:r>
              <a:rPr lang="en-US" altLang="zh-TW" sz="8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Cihtong</a:t>
            </a:r>
            <a:r>
              <a:rPr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 junior  High School</a:t>
            </a:r>
            <a:endParaRPr kumimoji="0" lang="en-US" altLang="zh-TW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Accommodate: </a:t>
            </a:r>
            <a:r>
              <a:rPr kumimoji="0"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40 people</a:t>
            </a:r>
            <a:endParaRPr kumimoji="0" lang="zh-TW" altLang="en-US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>
              <a:spcAft>
                <a:spcPts val="300"/>
              </a:spcAft>
            </a:pPr>
            <a:r>
              <a:rPr kumimoji="0"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Address</a:t>
            </a: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No. 1, </a:t>
            </a:r>
            <a:r>
              <a:rPr lang="en-US" altLang="zh-TW" sz="8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Nongxiao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TW" sz="800" dirty="0" err="1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Citong</a:t>
            </a:r>
            <a:r>
              <a:rPr lang="en-US" altLang="zh-TW" sz="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Township</a:t>
            </a:r>
          </a:p>
          <a:p>
            <a:pPr eaLnBrk="1" hangingPunct="1">
              <a:lnSpc>
                <a:spcPts val="1100"/>
              </a:lnSpc>
            </a:pPr>
            <a:r>
              <a:rPr lang="en-US" altLang="zh-TW" sz="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TEL</a:t>
            </a:r>
            <a:r>
              <a:rPr kumimoji="0" lang="en-US" altLang="zh-TW" sz="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: </a:t>
            </a:r>
            <a:r>
              <a:rPr kumimoji="0" lang="en-US" altLang="zh-TW" sz="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05-584-2014</a:t>
            </a:r>
            <a:endParaRPr kumimoji="0" lang="en-US" altLang="zh-TW" sz="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300"/>
              </a:spcAft>
            </a:pPr>
            <a:endParaRPr kumimoji="0" lang="en-US" altLang="zh-TW" sz="7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>
              <a:spcAft>
                <a:spcPts val="300"/>
              </a:spcAft>
            </a:pPr>
            <a:endParaRPr kumimoji="0" lang="en-US" altLang="zh-TW" sz="700" dirty="0"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35" name="文字方塊 61"/>
          <p:cNvSpPr txBox="1"/>
          <p:nvPr/>
        </p:nvSpPr>
        <p:spPr>
          <a:xfrm>
            <a:off x="141372" y="4479307"/>
            <a:ext cx="162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spcAft>
                <a:spcPts val="300"/>
              </a:spcAft>
            </a:pPr>
            <a:r>
              <a:rPr lang="en-US" altLang="zh-TW" sz="800" dirty="0">
                <a:latin typeface="+mj-lt"/>
                <a:ea typeface="微軟正黑體" pitchFamily="34" charset="-120"/>
              </a:rPr>
              <a:t>Earthquake: Take refuge at open spaces or parks.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2332949" y="6019824"/>
            <a:ext cx="1573823" cy="2174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800" dirty="0">
                <a:solidFill>
                  <a:schemeClr val="tx1"/>
                </a:solidFill>
                <a:latin typeface="+mj-lt"/>
                <a:ea typeface="微軟正黑體" pitchFamily="34" charset="-120"/>
              </a:rPr>
              <a:t>Village Boundary</a:t>
            </a:r>
            <a:endParaRPr kumimoji="0" lang="zh-TW" altLang="en-US" sz="800" dirty="0">
              <a:solidFill>
                <a:schemeClr val="tx1"/>
              </a:solidFill>
              <a:latin typeface="+mj-lt"/>
              <a:ea typeface="微軟正黑體" pitchFamily="34" charset="-12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81" y="6097248"/>
            <a:ext cx="512763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群組 69"/>
          <p:cNvGrpSpPr>
            <a:grpSpLocks/>
          </p:cNvGrpSpPr>
          <p:nvPr/>
        </p:nvGrpSpPr>
        <p:grpSpPr bwMode="auto">
          <a:xfrm>
            <a:off x="3823680" y="6052488"/>
            <a:ext cx="1575289" cy="400848"/>
            <a:chOff x="4192539" y="5889062"/>
            <a:chExt cx="1706238" cy="401421"/>
          </a:xfrm>
        </p:grpSpPr>
        <p:grpSp>
          <p:nvGrpSpPr>
            <p:cNvPr id="43" name="群組 63"/>
            <p:cNvGrpSpPr>
              <a:grpSpLocks/>
            </p:cNvGrpSpPr>
            <p:nvPr/>
          </p:nvGrpSpPr>
          <p:grpSpPr bwMode="auto">
            <a:xfrm>
              <a:off x="4192539" y="5889062"/>
              <a:ext cx="1706238" cy="217712"/>
              <a:chOff x="4192539" y="5889062"/>
              <a:chExt cx="1706238" cy="217712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4192539" y="5889062"/>
                <a:ext cx="1706238" cy="217799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800" dirty="0">
                    <a:solidFill>
                      <a:schemeClr val="tx1"/>
                    </a:solidFill>
                    <a:latin typeface="+mj-lt"/>
                    <a:ea typeface="微軟正黑體" pitchFamily="34" charset="-120"/>
                  </a:rPr>
                  <a:t>Evacuation Route</a:t>
                </a:r>
                <a:endParaRPr kumimoji="0" lang="zh-TW" altLang="en-US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endParaRPr>
              </a:p>
            </p:txBody>
          </p:sp>
          <p:sp>
            <p:nvSpPr>
              <p:cNvPr id="51" name="向右箭號 109"/>
              <p:cNvSpPr>
                <a:spLocks noChangeAspect="1"/>
              </p:cNvSpPr>
              <p:nvPr/>
            </p:nvSpPr>
            <p:spPr bwMode="auto">
              <a:xfrm>
                <a:off x="4232219" y="5916089"/>
                <a:ext cx="277759" cy="144669"/>
              </a:xfrm>
              <a:prstGeom prst="rightArrow">
                <a:avLst>
                  <a:gd name="adj1" fmla="val 32705"/>
                  <a:gd name="adj2" fmla="val 54139"/>
                </a:avLst>
              </a:pr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 bwMode="auto">
            <a:xfrm>
              <a:off x="4453170" y="6102092"/>
              <a:ext cx="1445607" cy="18839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800" dirty="0">
                  <a:solidFill>
                    <a:schemeClr val="tx1"/>
                  </a:solidFill>
                  <a:latin typeface="+mj-lt"/>
                  <a:ea typeface="微軟正黑體" pitchFamily="34" charset="-120"/>
                </a:rPr>
                <a:t>Shelter for Earthquake</a:t>
              </a:r>
              <a:endParaRPr kumimoji="0" lang="zh-TW" altLang="en-US" sz="800" dirty="0">
                <a:solidFill>
                  <a:schemeClr val="tx1"/>
                </a:solidFill>
                <a:latin typeface="+mj-lt"/>
                <a:ea typeface="微軟正黑體" pitchFamily="34" charset="-120"/>
              </a:endParaRPr>
            </a:p>
          </p:txBody>
        </p:sp>
      </p:grpSp>
      <p:grpSp>
        <p:nvGrpSpPr>
          <p:cNvPr id="54" name="群組 62"/>
          <p:cNvGrpSpPr>
            <a:grpSpLocks/>
          </p:cNvGrpSpPr>
          <p:nvPr/>
        </p:nvGrpSpPr>
        <p:grpSpPr bwMode="auto">
          <a:xfrm>
            <a:off x="5596307" y="6021288"/>
            <a:ext cx="1701311" cy="513805"/>
            <a:chOff x="5918366" y="5877272"/>
            <a:chExt cx="1842946" cy="513556"/>
          </a:xfrm>
        </p:grpSpPr>
        <p:grpSp>
          <p:nvGrpSpPr>
            <p:cNvPr id="57" name="群組 1"/>
            <p:cNvGrpSpPr>
              <a:grpSpLocks/>
            </p:cNvGrpSpPr>
            <p:nvPr/>
          </p:nvGrpSpPr>
          <p:grpSpPr bwMode="auto">
            <a:xfrm>
              <a:off x="6028359" y="5877272"/>
              <a:ext cx="1732953" cy="225316"/>
              <a:chOff x="6028359" y="5877272"/>
              <a:chExt cx="1732953" cy="225316"/>
            </a:xfrm>
          </p:grpSpPr>
          <p:pic>
            <p:nvPicPr>
              <p:cNvPr id="63" name="圖片 12" descr="12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028359" y="5923104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矩形 63"/>
              <p:cNvSpPr/>
              <p:nvPr/>
            </p:nvSpPr>
            <p:spPr>
              <a:xfrm>
                <a:off x="6304610" y="5877272"/>
                <a:ext cx="1456702" cy="225316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800" dirty="0">
                    <a:solidFill>
                      <a:prstClr val="black"/>
                    </a:solidFill>
                    <a:latin typeface="+mj-lt"/>
                    <a:ea typeface="微軟正黑體" pitchFamily="34" charset="-120"/>
                  </a:rPr>
                  <a:t>Indoor Evacuation Shelter</a:t>
                </a:r>
                <a:endParaRPr lang="zh-TW" altLang="en-US" sz="800" dirty="0">
                  <a:solidFill>
                    <a:prstClr val="black"/>
                  </a:solidFill>
                  <a:latin typeface="+mj-lt"/>
                  <a:ea typeface="微軟正黑體" pitchFamily="34" charset="-12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 bwMode="auto">
            <a:xfrm>
              <a:off x="5918366" y="6165512"/>
              <a:ext cx="1842946" cy="22531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800" dirty="0">
                <a:solidFill>
                  <a:prstClr val="black"/>
                </a:solidFill>
                <a:latin typeface="+mj-lt"/>
                <a:ea typeface="微軟正黑體" pitchFamily="34" charset="-120"/>
              </a:endParaRPr>
            </a:p>
          </p:txBody>
        </p:sp>
      </p:grpSp>
      <p:pic>
        <p:nvPicPr>
          <p:cNvPr id="32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497435" y="5200649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3884921" y="6278710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07" y="5612526"/>
            <a:ext cx="725487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圖片 4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9837" r="15300" b="21310"/>
          <a:stretch>
            <a:fillRect/>
          </a:stretch>
        </p:blipFill>
        <p:spPr bwMode="auto">
          <a:xfrm>
            <a:off x="1493867" y="5808678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群組 9"/>
          <p:cNvGrpSpPr>
            <a:grpSpLocks/>
          </p:cNvGrpSpPr>
          <p:nvPr/>
        </p:nvGrpSpPr>
        <p:grpSpPr bwMode="auto">
          <a:xfrm>
            <a:off x="202223" y="476249"/>
            <a:ext cx="1487366" cy="4680943"/>
            <a:chOff x="378347" y="1476253"/>
            <a:chExt cx="5040560" cy="14284282"/>
          </a:xfrm>
        </p:grpSpPr>
        <p:sp>
          <p:nvSpPr>
            <p:cNvPr id="62" name="矩形 61"/>
            <p:cNvSpPr/>
            <p:nvPr/>
          </p:nvSpPr>
          <p:spPr>
            <a:xfrm>
              <a:off x="378347" y="1476253"/>
              <a:ext cx="5040560" cy="888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78347" y="2364825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Administration Zone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78347" y="5380832"/>
              <a:ext cx="5040560" cy="4311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Emergency notification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78347" y="9071348"/>
              <a:ext cx="5040560" cy="756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9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Disaster Prevention Information Website</a:t>
              </a:r>
              <a:endParaRPr kumimoji="0" lang="zh-TW" altLang="en-US" sz="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8347" y="12841187"/>
              <a:ext cx="5040560" cy="435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Principle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8347" y="15329386"/>
              <a:ext cx="5040560" cy="431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Evacuation Shelter</a:t>
              </a:r>
              <a:endParaRPr kumimoji="0" lang="zh-TW" altLang="en-US" sz="1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71" name="矩形 70"/>
          <p:cNvSpPr/>
          <p:nvPr/>
        </p:nvSpPr>
        <p:spPr bwMode="auto">
          <a:xfrm>
            <a:off x="202223" y="6504438"/>
            <a:ext cx="1487366" cy="201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Made by </a:t>
            </a:r>
            <a:r>
              <a:rPr kumimoji="0" lang="en-US" altLang="zh-TW" sz="600" b="1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Cihtong</a:t>
            </a:r>
            <a:r>
              <a:rPr kumimoji="0" lang="en-US" altLang="zh-TW" sz="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Township Office, </a:t>
            </a:r>
            <a:r>
              <a:rPr lang="en-US" altLang="zh-TW" sz="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June 2024</a:t>
            </a:r>
            <a:endParaRPr kumimoji="0" lang="zh-TW" altLang="en-US" sz="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28724" y="153408"/>
            <a:ext cx="1015919" cy="307777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Earthquake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ACC3DB66-CC24-E117-605E-4C9A45015AE0}"/>
              </a:ext>
            </a:extLst>
          </p:cNvPr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2" y="950533"/>
            <a:ext cx="1008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0">
            <a:extLst>
              <a:ext uri="{FF2B5EF4-FFF2-40B4-BE49-F238E27FC236}">
                <a16:creationId xmlns:a16="http://schemas.microsoft.com/office/drawing/2014/main" id="{E2B3B343-5803-5220-21E0-E62A3759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7121"/>
          <a:stretch>
            <a:fillRect/>
          </a:stretch>
        </p:blipFill>
        <p:spPr bwMode="auto">
          <a:xfrm>
            <a:off x="1912668" y="714243"/>
            <a:ext cx="6907804" cy="47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BE03ECA0-0884-1FE2-1B40-4496CC4B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88">
            <a:off x="6426233" y="4359832"/>
            <a:ext cx="548170" cy="4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id="{22AA9245-7555-E6CC-DFF4-D153834D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088">
            <a:off x="5699942" y="2914485"/>
            <a:ext cx="475368" cy="3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C2CB26A3-E97C-0681-1434-5433BE50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9882">
            <a:off x="6177564" y="3027311"/>
            <a:ext cx="454936" cy="5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6B675C75-89D3-671B-45EF-83E0356D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3992">
            <a:off x="7294679" y="4329370"/>
            <a:ext cx="395796" cy="2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文字方塊 57">
            <a:extLst>
              <a:ext uri="{FF2B5EF4-FFF2-40B4-BE49-F238E27FC236}">
                <a16:creationId xmlns:a16="http://schemas.microsoft.com/office/drawing/2014/main" id="{9ADF7B41-461B-4974-2BBE-73E7571A9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12" y="1949939"/>
            <a:ext cx="997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solidFill>
                  <a:srgbClr val="FF0000"/>
                </a:solidFill>
              </a:rPr>
              <a:t>興 桐 村</a:t>
            </a:r>
          </a:p>
        </p:txBody>
      </p:sp>
      <p:sp>
        <p:nvSpPr>
          <p:cNvPr id="53" name="文字方塊 60">
            <a:extLst>
              <a:ext uri="{FF2B5EF4-FFF2-40B4-BE49-F238E27FC236}">
                <a16:creationId xmlns:a16="http://schemas.microsoft.com/office/drawing/2014/main" id="{97F4B248-7242-E152-E96D-011EB6F7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405" y="4770808"/>
            <a:ext cx="9945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200" b="1" dirty="0"/>
              <a:t>莿桐國中</a:t>
            </a:r>
          </a:p>
        </p:txBody>
      </p:sp>
      <p:pic>
        <p:nvPicPr>
          <p:cNvPr id="55" name="Picture 5">
            <a:extLst>
              <a:ext uri="{FF2B5EF4-FFF2-40B4-BE49-F238E27FC236}">
                <a16:creationId xmlns:a16="http://schemas.microsoft.com/office/drawing/2014/main" id="{089295E0-29A4-7A85-1174-B9C40F37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050">
            <a:off x="5948331" y="3785321"/>
            <a:ext cx="428257" cy="5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>
            <a:extLst>
              <a:ext uri="{FF2B5EF4-FFF2-40B4-BE49-F238E27FC236}">
                <a16:creationId xmlns:a16="http://schemas.microsoft.com/office/drawing/2014/main" id="{561DFB7E-6570-AEAC-3482-343A5C6F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9882">
            <a:off x="7310076" y="2256837"/>
            <a:ext cx="454936" cy="5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文字方塊 59">
            <a:extLst>
              <a:ext uri="{FF2B5EF4-FFF2-40B4-BE49-F238E27FC236}">
                <a16:creationId xmlns:a16="http://schemas.microsoft.com/office/drawing/2014/main" id="{40912ADC-7802-8421-3229-B1EE4D3261A6}"/>
              </a:ext>
            </a:extLst>
          </p:cNvPr>
          <p:cNvSpPr txBox="1"/>
          <p:nvPr/>
        </p:nvSpPr>
        <p:spPr>
          <a:xfrm>
            <a:off x="4435887" y="3726187"/>
            <a:ext cx="151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/>
              </a:rPr>
              <a:t>Yunlin County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2A0743B4-AF78-5943-9BE6-F772D70776B3}"/>
              </a:ext>
            </a:extLst>
          </p:cNvPr>
          <p:cNvSpPr/>
          <p:nvPr/>
        </p:nvSpPr>
        <p:spPr>
          <a:xfrm rot="6943830">
            <a:off x="7466223" y="1907176"/>
            <a:ext cx="680893" cy="122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dirty="0" err="1">
                <a:solidFill>
                  <a:srgbClr val="FF0000"/>
                </a:solidFill>
                <a:effectLst/>
              </a:rPr>
              <a:t>Heping</a:t>
            </a:r>
            <a:r>
              <a:rPr lang="en-US" altLang="zh-TW" sz="800" dirty="0">
                <a:solidFill>
                  <a:srgbClr val="FF0000"/>
                </a:solidFill>
                <a:effectLst/>
              </a:rPr>
              <a:t>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CAA378BD-4C59-9DB1-3D07-9E68EFD95F8A}"/>
              </a:ext>
            </a:extLst>
          </p:cNvPr>
          <p:cNvSpPr/>
          <p:nvPr/>
        </p:nvSpPr>
        <p:spPr>
          <a:xfrm>
            <a:off x="7645208" y="3157014"/>
            <a:ext cx="956466" cy="1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 err="1">
                <a:solidFill>
                  <a:srgbClr val="FF0000"/>
                </a:solidFill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</a:rPr>
              <a:t> Township Office</a:t>
            </a:r>
            <a:endParaRPr lang="zh-TW" altLang="en-US" sz="600" dirty="0">
              <a:solidFill>
                <a:srgbClr val="FF0000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AF48979E-A704-CCC5-104A-8119A8B2339C}"/>
              </a:ext>
            </a:extLst>
          </p:cNvPr>
          <p:cNvSpPr/>
          <p:nvPr/>
        </p:nvSpPr>
        <p:spPr>
          <a:xfrm>
            <a:off x="7693748" y="3583883"/>
            <a:ext cx="1154085" cy="16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RONG CUN SHE CYU,HUO-DONG-JHONG-SIN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31E980A-D2AC-5AE8-FF4A-53A6AEDF0597}"/>
              </a:ext>
            </a:extLst>
          </p:cNvPr>
          <p:cNvSpPr/>
          <p:nvPr/>
        </p:nvSpPr>
        <p:spPr>
          <a:xfrm>
            <a:off x="7679385" y="4607582"/>
            <a:ext cx="1136299" cy="185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Yunlin County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Cihtong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Juniou</a:t>
            </a:r>
            <a:r>
              <a:rPr lang="en-US" altLang="zh-TW" sz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High School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7D2B05FA-F970-4991-5248-72F26F7712BD}"/>
              </a:ext>
            </a:extLst>
          </p:cNvPr>
          <p:cNvSpPr/>
          <p:nvPr/>
        </p:nvSpPr>
        <p:spPr>
          <a:xfrm rot="3857647">
            <a:off x="7353609" y="4143072"/>
            <a:ext cx="707643" cy="185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Zhongzheng Rd</a:t>
            </a:r>
            <a:endParaRPr lang="zh-TW" altLang="en-US" sz="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91402DE-92CD-E0FB-8226-0EBFD193C939}"/>
              </a:ext>
            </a:extLst>
          </p:cNvPr>
          <p:cNvSpPr/>
          <p:nvPr/>
        </p:nvSpPr>
        <p:spPr>
          <a:xfrm rot="1610745">
            <a:off x="5095152" y="3315477"/>
            <a:ext cx="956466" cy="1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>
                <a:solidFill>
                  <a:srgbClr val="FF0000"/>
                </a:solidFill>
                <a:effectLst/>
              </a:rPr>
              <a:t>Zhongzheng Rd</a:t>
            </a:r>
            <a:endParaRPr lang="zh-TW" altLang="en-US" sz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7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780</Words>
  <Application>Microsoft Office PowerPoint</Application>
  <PresentationFormat>如螢幕大小 (4:3)</PresentationFormat>
  <Paragraphs>160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60</cp:revision>
  <cp:lastPrinted>2022-05-29T03:59:28Z</cp:lastPrinted>
  <dcterms:created xsi:type="dcterms:W3CDTF">2020-08-18T06:58:47Z</dcterms:created>
  <dcterms:modified xsi:type="dcterms:W3CDTF">2024-07-19T02:48:40Z</dcterms:modified>
</cp:coreProperties>
</file>