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24" r:id="rId2"/>
  </p:sldMasterIdLst>
  <p:notesMasterIdLst>
    <p:notesMasterId r:id="rId21"/>
  </p:notesMasterIdLst>
  <p:handoutMasterIdLst>
    <p:handoutMasterId r:id="rId22"/>
  </p:handoutMasterIdLst>
  <p:sldIdLst>
    <p:sldId id="4804" r:id="rId3"/>
    <p:sldId id="4830" r:id="rId4"/>
    <p:sldId id="4833" r:id="rId5"/>
    <p:sldId id="4846" r:id="rId6"/>
    <p:sldId id="4751" r:id="rId7"/>
    <p:sldId id="4834" r:id="rId8"/>
    <p:sldId id="4841" r:id="rId9"/>
    <p:sldId id="4848" r:id="rId10"/>
    <p:sldId id="4847" r:id="rId11"/>
    <p:sldId id="4849" r:id="rId12"/>
    <p:sldId id="4850" r:id="rId13"/>
    <p:sldId id="4852" r:id="rId14"/>
    <p:sldId id="4853" r:id="rId15"/>
    <p:sldId id="4843" r:id="rId16"/>
    <p:sldId id="4855" r:id="rId17"/>
    <p:sldId id="4856" r:id="rId18"/>
    <p:sldId id="4857" r:id="rId19"/>
    <p:sldId id="4842" r:id="rId20"/>
  </p:sldIdLst>
  <p:sldSz cx="12858750" cy="7232650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A552B"/>
    <a:srgbClr val="38AABA"/>
    <a:srgbClr val="00939F"/>
    <a:srgbClr val="F6AA26"/>
    <a:srgbClr val="404050"/>
    <a:srgbClr val="394754"/>
    <a:srgbClr val="134B73"/>
    <a:srgbClr val="73A6A3"/>
    <a:srgbClr val="FBB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2" autoAdjust="0"/>
    <p:restoredTop sz="83498" autoAdjust="0"/>
  </p:normalViewPr>
  <p:slideViewPr>
    <p:cSldViewPr>
      <p:cViewPr varScale="1">
        <p:scale>
          <a:sx n="69" d="100"/>
          <a:sy n="69" d="100"/>
        </p:scale>
        <p:origin x="1042" y="7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>
                <a:latin typeface="微软雅黑" panose="020B0503020204020204" pitchFamily="34" charset="-122"/>
              </a:rPr>
              <a:t>2020/4/29</a:t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>
                <a:latin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  <a:pPr>
                <a:defRPr/>
              </a:pPr>
              <a:t>2020/4/29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418F03C3-53C1-4F10-8DAF-D1F318E96C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各位委員您好，本次向大家說明雲林縣針對</a:t>
            </a:r>
            <a:r>
              <a:rPr lang="en-US" altLang="zh-TW" sz="1300" b="0" i="0" u="none" strike="noStrike" kern="120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109</a:t>
            </a:r>
            <a:r>
              <a:rPr lang="zh-TW" altLang="en-US" sz="1300" b="0" i="0" u="none" strike="noStrike" kern="120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年度補助地方政府資訊應用實施計畫</a:t>
            </a:r>
            <a:endParaRPr lang="en-US" altLang="zh-TW" sz="1300" b="0" i="0" u="none" strike="noStrike" kern="1200" baseline="0" dirty="0" smtClean="0">
              <a:solidFill>
                <a:schemeClr val="tx1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r>
              <a:rPr lang="zh-TW" altLang="en-US" dirty="0" smtClean="0"/>
              <a:t>雲林縣的目標將會朝服務擴散與深耕執行</a:t>
            </a:r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1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第三項是雲林縣政府的全球資訊網要建立</a:t>
            </a:r>
            <a:r>
              <a:rPr lang="en-US" altLang="zh-TW" dirty="0" err="1" smtClean="0"/>
              <a:t>OpenData</a:t>
            </a:r>
            <a:r>
              <a:rPr lang="zh-TW" altLang="en-US" dirty="0" smtClean="0"/>
              <a:t>專區，</a:t>
            </a:r>
            <a:endParaRPr lang="en-US" altLang="zh-TW" dirty="0" smtClean="0"/>
          </a:p>
          <a:p>
            <a:r>
              <a:rPr lang="zh-TW" altLang="en-US" dirty="0" smtClean="0"/>
              <a:t>上傳資料，由系統協助將資料自動轉檔成</a:t>
            </a:r>
            <a:r>
              <a:rPr lang="en-US" altLang="zh-TW" dirty="0" err="1" smtClean="0"/>
              <a:t>Json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XML</a:t>
            </a:r>
            <a:r>
              <a:rPr lang="zh-TW" altLang="en-US" dirty="0" smtClean="0"/>
              <a:t>機器可讀的資料，並檢測是否含有個資。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用最簡便的方式達到最大的效益且不需要再另外到中央政府上稿，一次作業即可。</a:t>
            </a:r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9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第三項是雲林縣政府的全球資訊網要建立</a:t>
            </a:r>
            <a:r>
              <a:rPr lang="en-US" altLang="zh-TW" dirty="0" err="1" smtClean="0"/>
              <a:t>OpenData</a:t>
            </a:r>
            <a:r>
              <a:rPr lang="zh-TW" altLang="en-US" dirty="0" smtClean="0"/>
              <a:t>專區，</a:t>
            </a:r>
            <a:endParaRPr lang="en-US" altLang="zh-TW" dirty="0" smtClean="0"/>
          </a:p>
          <a:p>
            <a:r>
              <a:rPr lang="zh-TW" altLang="en-US" dirty="0" smtClean="0"/>
              <a:t>上傳資料，由系統協助將資料自動轉檔成</a:t>
            </a:r>
            <a:r>
              <a:rPr lang="en-US" altLang="zh-TW" dirty="0" err="1" smtClean="0"/>
              <a:t>Json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XML</a:t>
            </a:r>
            <a:r>
              <a:rPr lang="zh-TW" altLang="en-US" dirty="0" smtClean="0"/>
              <a:t>機器可讀的資料，並檢測是否含有個資。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用最簡便的方式達到最大的效益且不需要再另外到中央政府上稿，一次作業即可。</a:t>
            </a:r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808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第三項是雲林縣政府的全球資訊網要建立</a:t>
            </a:r>
            <a:r>
              <a:rPr lang="en-US" altLang="zh-TW" dirty="0" err="1" smtClean="0"/>
              <a:t>OpenData</a:t>
            </a:r>
            <a:r>
              <a:rPr lang="zh-TW" altLang="en-US" dirty="0" smtClean="0"/>
              <a:t>專區，</a:t>
            </a:r>
            <a:endParaRPr lang="en-US" altLang="zh-TW" dirty="0" smtClean="0"/>
          </a:p>
          <a:p>
            <a:r>
              <a:rPr lang="zh-TW" altLang="en-US" dirty="0" smtClean="0"/>
              <a:t>上傳資料，由系統協助將資料自動轉檔成</a:t>
            </a:r>
            <a:r>
              <a:rPr lang="en-US" altLang="zh-TW" dirty="0" err="1" smtClean="0"/>
              <a:t>Json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XML</a:t>
            </a:r>
            <a:r>
              <a:rPr lang="zh-TW" altLang="en-US" dirty="0" smtClean="0"/>
              <a:t>機器可讀的資料，並檢測是否含有個資。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用最簡便的方式達到最大的效益且不需要再另外到中央政府上稿，一次作業即可。</a:t>
            </a:r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999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第三項是雲林縣政府的全球資訊網要建立</a:t>
            </a:r>
            <a:r>
              <a:rPr lang="en-US" altLang="zh-TW" dirty="0" err="1" smtClean="0"/>
              <a:t>OpenData</a:t>
            </a:r>
            <a:r>
              <a:rPr lang="zh-TW" altLang="en-US" dirty="0" smtClean="0"/>
              <a:t>專區，</a:t>
            </a:r>
            <a:endParaRPr lang="en-US" altLang="zh-TW" dirty="0" smtClean="0"/>
          </a:p>
          <a:p>
            <a:r>
              <a:rPr lang="zh-TW" altLang="en-US" dirty="0" smtClean="0"/>
              <a:t>上傳資料，由系統協助將資料自動轉檔成</a:t>
            </a:r>
            <a:r>
              <a:rPr lang="en-US" altLang="zh-TW" dirty="0" err="1" smtClean="0"/>
              <a:t>Json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XML</a:t>
            </a:r>
            <a:r>
              <a:rPr lang="zh-TW" altLang="en-US" dirty="0" smtClean="0"/>
              <a:t>機器可讀的資料，並檢測是否含有個資。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用最簡便的方式達到最大的效益且不需要再另外到中央政府上稿，一次作業即可。</a:t>
            </a:r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65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056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639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707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136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47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本次簡報分為計畫背景、計畫目標以及進階說明計畫內容及希望為雲林縣帶來的效益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2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zh-TW" altLang="en-US" dirty="0" smtClean="0"/>
              <a:t>雲林縣</a:t>
            </a:r>
            <a:r>
              <a:rPr lang="en-US" altLang="zh-TW" dirty="0" smtClean="0"/>
              <a:t>108</a:t>
            </a:r>
            <a:r>
              <a:rPr lang="zh-TW" altLang="en-US" dirty="0" smtClean="0"/>
              <a:t>年已有導入</a:t>
            </a:r>
            <a:r>
              <a:rPr lang="en-US" altLang="zh-TW" dirty="0" err="1" smtClean="0"/>
              <a:t>MyData</a:t>
            </a:r>
            <a:r>
              <a:rPr lang="zh-TW" altLang="en-US" dirty="0" smtClean="0"/>
              <a:t>，並且透過該次計畫已建有</a:t>
            </a:r>
            <a:r>
              <a:rPr lang="zh-TW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為民服務資訊</a:t>
            </a:r>
            <a:r>
              <a:rPr lang="zh-TW" altLang="en-US" sz="1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單一窗口網站，原本的申辦項目從</a:t>
            </a:r>
            <a:r>
              <a:rPr lang="en-US" altLang="zh-TW" sz="1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399</a:t>
            </a:r>
            <a:r>
              <a:rPr lang="zh-TW" altLang="en-US" sz="1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成長近</a:t>
            </a:r>
            <a:r>
              <a:rPr lang="en-US" altLang="zh-TW" sz="1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倍，好用的服務就應該持續經營與推廣，不應讓</a:t>
            </a:r>
            <a:r>
              <a:rPr lang="en-US" altLang="zh-TW" sz="1400" kern="0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MyData</a:t>
            </a:r>
            <a:r>
              <a:rPr lang="zh-TW" altLang="en-US" sz="1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僅止於此，</a:t>
            </a:r>
            <a:r>
              <a:rPr lang="en-US" altLang="zh-TW" sz="1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年雲林縣要再持續經營線上申辦</a:t>
            </a:r>
            <a:endParaRPr lang="en-US" altLang="zh-TW" sz="1400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1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雲林縣目前面臨人口老化的問題，</a:t>
            </a:r>
            <a:r>
              <a:rPr lang="zh-TW" altLang="zh-TW" sz="13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+mn-ea"/>
                <a:cs typeface="+mn-cs"/>
              </a:rPr>
              <a:t>年輕族群人口普遍集中直轄市</a:t>
            </a:r>
            <a:r>
              <a:rPr lang="zh-TW" altLang="en-US" sz="13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+mn-ea"/>
                <a:cs typeface="+mn-cs"/>
              </a:rPr>
              <a:t>，導致</a:t>
            </a:r>
            <a:r>
              <a:rPr lang="zh-TW" altLang="zh-TW" sz="13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+mn-ea"/>
                <a:cs typeface="+mn-cs"/>
              </a:rPr>
              <a:t>為民服務量能不足，常存在營運持續及經費不足之問題</a:t>
            </a:r>
            <a:r>
              <a:rPr lang="zh-TW" altLang="en-US" sz="13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+mn-ea"/>
                <a:cs typeface="+mn-cs"/>
              </a:rPr>
              <a:t>，如何接軌中央電子化政府政策，是雲林縣需要積極面對與解決的重要議題，本次爭取</a:t>
            </a:r>
            <a:r>
              <a:rPr lang="en-US" altLang="zh-TW" sz="13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+mn-ea"/>
                <a:cs typeface="+mn-cs"/>
              </a:rPr>
              <a:t>109</a:t>
            </a:r>
            <a:r>
              <a:rPr lang="zh-TW" altLang="en-US" sz="13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+mn-ea"/>
                <a:cs typeface="+mn-cs"/>
              </a:rPr>
              <a:t>年計畫經費亦希望持續擴展線上申辦業務，為民帶來服務</a:t>
            </a:r>
            <a:endParaRPr lang="en-US" altLang="zh-TW" sz="1400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8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1400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80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新生入學登記作業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及都市計畫土地使用分區證明申請將持續加值與應用，</a:t>
            </a:r>
            <a:endParaRPr lang="en-US" altLang="zh-TW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3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新生入學登記將導入至全縣公幼使用，而都市計畫土地使用分區申請，預計將推廣全雲林縣公所使用</a:t>
            </a:r>
            <a:endParaRPr lang="en-US" altLang="zh-TW" sz="1300" b="0" dirty="0" smtClean="0">
              <a:solidFill>
                <a:schemeClr val="tx1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r>
              <a:rPr lang="zh-TW" altLang="en-US" sz="13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既有的導入服務應持續發展，並且觀察須補足的部分，有效達到充分應用，</a:t>
            </a:r>
            <a:endParaRPr lang="en-US" altLang="zh-TW" sz="1300" b="0" dirty="0" smtClean="0">
              <a:solidFill>
                <a:schemeClr val="tx1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r>
              <a:rPr lang="en-US" altLang="zh-TW" sz="1300" b="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MyData</a:t>
            </a:r>
            <a:r>
              <a:rPr lang="zh-TW" altLang="en-US" sz="13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的資料已介接至系統，但業務面上的全面導入及執行作業，尚有需擴大應用的之處。</a:t>
            </a:r>
            <a:endParaRPr lang="en-US" altLang="zh-TW" sz="1300" b="0" dirty="0" smtClean="0">
              <a:solidFill>
                <a:schemeClr val="tx1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r>
              <a:rPr lang="zh-TW" altLang="en-US" sz="13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務必讓</a:t>
            </a:r>
            <a:r>
              <a:rPr lang="en-US" altLang="zh-TW" sz="1300" b="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MyDATA</a:t>
            </a:r>
            <a:r>
              <a:rPr lang="zh-TW" altLang="en-US" sz="13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的導入有其價值跟利用。</a:t>
            </a:r>
            <a:endParaRPr lang="en-US" altLang="zh-CN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61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33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第三項是雲林縣政府的全球資訊網要建立</a:t>
            </a:r>
            <a:r>
              <a:rPr lang="en-US" altLang="zh-TW" dirty="0" err="1" smtClean="0"/>
              <a:t>OpenData</a:t>
            </a:r>
            <a:r>
              <a:rPr lang="zh-TW" altLang="en-US" dirty="0" smtClean="0"/>
              <a:t>專區，</a:t>
            </a:r>
            <a:endParaRPr lang="en-US" altLang="zh-TW" dirty="0" smtClean="0"/>
          </a:p>
          <a:p>
            <a:r>
              <a:rPr lang="zh-TW" altLang="en-US" dirty="0" smtClean="0"/>
              <a:t>上傳資料，由系統協助將資料自動轉檔成</a:t>
            </a:r>
            <a:r>
              <a:rPr lang="en-US" altLang="zh-TW" dirty="0" err="1" smtClean="0"/>
              <a:t>Json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XML</a:t>
            </a:r>
            <a:r>
              <a:rPr lang="zh-TW" altLang="en-US" dirty="0" smtClean="0"/>
              <a:t>機器可讀的資料，並檢測是否含有個資。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用最簡便的方式達到最大的效益且不需要再另外到中央政府上稿，一次作業即可。</a:t>
            </a:r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7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第三項是雲林縣政府的全球資訊網要建立</a:t>
            </a:r>
            <a:r>
              <a:rPr lang="en-US" altLang="zh-TW" dirty="0" err="1" smtClean="0"/>
              <a:t>OpenData</a:t>
            </a:r>
            <a:r>
              <a:rPr lang="zh-TW" altLang="en-US" dirty="0" smtClean="0"/>
              <a:t>專區，</a:t>
            </a:r>
            <a:endParaRPr lang="en-US" altLang="zh-TW" dirty="0" smtClean="0"/>
          </a:p>
          <a:p>
            <a:r>
              <a:rPr lang="zh-TW" altLang="en-US" dirty="0" smtClean="0"/>
              <a:t>上傳資料，由系統協助將資料自動轉檔成</a:t>
            </a:r>
            <a:r>
              <a:rPr lang="en-US" altLang="zh-TW" dirty="0" err="1" smtClean="0"/>
              <a:t>Json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XML</a:t>
            </a:r>
            <a:r>
              <a:rPr lang="zh-TW" altLang="en-US" dirty="0" smtClean="0"/>
              <a:t>機器可讀的資料，並檢測是否含有個資。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用最簡便的方式達到最大的效益且不需要再另外到中央政府上稿，一次作業即可。</a:t>
            </a:r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58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第三項是雲林縣政府的全球資訊網要建立</a:t>
            </a:r>
            <a:r>
              <a:rPr lang="en-US" altLang="zh-TW" dirty="0" err="1" smtClean="0"/>
              <a:t>OpenData</a:t>
            </a:r>
            <a:r>
              <a:rPr lang="zh-TW" altLang="en-US" dirty="0" smtClean="0"/>
              <a:t>專區，</a:t>
            </a:r>
            <a:endParaRPr lang="en-US" altLang="zh-TW" dirty="0" smtClean="0"/>
          </a:p>
          <a:p>
            <a:r>
              <a:rPr lang="zh-TW" altLang="en-US" dirty="0" smtClean="0"/>
              <a:t>上傳資料，由系統協助將資料自動轉檔成</a:t>
            </a:r>
            <a:r>
              <a:rPr lang="en-US" altLang="zh-TW" dirty="0" err="1" smtClean="0"/>
              <a:t>Json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XML</a:t>
            </a:r>
            <a:r>
              <a:rPr lang="zh-TW" altLang="en-US" dirty="0" smtClean="0"/>
              <a:t>機器可讀的資料，並檢測是否含有個資。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用最簡便的方式達到最大的效益且不需要再另外到中央政府上稿，一次作業即可。</a:t>
            </a:r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5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89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4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4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1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1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845199" y="6704012"/>
            <a:ext cx="2892425" cy="384175"/>
          </a:xfrm>
        </p:spPr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07" y="6414475"/>
            <a:ext cx="2324919" cy="5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1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6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0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7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8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7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82765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23" y="6563399"/>
            <a:ext cx="2108895" cy="5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0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les.hamastar.com.tw/ApplyCase/Agree/187/202004005/49004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les.hamastar.com.tw/News/Index/189" TargetMode="External"/><Relationship Id="rId4" Type="http://schemas.openxmlformats.org/officeDocument/2006/relationships/hyperlink" Target="https://yles.hamastar.com.tw/ApplyCase/Agree/187/202004004/49004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les.hamastar.com.tw/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2019yles-mgr.hamastar.com.tw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wnload.hamastar.com.tw/emilia/systestlist_1090429.zip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mgr-service.yunlin.gov.tw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159" y="-21454"/>
            <a:ext cx="8001899" cy="72210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40" y="2451538"/>
            <a:ext cx="12857910" cy="2880320"/>
          </a:xfrm>
          <a:prstGeom prst="rect">
            <a:avLst/>
          </a:prstGeom>
          <a:solidFill>
            <a:schemeClr val="accent6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770691" y="3268062"/>
            <a:ext cx="110216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幼兒園</a:t>
            </a:r>
            <a:r>
              <a:rPr lang="zh-TW" altLang="en-US" sz="6000" b="1" dirty="0">
                <a:solidFill>
                  <a:schemeClr val="bg1"/>
                </a:solidFill>
                <a:cs typeface="Arial" panose="020B0604020202020204" pitchFamily="34" charset="0"/>
              </a:rPr>
              <a:t>新生入學登記</a:t>
            </a:r>
            <a:r>
              <a:rPr lang="zh-TW" altLang="en-US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作業</a:t>
            </a:r>
            <a:endParaRPr lang="en-US" altLang="zh-CN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9165679" y="4837257"/>
            <a:ext cx="40324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TW" sz="1800" b="1" dirty="0">
                <a:solidFill>
                  <a:schemeClr val="bg1"/>
                </a:solidFill>
              </a:rPr>
              <a:t>https://eservice.yunlin.gov.tw/</a:t>
            </a:r>
            <a:endParaRPr lang="zh-CN" alt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92641" y="2203327"/>
            <a:ext cx="10241190" cy="7032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雲林縣政府為民服務資訊整合計畫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2.0-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服務擴散與深耕</a:t>
            </a:r>
            <a:endParaRPr lang="en-US" altLang="zh-CN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8390"/>
            <a:ext cx="3301300" cy="6177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17" y="4528390"/>
            <a:ext cx="3316657" cy="758571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288256" y="6280621"/>
            <a:ext cx="2396703" cy="6508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109/05/01</a:t>
            </a:r>
            <a:endParaRPr lang="en-US" altLang="zh-CN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圓角矩形 9"/>
          <p:cNvSpPr/>
          <p:nvPr/>
        </p:nvSpPr>
        <p:spPr>
          <a:xfrm rot="20968449">
            <a:off x="9417212" y="3715874"/>
            <a:ext cx="2129887" cy="4409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系統導入</a:t>
            </a:r>
            <a:endParaRPr lang="en-US" altLang="zh-CN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85"/>
          <a:stretch/>
        </p:blipFill>
        <p:spPr>
          <a:xfrm>
            <a:off x="211054" y="341229"/>
            <a:ext cx="9543422" cy="594452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2440333" y="307800"/>
            <a:ext cx="2046914" cy="1442449"/>
            <a:chOff x="8493390" y="5129575"/>
            <a:chExt cx="2245348" cy="1733082"/>
          </a:xfrm>
        </p:grpSpPr>
        <p:grpSp>
          <p:nvGrpSpPr>
            <p:cNvPr id="18" name="群組 17"/>
            <p:cNvGrpSpPr/>
            <p:nvPr/>
          </p:nvGrpSpPr>
          <p:grpSpPr>
            <a:xfrm rot="9494267">
              <a:off x="8493390" y="5129575"/>
              <a:ext cx="2245348" cy="1733082"/>
              <a:chOff x="6157705" y="1015782"/>
              <a:chExt cx="3066304" cy="3670874"/>
            </a:xfrm>
          </p:grpSpPr>
          <p:sp>
            <p:nvSpPr>
              <p:cNvPr id="21" name="Oval 44"/>
              <p:cNvSpPr/>
              <p:nvPr/>
            </p:nvSpPr>
            <p:spPr>
              <a:xfrm>
                <a:off x="6157705" y="1085516"/>
                <a:ext cx="3066304" cy="3601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Isosceles Triangle 45"/>
              <p:cNvSpPr/>
              <p:nvPr/>
            </p:nvSpPr>
            <p:spPr>
              <a:xfrm rot="1691748">
                <a:off x="8322606" y="1015782"/>
                <a:ext cx="779840" cy="79853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8662939" y="5530308"/>
              <a:ext cx="1895104" cy="99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審核民眾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填寫資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料</a:t>
              </a: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0" b="2383"/>
          <a:stretch/>
        </p:blipFill>
        <p:spPr>
          <a:xfrm>
            <a:off x="4125079" y="1505005"/>
            <a:ext cx="8277391" cy="5328592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6385250" y="4102345"/>
            <a:ext cx="3961751" cy="2098664"/>
            <a:chOff x="6385250" y="4102345"/>
            <a:chExt cx="3961751" cy="2098664"/>
          </a:xfrm>
        </p:grpSpPr>
        <p:sp>
          <p:nvSpPr>
            <p:cNvPr id="8" name="矩形 7"/>
            <p:cNvSpPr/>
            <p:nvPr/>
          </p:nvSpPr>
          <p:spPr>
            <a:xfrm>
              <a:off x="6436701" y="4102345"/>
              <a:ext cx="3910300" cy="17739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Isosceles Triangle 45"/>
            <p:cNvSpPr/>
            <p:nvPr/>
          </p:nvSpPr>
          <p:spPr>
            <a:xfrm rot="10955554">
              <a:off x="7290849" y="5827890"/>
              <a:ext cx="576992" cy="3731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385250" y="4205184"/>
              <a:ext cx="39617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依審核結果：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通過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要求民眾補正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協助補正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退民眾申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1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75" y="2141978"/>
            <a:ext cx="10410825" cy="4743450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4384615" y="124607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系統說明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925368" y="752953"/>
            <a:ext cx="287630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System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Instruction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136482"/>
            <a:ext cx="12857435" cy="722415"/>
          </a:xfrm>
          <a:prstGeom prst="rect">
            <a:avLst/>
          </a:prstGeom>
          <a:solidFill>
            <a:srgbClr val="EA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b="1" kern="0" dirty="0">
                <a:solidFill>
                  <a:schemeClr val="bg1"/>
                </a:solidFill>
                <a:latin typeface="Arial"/>
                <a:ea typeface="微软雅黑"/>
              </a:rPr>
              <a:t>支援幼兒園錄取管理作業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496264" y="3396917"/>
            <a:ext cx="189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003854" y="2135496"/>
            <a:ext cx="2556108" cy="1749795"/>
            <a:chOff x="7713088" y="5395260"/>
            <a:chExt cx="2458023" cy="1700160"/>
          </a:xfrm>
        </p:grpSpPr>
        <p:grpSp>
          <p:nvGrpSpPr>
            <p:cNvPr id="18" name="群組 17"/>
            <p:cNvGrpSpPr/>
            <p:nvPr/>
          </p:nvGrpSpPr>
          <p:grpSpPr>
            <a:xfrm rot="9494267">
              <a:off x="7713088" y="5395260"/>
              <a:ext cx="2458023" cy="1700160"/>
              <a:chOff x="6993462" y="1089651"/>
              <a:chExt cx="3356739" cy="3601140"/>
            </a:xfrm>
          </p:grpSpPr>
          <p:sp>
            <p:nvSpPr>
              <p:cNvPr id="21" name="Oval 44"/>
              <p:cNvSpPr/>
              <p:nvPr/>
            </p:nvSpPr>
            <p:spPr>
              <a:xfrm>
                <a:off x="6993462" y="1089651"/>
                <a:ext cx="3066304" cy="3601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Isosceles Triangle 45"/>
              <p:cNvSpPr/>
              <p:nvPr/>
            </p:nvSpPr>
            <p:spPr>
              <a:xfrm rot="5648332">
                <a:off x="9484362" y="2859698"/>
                <a:ext cx="1222138" cy="509541"/>
              </a:xfrm>
              <a:prstGeom prst="triangle">
                <a:avLst>
                  <a:gd name="adj" fmla="val 4549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8109022" y="5883823"/>
              <a:ext cx="1895104" cy="807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依權限顯示所屬公幼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7050190" y="2340175"/>
            <a:ext cx="3961751" cy="2385662"/>
            <a:chOff x="6430001" y="3815347"/>
            <a:chExt cx="3961751" cy="2385662"/>
          </a:xfrm>
        </p:grpSpPr>
        <p:sp>
          <p:nvSpPr>
            <p:cNvPr id="24" name="矩形 23"/>
            <p:cNvSpPr/>
            <p:nvPr/>
          </p:nvSpPr>
          <p:spPr>
            <a:xfrm>
              <a:off x="6436701" y="3815347"/>
              <a:ext cx="3910300" cy="20609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Isosceles Triangle 45"/>
            <p:cNvSpPr/>
            <p:nvPr/>
          </p:nvSpPr>
          <p:spPr>
            <a:xfrm rot="10955554">
              <a:off x="7290849" y="5827890"/>
              <a:ext cx="576992" cy="3731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430001" y="3902593"/>
              <a:ext cx="396175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設定招生簡章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設定錄取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進行抽籤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寄送錄取信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匯出報表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7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" r="12108" b="5199"/>
          <a:stretch/>
        </p:blipFill>
        <p:spPr>
          <a:xfrm>
            <a:off x="373959" y="234877"/>
            <a:ext cx="7096580" cy="6981909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496264" y="3396917"/>
            <a:ext cx="189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7046381" y="73227"/>
            <a:ext cx="2634625" cy="1749795"/>
            <a:chOff x="7703735" y="5526554"/>
            <a:chExt cx="2533526" cy="1700160"/>
          </a:xfrm>
        </p:grpSpPr>
        <p:grpSp>
          <p:nvGrpSpPr>
            <p:cNvPr id="18" name="群組 17"/>
            <p:cNvGrpSpPr/>
            <p:nvPr/>
          </p:nvGrpSpPr>
          <p:grpSpPr>
            <a:xfrm rot="9494267">
              <a:off x="7703735" y="5526554"/>
              <a:ext cx="2533526" cy="1700160"/>
              <a:chOff x="6972368" y="809074"/>
              <a:chExt cx="3459849" cy="3601140"/>
            </a:xfrm>
          </p:grpSpPr>
          <p:sp>
            <p:nvSpPr>
              <p:cNvPr id="21" name="Oval 44"/>
              <p:cNvSpPr/>
              <p:nvPr/>
            </p:nvSpPr>
            <p:spPr>
              <a:xfrm>
                <a:off x="6972368" y="809074"/>
                <a:ext cx="3066304" cy="3601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Isosceles Triangle 45"/>
              <p:cNvSpPr/>
              <p:nvPr/>
            </p:nvSpPr>
            <p:spPr>
              <a:xfrm rot="5648332">
                <a:off x="9566378" y="2448066"/>
                <a:ext cx="1222138" cy="509541"/>
              </a:xfrm>
              <a:prstGeom prst="triangle">
                <a:avLst>
                  <a:gd name="adj" fmla="val 4549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8109022" y="5883823"/>
              <a:ext cx="2126813" cy="807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依報名條件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自動分類分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群</a:t>
              </a: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198" y="3770696"/>
            <a:ext cx="8991600" cy="223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3" name="群組 22"/>
          <p:cNvGrpSpPr/>
          <p:nvPr/>
        </p:nvGrpSpPr>
        <p:grpSpPr>
          <a:xfrm>
            <a:off x="8301583" y="2096657"/>
            <a:ext cx="3961751" cy="2071702"/>
            <a:chOff x="6385250" y="4055259"/>
            <a:chExt cx="3961751" cy="2071702"/>
          </a:xfrm>
        </p:grpSpPr>
        <p:sp>
          <p:nvSpPr>
            <p:cNvPr id="24" name="矩形 23"/>
            <p:cNvSpPr/>
            <p:nvPr/>
          </p:nvSpPr>
          <p:spPr>
            <a:xfrm>
              <a:off x="6436701" y="4102345"/>
              <a:ext cx="3910300" cy="17739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Isosceles Triangle 45"/>
            <p:cNvSpPr/>
            <p:nvPr/>
          </p:nvSpPr>
          <p:spPr>
            <a:xfrm rot="10955554">
              <a:off x="6537479" y="5753842"/>
              <a:ext cx="576992" cy="3731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385250" y="4055259"/>
              <a:ext cx="396175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依大、中、小班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各級優先顯示與執行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抽籤與錄取設定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4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83" y="2016278"/>
            <a:ext cx="6383442" cy="5101918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4384615" y="124607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系統說明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925368" y="752953"/>
            <a:ext cx="287630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System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Instruction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136482"/>
            <a:ext cx="12857435" cy="722415"/>
          </a:xfrm>
          <a:prstGeom prst="rect">
            <a:avLst/>
          </a:prstGeom>
          <a:solidFill>
            <a:srgbClr val="EA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大、中、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小班與各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</a:t>
            </a:r>
            <a:r>
              <a:rPr lang="zh-TW" altLang="en-US" sz="2800" b="1" u="sng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設定錄取</a:t>
            </a:r>
            <a:endParaRPr lang="zh-TW" altLang="en-US" sz="2800" b="1" u="sng" kern="0" dirty="0">
              <a:solidFill>
                <a:srgbClr val="FFFF00"/>
              </a:solidFill>
              <a:latin typeface="Arial"/>
              <a:ea typeface="微软雅黑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496264" y="3396917"/>
            <a:ext cx="189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532831" y="2752851"/>
            <a:ext cx="2488006" cy="1749795"/>
            <a:chOff x="7892946" y="5367955"/>
            <a:chExt cx="2392535" cy="1700160"/>
          </a:xfrm>
        </p:grpSpPr>
        <p:grpSp>
          <p:nvGrpSpPr>
            <p:cNvPr id="28" name="群組 27"/>
            <p:cNvGrpSpPr/>
            <p:nvPr/>
          </p:nvGrpSpPr>
          <p:grpSpPr>
            <a:xfrm rot="9494267">
              <a:off x="7892946" y="5367955"/>
              <a:ext cx="2392535" cy="1700160"/>
              <a:chOff x="6837766" y="1027834"/>
              <a:chExt cx="3267306" cy="3601139"/>
            </a:xfrm>
          </p:grpSpPr>
          <p:sp>
            <p:nvSpPr>
              <p:cNvPr id="35" name="Oval 44"/>
              <p:cNvSpPr/>
              <p:nvPr/>
            </p:nvSpPr>
            <p:spPr>
              <a:xfrm>
                <a:off x="7038768" y="1027834"/>
                <a:ext cx="3066304" cy="360113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Isosceles Triangle 45"/>
              <p:cNvSpPr/>
              <p:nvPr/>
            </p:nvSpPr>
            <p:spPr>
              <a:xfrm rot="19304081">
                <a:off x="6837766" y="1356180"/>
                <a:ext cx="779840" cy="798534"/>
              </a:xfrm>
              <a:prstGeom prst="triangle">
                <a:avLst>
                  <a:gd name="adj" fmla="val 4549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文字方塊 28"/>
            <p:cNvSpPr txBox="1"/>
            <p:nvPr/>
          </p:nvSpPr>
          <p:spPr>
            <a:xfrm>
              <a:off x="8109022" y="5883823"/>
              <a:ext cx="1895104" cy="807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勾選錄取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</a:t>
              </a: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623674" y="5008953"/>
            <a:ext cx="2334946" cy="1870762"/>
            <a:chOff x="7939972" y="5351647"/>
            <a:chExt cx="2245348" cy="1817696"/>
          </a:xfrm>
        </p:grpSpPr>
        <p:grpSp>
          <p:nvGrpSpPr>
            <p:cNvPr id="38" name="群組 37"/>
            <p:cNvGrpSpPr/>
            <p:nvPr/>
          </p:nvGrpSpPr>
          <p:grpSpPr>
            <a:xfrm rot="9494267">
              <a:off x="7939972" y="5351647"/>
              <a:ext cx="2245348" cy="1817696"/>
              <a:chOff x="6993462" y="840695"/>
              <a:chExt cx="3066304" cy="3850096"/>
            </a:xfrm>
          </p:grpSpPr>
          <p:sp>
            <p:nvSpPr>
              <p:cNvPr id="40" name="Oval 44"/>
              <p:cNvSpPr/>
              <p:nvPr/>
            </p:nvSpPr>
            <p:spPr>
              <a:xfrm>
                <a:off x="6993462" y="1089651"/>
                <a:ext cx="3066304" cy="3601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Isosceles Triangle 45"/>
              <p:cNvSpPr/>
              <p:nvPr/>
            </p:nvSpPr>
            <p:spPr>
              <a:xfrm rot="19304081">
                <a:off x="7347242" y="840695"/>
                <a:ext cx="779840" cy="798534"/>
              </a:xfrm>
              <a:prstGeom prst="triangle">
                <a:avLst>
                  <a:gd name="adj" fmla="val 4549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文字方塊 38"/>
            <p:cNvSpPr txBox="1"/>
            <p:nvPr/>
          </p:nvSpPr>
          <p:spPr>
            <a:xfrm>
              <a:off x="8093529" y="5773794"/>
              <a:ext cx="1895104" cy="116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送出後自動錄取，不列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抽籤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1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8"/>
          <p:cNvSpPr txBox="1"/>
          <p:nvPr/>
        </p:nvSpPr>
        <p:spPr>
          <a:xfrm>
            <a:off x="4384615" y="124607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協助說明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925368" y="752953"/>
            <a:ext cx="287630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Request Assistance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群組 4"/>
          <p:cNvGrpSpPr/>
          <p:nvPr/>
        </p:nvGrpSpPr>
        <p:grpSpPr>
          <a:xfrm>
            <a:off x="4528797" y="2176166"/>
            <a:ext cx="3414650" cy="4320480"/>
            <a:chOff x="1684441" y="1736678"/>
            <a:chExt cx="2883949" cy="4374185"/>
          </a:xfrm>
        </p:grpSpPr>
        <p:grpSp>
          <p:nvGrpSpPr>
            <p:cNvPr id="57" name="组合 38"/>
            <p:cNvGrpSpPr/>
            <p:nvPr/>
          </p:nvGrpSpPr>
          <p:grpSpPr>
            <a:xfrm>
              <a:off x="1684441" y="1736678"/>
              <a:ext cx="2883949" cy="4374185"/>
              <a:chOff x="388734" y="1892469"/>
              <a:chExt cx="2689078" cy="4590165"/>
            </a:xfrm>
          </p:grpSpPr>
          <p:sp>
            <p:nvSpPr>
              <p:cNvPr id="58" name="任意多边形: 形状 13"/>
              <p:cNvSpPr/>
              <p:nvPr/>
            </p:nvSpPr>
            <p:spPr>
              <a:xfrm>
                <a:off x="515938" y="1892469"/>
                <a:ext cx="2519464" cy="1142561"/>
              </a:xfrm>
              <a:custGeom>
                <a:avLst/>
                <a:gdLst>
                  <a:gd name="connsiteX0" fmla="*/ 419919 w 2519464"/>
                  <a:gd name="connsiteY0" fmla="*/ 0 h 1142561"/>
                  <a:gd name="connsiteX1" fmla="*/ 2099545 w 2519464"/>
                  <a:gd name="connsiteY1" fmla="*/ 0 h 1142561"/>
                  <a:gd name="connsiteX2" fmla="*/ 2519464 w 2519464"/>
                  <a:gd name="connsiteY2" fmla="*/ 419919 h 1142561"/>
                  <a:gd name="connsiteX3" fmla="*/ 2519464 w 2519464"/>
                  <a:gd name="connsiteY3" fmla="*/ 1142561 h 1142561"/>
                  <a:gd name="connsiteX4" fmla="*/ 0 w 2519464"/>
                  <a:gd name="connsiteY4" fmla="*/ 1142561 h 1142561"/>
                  <a:gd name="connsiteX5" fmla="*/ 0 w 2519464"/>
                  <a:gd name="connsiteY5" fmla="*/ 419919 h 1142561"/>
                  <a:gd name="connsiteX6" fmla="*/ 419919 w 2519464"/>
                  <a:gd name="connsiteY6" fmla="*/ 0 h 114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9464" h="1142561">
                    <a:moveTo>
                      <a:pt x="419919" y="0"/>
                    </a:moveTo>
                    <a:lnTo>
                      <a:pt x="2099545" y="0"/>
                    </a:lnTo>
                    <a:cubicBezTo>
                      <a:pt x="2331460" y="0"/>
                      <a:pt x="2519464" y="188004"/>
                      <a:pt x="2519464" y="419919"/>
                    </a:cubicBezTo>
                    <a:lnTo>
                      <a:pt x="2519464" y="1142561"/>
                    </a:lnTo>
                    <a:lnTo>
                      <a:pt x="0" y="1142561"/>
                    </a:lnTo>
                    <a:lnTo>
                      <a:pt x="0" y="419919"/>
                    </a:lnTo>
                    <a:cubicBezTo>
                      <a:pt x="0" y="188004"/>
                      <a:pt x="188004" y="0"/>
                      <a:pt x="4199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: 圆角 1"/>
              <p:cNvSpPr/>
              <p:nvPr/>
            </p:nvSpPr>
            <p:spPr>
              <a:xfrm>
                <a:off x="515938" y="1892469"/>
                <a:ext cx="2519464" cy="4590165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17"/>
              <p:cNvGrpSpPr/>
              <p:nvPr/>
            </p:nvGrpSpPr>
            <p:grpSpPr>
              <a:xfrm>
                <a:off x="388734" y="3060843"/>
                <a:ext cx="2689078" cy="3220028"/>
                <a:chOff x="912139" y="2680304"/>
                <a:chExt cx="2689078" cy="3220028"/>
              </a:xfrm>
            </p:grpSpPr>
            <p:sp>
              <p:nvSpPr>
                <p:cNvPr id="62" name="矩形 61"/>
                <p:cNvSpPr/>
                <p:nvPr/>
              </p:nvSpPr>
              <p:spPr>
                <a:xfrm>
                  <a:off x="1109419" y="3153633"/>
                  <a:ext cx="2491798" cy="274669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TW" altLang="en-US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各公幼請至以下網址填寫帳號申請</a:t>
                  </a:r>
                  <a:r>
                    <a:rPr lang="zh-TW" altLang="en-US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資訊，單位管理者將列為單位窗口：</a:t>
                  </a:r>
                  <a:r>
                    <a:rPr lang="en-US" altLang="zh-TW" dirty="0">
                      <a:hlinkClick r:id="rId3"/>
                    </a:rPr>
                    <a:t>https://yles.hamastar.com.tw/ApplyCase/Agree/187/202004005/490047</a:t>
                  </a:r>
                  <a:endParaRPr lang="zh-TW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912139" y="2680304"/>
                  <a:ext cx="2689078" cy="45669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noProof="0" dirty="0" smtClean="0">
                      <a:latin typeface="Arial"/>
                      <a:ea typeface="微软雅黑"/>
                    </a:rPr>
                    <a:t>帳號</a:t>
                  </a:r>
                  <a:r>
                    <a:rPr lang="zh-TW" altLang="en-US" sz="2000" b="1" noProof="0" dirty="0" smtClean="0">
                      <a:latin typeface="Arial"/>
                      <a:ea typeface="微软雅黑"/>
                    </a:rPr>
                    <a:t>申請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sp>
          <p:nvSpPr>
            <p:cNvPr id="70" name="椭圆 30"/>
            <p:cNvSpPr/>
            <p:nvPr/>
          </p:nvSpPr>
          <p:spPr>
            <a:xfrm>
              <a:off x="2768739" y="2039854"/>
              <a:ext cx="806290" cy="627580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3" name="组合 40"/>
          <p:cNvGrpSpPr/>
          <p:nvPr/>
        </p:nvGrpSpPr>
        <p:grpSpPr>
          <a:xfrm>
            <a:off x="8393685" y="2193903"/>
            <a:ext cx="3027956" cy="3577977"/>
            <a:chOff x="6276378" y="1892469"/>
            <a:chExt cx="2519464" cy="3793787"/>
          </a:xfrm>
        </p:grpSpPr>
        <p:sp>
          <p:nvSpPr>
            <p:cNvPr id="74" name="任意多边形: 形状 15"/>
            <p:cNvSpPr/>
            <p:nvPr/>
          </p:nvSpPr>
          <p:spPr>
            <a:xfrm>
              <a:off x="6276378" y="1892469"/>
              <a:ext cx="2519464" cy="1142561"/>
            </a:xfrm>
            <a:custGeom>
              <a:avLst/>
              <a:gdLst>
                <a:gd name="connsiteX0" fmla="*/ 419919 w 2519464"/>
                <a:gd name="connsiteY0" fmla="*/ 0 h 1142561"/>
                <a:gd name="connsiteX1" fmla="*/ 2099545 w 2519464"/>
                <a:gd name="connsiteY1" fmla="*/ 0 h 1142561"/>
                <a:gd name="connsiteX2" fmla="*/ 2519464 w 2519464"/>
                <a:gd name="connsiteY2" fmla="*/ 419919 h 1142561"/>
                <a:gd name="connsiteX3" fmla="*/ 2519464 w 2519464"/>
                <a:gd name="connsiteY3" fmla="*/ 1142561 h 1142561"/>
                <a:gd name="connsiteX4" fmla="*/ 0 w 2519464"/>
                <a:gd name="connsiteY4" fmla="*/ 1142561 h 1142561"/>
                <a:gd name="connsiteX5" fmla="*/ 0 w 2519464"/>
                <a:gd name="connsiteY5" fmla="*/ 419919 h 1142561"/>
                <a:gd name="connsiteX6" fmla="*/ 419919 w 2519464"/>
                <a:gd name="connsiteY6" fmla="*/ 0 h 114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9464" h="1142561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矩形: 圆角 3"/>
            <p:cNvSpPr/>
            <p:nvPr/>
          </p:nvSpPr>
          <p:spPr>
            <a:xfrm>
              <a:off x="6276378" y="1892469"/>
              <a:ext cx="2519464" cy="3793787"/>
            </a:xfrm>
            <a:prstGeom prst="roundRect">
              <a:avLst/>
            </a:prstGeom>
            <a:noFill/>
            <a:ln w="38100">
              <a:solidFill>
                <a:srgbClr val="F6AA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椭圆 31"/>
            <p:cNvSpPr/>
            <p:nvPr/>
          </p:nvSpPr>
          <p:spPr>
            <a:xfrm>
              <a:off x="7267323" y="2164853"/>
              <a:ext cx="537573" cy="685399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245299" y="2176165"/>
            <a:ext cx="2907010" cy="4509230"/>
            <a:chOff x="5051495" y="1748920"/>
            <a:chExt cx="2907010" cy="4509230"/>
          </a:xfrm>
        </p:grpSpPr>
        <p:sp>
          <p:nvSpPr>
            <p:cNvPr id="67" name="矩形: 圆角 2"/>
            <p:cNvSpPr/>
            <p:nvPr/>
          </p:nvSpPr>
          <p:spPr>
            <a:xfrm>
              <a:off x="5051495" y="1748920"/>
              <a:ext cx="2822019" cy="432048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5051495" y="1748920"/>
              <a:ext cx="2907010" cy="4509230"/>
              <a:chOff x="5051495" y="1748920"/>
              <a:chExt cx="2907010" cy="4509230"/>
            </a:xfrm>
          </p:grpSpPr>
          <p:sp>
            <p:nvSpPr>
              <p:cNvPr id="65" name="任意多边形: 形状 14"/>
              <p:cNvSpPr/>
              <p:nvPr/>
            </p:nvSpPr>
            <p:spPr>
              <a:xfrm>
                <a:off x="5051495" y="1748920"/>
                <a:ext cx="2822019" cy="1085084"/>
              </a:xfrm>
              <a:custGeom>
                <a:avLst/>
                <a:gdLst>
                  <a:gd name="connsiteX0" fmla="*/ 419919 w 2519464"/>
                  <a:gd name="connsiteY0" fmla="*/ 0 h 1142561"/>
                  <a:gd name="connsiteX1" fmla="*/ 2099545 w 2519464"/>
                  <a:gd name="connsiteY1" fmla="*/ 0 h 1142561"/>
                  <a:gd name="connsiteX2" fmla="*/ 2519464 w 2519464"/>
                  <a:gd name="connsiteY2" fmla="*/ 419919 h 1142561"/>
                  <a:gd name="connsiteX3" fmla="*/ 2519464 w 2519464"/>
                  <a:gd name="connsiteY3" fmla="*/ 1142561 h 1142561"/>
                  <a:gd name="connsiteX4" fmla="*/ 0 w 2519464"/>
                  <a:gd name="connsiteY4" fmla="*/ 1142561 h 1142561"/>
                  <a:gd name="connsiteX5" fmla="*/ 0 w 2519464"/>
                  <a:gd name="connsiteY5" fmla="*/ 419919 h 1142561"/>
                  <a:gd name="connsiteX6" fmla="*/ 419919 w 2519464"/>
                  <a:gd name="connsiteY6" fmla="*/ 0 h 114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9464" h="1142561">
                    <a:moveTo>
                      <a:pt x="419919" y="0"/>
                    </a:moveTo>
                    <a:lnTo>
                      <a:pt x="2099545" y="0"/>
                    </a:lnTo>
                    <a:cubicBezTo>
                      <a:pt x="2331460" y="0"/>
                      <a:pt x="2519464" y="188004"/>
                      <a:pt x="2519464" y="419919"/>
                    </a:cubicBezTo>
                    <a:lnTo>
                      <a:pt x="2519464" y="1142561"/>
                    </a:lnTo>
                    <a:lnTo>
                      <a:pt x="0" y="1142561"/>
                    </a:lnTo>
                    <a:lnTo>
                      <a:pt x="0" y="419919"/>
                    </a:lnTo>
                    <a:cubicBezTo>
                      <a:pt x="0" y="188004"/>
                      <a:pt x="188004" y="0"/>
                      <a:pt x="4199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29"/>
              <p:cNvSpPr/>
              <p:nvPr/>
            </p:nvSpPr>
            <p:spPr>
              <a:xfrm>
                <a:off x="6148230" y="1961213"/>
                <a:ext cx="621079" cy="621079"/>
              </a:xfrm>
              <a:custGeom>
                <a:avLst/>
                <a:gdLst>
                  <a:gd name="connsiteX0" fmla="*/ 157638 w 338138"/>
                  <a:gd name="connsiteY0" fmla="*/ 144463 h 338138"/>
                  <a:gd name="connsiteX1" fmla="*/ 165544 w 338138"/>
                  <a:gd name="connsiteY1" fmla="*/ 148443 h 338138"/>
                  <a:gd name="connsiteX2" fmla="*/ 249865 w 338138"/>
                  <a:gd name="connsiteY2" fmla="*/ 233341 h 338138"/>
                  <a:gd name="connsiteX3" fmla="*/ 280167 w 338138"/>
                  <a:gd name="connsiteY3" fmla="*/ 232015 h 338138"/>
                  <a:gd name="connsiteX4" fmla="*/ 286755 w 338138"/>
                  <a:gd name="connsiteY4" fmla="*/ 234668 h 338138"/>
                  <a:gd name="connsiteX5" fmla="*/ 335503 w 338138"/>
                  <a:gd name="connsiteY5" fmla="*/ 283750 h 338138"/>
                  <a:gd name="connsiteX6" fmla="*/ 338138 w 338138"/>
                  <a:gd name="connsiteY6" fmla="*/ 293036 h 338138"/>
                  <a:gd name="connsiteX7" fmla="*/ 330233 w 338138"/>
                  <a:gd name="connsiteY7" fmla="*/ 298342 h 338138"/>
                  <a:gd name="connsiteX8" fmla="*/ 311788 w 338138"/>
                  <a:gd name="connsiteY8" fmla="*/ 303648 h 338138"/>
                  <a:gd name="connsiteX9" fmla="*/ 303883 w 338138"/>
                  <a:gd name="connsiteY9" fmla="*/ 310281 h 338138"/>
                  <a:gd name="connsiteX10" fmla="*/ 299930 w 338138"/>
                  <a:gd name="connsiteY10" fmla="*/ 331505 h 338138"/>
                  <a:gd name="connsiteX11" fmla="*/ 293343 w 338138"/>
                  <a:gd name="connsiteY11" fmla="*/ 338138 h 338138"/>
                  <a:gd name="connsiteX12" fmla="*/ 290708 w 338138"/>
                  <a:gd name="connsiteY12" fmla="*/ 338138 h 338138"/>
                  <a:gd name="connsiteX13" fmla="*/ 284120 w 338138"/>
                  <a:gd name="connsiteY13" fmla="*/ 335485 h 338138"/>
                  <a:gd name="connsiteX14" fmla="*/ 235372 w 338138"/>
                  <a:gd name="connsiteY14" fmla="*/ 286403 h 338138"/>
                  <a:gd name="connsiteX15" fmla="*/ 232737 w 338138"/>
                  <a:gd name="connsiteY15" fmla="*/ 279770 h 338138"/>
                  <a:gd name="connsiteX16" fmla="*/ 234054 w 338138"/>
                  <a:gd name="connsiteY16" fmla="*/ 249260 h 338138"/>
                  <a:gd name="connsiteX17" fmla="*/ 149733 w 338138"/>
                  <a:gd name="connsiteY17" fmla="*/ 164361 h 338138"/>
                  <a:gd name="connsiteX18" fmla="*/ 149733 w 338138"/>
                  <a:gd name="connsiteY18" fmla="*/ 148443 h 338138"/>
                  <a:gd name="connsiteX19" fmla="*/ 157638 w 338138"/>
                  <a:gd name="connsiteY19" fmla="*/ 144463 h 338138"/>
                  <a:gd name="connsiteX20" fmla="*/ 145922 w 338138"/>
                  <a:gd name="connsiteY20" fmla="*/ 120650 h 338138"/>
                  <a:gd name="connsiteX21" fmla="*/ 169863 w 338138"/>
                  <a:gd name="connsiteY21" fmla="*/ 137383 h 338138"/>
                  <a:gd name="connsiteX22" fmla="*/ 157893 w 338138"/>
                  <a:gd name="connsiteY22" fmla="*/ 133522 h 338138"/>
                  <a:gd name="connsiteX23" fmla="*/ 141931 w 338138"/>
                  <a:gd name="connsiteY23" fmla="*/ 141245 h 338138"/>
                  <a:gd name="connsiteX24" fmla="*/ 137941 w 338138"/>
                  <a:gd name="connsiteY24" fmla="*/ 168275 h 338138"/>
                  <a:gd name="connsiteX25" fmla="*/ 120650 w 338138"/>
                  <a:gd name="connsiteY25" fmla="*/ 145106 h 338138"/>
                  <a:gd name="connsiteX26" fmla="*/ 145922 w 338138"/>
                  <a:gd name="connsiteY26" fmla="*/ 120650 h 338138"/>
                  <a:gd name="connsiteX27" fmla="*/ 146051 w 338138"/>
                  <a:gd name="connsiteY27" fmla="*/ 60325 h 338138"/>
                  <a:gd name="connsiteX28" fmla="*/ 230188 w 338138"/>
                  <a:gd name="connsiteY28" fmla="*/ 145257 h 338138"/>
                  <a:gd name="connsiteX29" fmla="*/ 219671 w 338138"/>
                  <a:gd name="connsiteY29" fmla="*/ 186395 h 338138"/>
                  <a:gd name="connsiteX30" fmla="*/ 193378 w 338138"/>
                  <a:gd name="connsiteY30" fmla="*/ 161181 h 338138"/>
                  <a:gd name="connsiteX31" fmla="*/ 196007 w 338138"/>
                  <a:gd name="connsiteY31" fmla="*/ 145257 h 338138"/>
                  <a:gd name="connsiteX32" fmla="*/ 146051 w 338138"/>
                  <a:gd name="connsiteY32" fmla="*/ 94828 h 338138"/>
                  <a:gd name="connsiteX33" fmla="*/ 96094 w 338138"/>
                  <a:gd name="connsiteY33" fmla="*/ 145257 h 338138"/>
                  <a:gd name="connsiteX34" fmla="*/ 146051 w 338138"/>
                  <a:gd name="connsiteY34" fmla="*/ 195685 h 338138"/>
                  <a:gd name="connsiteX35" fmla="*/ 161827 w 338138"/>
                  <a:gd name="connsiteY35" fmla="*/ 193031 h 338138"/>
                  <a:gd name="connsiteX36" fmla="*/ 188119 w 338138"/>
                  <a:gd name="connsiteY36" fmla="*/ 219572 h 338138"/>
                  <a:gd name="connsiteX37" fmla="*/ 146051 w 338138"/>
                  <a:gd name="connsiteY37" fmla="*/ 230188 h 338138"/>
                  <a:gd name="connsiteX38" fmla="*/ 61913 w 338138"/>
                  <a:gd name="connsiteY38" fmla="*/ 145257 h 338138"/>
                  <a:gd name="connsiteX39" fmla="*/ 146051 w 338138"/>
                  <a:gd name="connsiteY39" fmla="*/ 60325 h 338138"/>
                  <a:gd name="connsiteX40" fmla="*/ 145257 w 338138"/>
                  <a:gd name="connsiteY40" fmla="*/ 0 h 338138"/>
                  <a:gd name="connsiteX41" fmla="*/ 290513 w 338138"/>
                  <a:gd name="connsiteY41" fmla="*/ 145257 h 338138"/>
                  <a:gd name="connsiteX42" fmla="*/ 269385 w 338138"/>
                  <a:gd name="connsiteY42" fmla="*/ 221846 h 338138"/>
                  <a:gd name="connsiteX43" fmla="*/ 254859 w 338138"/>
                  <a:gd name="connsiteY43" fmla="*/ 221846 h 338138"/>
                  <a:gd name="connsiteX44" fmla="*/ 239013 w 338138"/>
                  <a:gd name="connsiteY44" fmla="*/ 206000 h 338138"/>
                  <a:gd name="connsiteX45" fmla="*/ 256180 w 338138"/>
                  <a:gd name="connsiteY45" fmla="*/ 145257 h 338138"/>
                  <a:gd name="connsiteX46" fmla="*/ 145257 w 338138"/>
                  <a:gd name="connsiteY46" fmla="*/ 34333 h 338138"/>
                  <a:gd name="connsiteX47" fmla="*/ 34333 w 338138"/>
                  <a:gd name="connsiteY47" fmla="*/ 145257 h 338138"/>
                  <a:gd name="connsiteX48" fmla="*/ 145257 w 338138"/>
                  <a:gd name="connsiteY48" fmla="*/ 256180 h 338138"/>
                  <a:gd name="connsiteX49" fmla="*/ 206000 w 338138"/>
                  <a:gd name="connsiteY49" fmla="*/ 239013 h 338138"/>
                  <a:gd name="connsiteX50" fmla="*/ 221847 w 338138"/>
                  <a:gd name="connsiteY50" fmla="*/ 254859 h 338138"/>
                  <a:gd name="connsiteX51" fmla="*/ 221847 w 338138"/>
                  <a:gd name="connsiteY51" fmla="*/ 269385 h 338138"/>
                  <a:gd name="connsiteX52" fmla="*/ 145257 w 338138"/>
                  <a:gd name="connsiteY52" fmla="*/ 290513 h 338138"/>
                  <a:gd name="connsiteX53" fmla="*/ 0 w 338138"/>
                  <a:gd name="connsiteY53" fmla="*/ 145257 h 338138"/>
                  <a:gd name="connsiteX54" fmla="*/ 145257 w 338138"/>
                  <a:gd name="connsiteY5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38138" h="338138">
                    <a:moveTo>
                      <a:pt x="157638" y="144463"/>
                    </a:moveTo>
                    <a:cubicBezTo>
                      <a:pt x="160273" y="144463"/>
                      <a:pt x="162908" y="145790"/>
                      <a:pt x="165544" y="148443"/>
                    </a:cubicBezTo>
                    <a:cubicBezTo>
                      <a:pt x="165544" y="148443"/>
                      <a:pt x="165544" y="148443"/>
                      <a:pt x="249865" y="233341"/>
                    </a:cubicBezTo>
                    <a:cubicBezTo>
                      <a:pt x="249865" y="233341"/>
                      <a:pt x="249865" y="233341"/>
                      <a:pt x="280167" y="232015"/>
                    </a:cubicBezTo>
                    <a:cubicBezTo>
                      <a:pt x="282803" y="232015"/>
                      <a:pt x="285438" y="233341"/>
                      <a:pt x="286755" y="234668"/>
                    </a:cubicBezTo>
                    <a:cubicBezTo>
                      <a:pt x="286755" y="234668"/>
                      <a:pt x="286755" y="234668"/>
                      <a:pt x="335503" y="283750"/>
                    </a:cubicBezTo>
                    <a:cubicBezTo>
                      <a:pt x="338138" y="286403"/>
                      <a:pt x="338138" y="289056"/>
                      <a:pt x="338138" y="293036"/>
                    </a:cubicBezTo>
                    <a:cubicBezTo>
                      <a:pt x="336821" y="295689"/>
                      <a:pt x="334186" y="298342"/>
                      <a:pt x="330233" y="298342"/>
                    </a:cubicBezTo>
                    <a:cubicBezTo>
                      <a:pt x="330233" y="298342"/>
                      <a:pt x="330233" y="298342"/>
                      <a:pt x="311788" y="303648"/>
                    </a:cubicBezTo>
                    <a:cubicBezTo>
                      <a:pt x="307835" y="303648"/>
                      <a:pt x="305200" y="306301"/>
                      <a:pt x="303883" y="310281"/>
                    </a:cubicBezTo>
                    <a:cubicBezTo>
                      <a:pt x="303883" y="310281"/>
                      <a:pt x="303883" y="310281"/>
                      <a:pt x="299930" y="331505"/>
                    </a:cubicBezTo>
                    <a:cubicBezTo>
                      <a:pt x="298613" y="334158"/>
                      <a:pt x="295978" y="336812"/>
                      <a:pt x="293343" y="338138"/>
                    </a:cubicBezTo>
                    <a:cubicBezTo>
                      <a:pt x="292025" y="338138"/>
                      <a:pt x="292025" y="338138"/>
                      <a:pt x="290708" y="338138"/>
                    </a:cubicBezTo>
                    <a:cubicBezTo>
                      <a:pt x="288073" y="338138"/>
                      <a:pt x="285438" y="336812"/>
                      <a:pt x="284120" y="335485"/>
                    </a:cubicBezTo>
                    <a:cubicBezTo>
                      <a:pt x="284120" y="335485"/>
                      <a:pt x="284120" y="335485"/>
                      <a:pt x="235372" y="286403"/>
                    </a:cubicBezTo>
                    <a:cubicBezTo>
                      <a:pt x="232737" y="283750"/>
                      <a:pt x="232737" y="281097"/>
                      <a:pt x="232737" y="279770"/>
                    </a:cubicBezTo>
                    <a:cubicBezTo>
                      <a:pt x="232737" y="279770"/>
                      <a:pt x="232737" y="279770"/>
                      <a:pt x="234054" y="249260"/>
                    </a:cubicBezTo>
                    <a:cubicBezTo>
                      <a:pt x="234054" y="249260"/>
                      <a:pt x="234054" y="249260"/>
                      <a:pt x="149733" y="164361"/>
                    </a:cubicBezTo>
                    <a:cubicBezTo>
                      <a:pt x="144463" y="159055"/>
                      <a:pt x="144463" y="152422"/>
                      <a:pt x="149733" y="148443"/>
                    </a:cubicBezTo>
                    <a:cubicBezTo>
                      <a:pt x="151051" y="145790"/>
                      <a:pt x="155003" y="144463"/>
                      <a:pt x="157638" y="144463"/>
                    </a:cubicBezTo>
                    <a:close/>
                    <a:moveTo>
                      <a:pt x="145922" y="120650"/>
                    </a:moveTo>
                    <a:cubicBezTo>
                      <a:pt x="157893" y="120650"/>
                      <a:pt x="167203" y="128373"/>
                      <a:pt x="169863" y="137383"/>
                    </a:cubicBezTo>
                    <a:cubicBezTo>
                      <a:pt x="167203" y="134809"/>
                      <a:pt x="161883" y="133522"/>
                      <a:pt x="157893" y="133522"/>
                    </a:cubicBezTo>
                    <a:cubicBezTo>
                      <a:pt x="151242" y="133522"/>
                      <a:pt x="145922" y="136096"/>
                      <a:pt x="141931" y="141245"/>
                    </a:cubicBezTo>
                    <a:cubicBezTo>
                      <a:pt x="133951" y="147680"/>
                      <a:pt x="132620" y="160552"/>
                      <a:pt x="137941" y="168275"/>
                    </a:cubicBezTo>
                    <a:cubicBezTo>
                      <a:pt x="128630" y="165701"/>
                      <a:pt x="120650" y="156691"/>
                      <a:pt x="120650" y="145106"/>
                    </a:cubicBezTo>
                    <a:cubicBezTo>
                      <a:pt x="120650" y="132234"/>
                      <a:pt x="132620" y="120650"/>
                      <a:pt x="145922" y="120650"/>
                    </a:cubicBezTo>
                    <a:close/>
                    <a:moveTo>
                      <a:pt x="146051" y="60325"/>
                    </a:moveTo>
                    <a:cubicBezTo>
                      <a:pt x="192063" y="60325"/>
                      <a:pt x="230188" y="98810"/>
                      <a:pt x="230188" y="145257"/>
                    </a:cubicBezTo>
                    <a:cubicBezTo>
                      <a:pt x="230188" y="159854"/>
                      <a:pt x="226244" y="174452"/>
                      <a:pt x="219671" y="186395"/>
                    </a:cubicBezTo>
                    <a:lnTo>
                      <a:pt x="193378" y="161181"/>
                    </a:lnTo>
                    <a:cubicBezTo>
                      <a:pt x="196007" y="155873"/>
                      <a:pt x="196007" y="150565"/>
                      <a:pt x="196007" y="145257"/>
                    </a:cubicBezTo>
                    <a:cubicBezTo>
                      <a:pt x="196007" y="117388"/>
                      <a:pt x="173658" y="94828"/>
                      <a:pt x="146051" y="94828"/>
                    </a:cubicBezTo>
                    <a:cubicBezTo>
                      <a:pt x="118443" y="94828"/>
                      <a:pt x="96094" y="117388"/>
                      <a:pt x="96094" y="145257"/>
                    </a:cubicBezTo>
                    <a:cubicBezTo>
                      <a:pt x="96094" y="173125"/>
                      <a:pt x="118443" y="195685"/>
                      <a:pt x="146051" y="195685"/>
                    </a:cubicBezTo>
                    <a:cubicBezTo>
                      <a:pt x="151309" y="195685"/>
                      <a:pt x="156568" y="194358"/>
                      <a:pt x="161827" y="193031"/>
                    </a:cubicBezTo>
                    <a:cubicBezTo>
                      <a:pt x="161827" y="193031"/>
                      <a:pt x="161827" y="193031"/>
                      <a:pt x="188119" y="219572"/>
                    </a:cubicBezTo>
                    <a:cubicBezTo>
                      <a:pt x="174973" y="226207"/>
                      <a:pt x="161827" y="230188"/>
                      <a:pt x="146051" y="230188"/>
                    </a:cubicBezTo>
                    <a:cubicBezTo>
                      <a:pt x="100038" y="230188"/>
                      <a:pt x="61913" y="191703"/>
                      <a:pt x="61913" y="145257"/>
                    </a:cubicBezTo>
                    <a:cubicBezTo>
                      <a:pt x="61913" y="98810"/>
                      <a:pt x="100038" y="60325"/>
                      <a:pt x="146051" y="60325"/>
                    </a:cubicBezTo>
                    <a:close/>
                    <a:moveTo>
                      <a:pt x="145257" y="0"/>
                    </a:moveTo>
                    <a:cubicBezTo>
                      <a:pt x="225808" y="0"/>
                      <a:pt x="290513" y="64705"/>
                      <a:pt x="290513" y="145257"/>
                    </a:cubicBezTo>
                    <a:cubicBezTo>
                      <a:pt x="290513" y="172987"/>
                      <a:pt x="282590" y="199398"/>
                      <a:pt x="269385" y="221846"/>
                    </a:cubicBezTo>
                    <a:cubicBezTo>
                      <a:pt x="269385" y="221846"/>
                      <a:pt x="269385" y="221846"/>
                      <a:pt x="254859" y="221846"/>
                    </a:cubicBezTo>
                    <a:cubicBezTo>
                      <a:pt x="254859" y="221846"/>
                      <a:pt x="254859" y="221846"/>
                      <a:pt x="239013" y="206000"/>
                    </a:cubicBezTo>
                    <a:cubicBezTo>
                      <a:pt x="249577" y="188833"/>
                      <a:pt x="256180" y="167705"/>
                      <a:pt x="256180" y="145257"/>
                    </a:cubicBezTo>
                    <a:cubicBezTo>
                      <a:pt x="256180" y="84513"/>
                      <a:pt x="207321" y="34333"/>
                      <a:pt x="145257" y="34333"/>
                    </a:cubicBezTo>
                    <a:cubicBezTo>
                      <a:pt x="84513" y="34333"/>
                      <a:pt x="34333" y="84513"/>
                      <a:pt x="34333" y="145257"/>
                    </a:cubicBezTo>
                    <a:cubicBezTo>
                      <a:pt x="34333" y="207321"/>
                      <a:pt x="84513" y="256180"/>
                      <a:pt x="145257" y="256180"/>
                    </a:cubicBezTo>
                    <a:cubicBezTo>
                      <a:pt x="167705" y="256180"/>
                      <a:pt x="188834" y="249577"/>
                      <a:pt x="206000" y="239013"/>
                    </a:cubicBezTo>
                    <a:cubicBezTo>
                      <a:pt x="206000" y="239013"/>
                      <a:pt x="206000" y="239013"/>
                      <a:pt x="221847" y="254859"/>
                    </a:cubicBezTo>
                    <a:cubicBezTo>
                      <a:pt x="221847" y="254859"/>
                      <a:pt x="221847" y="254859"/>
                      <a:pt x="221847" y="269385"/>
                    </a:cubicBezTo>
                    <a:cubicBezTo>
                      <a:pt x="199398" y="282590"/>
                      <a:pt x="172988" y="290513"/>
                      <a:pt x="145257" y="290513"/>
                    </a:cubicBezTo>
                    <a:cubicBezTo>
                      <a:pt x="64705" y="290513"/>
                      <a:pt x="0" y="225808"/>
                      <a:pt x="0" y="145257"/>
                    </a:cubicBezTo>
                    <a:cubicBezTo>
                      <a:pt x="0" y="64705"/>
                      <a:pt x="64705" y="0"/>
                      <a:pt x="1452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5277197" y="2816204"/>
                <a:ext cx="2363143" cy="42986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latin typeface="Arial"/>
                    <a:ea typeface="微软雅黑"/>
                  </a:rPr>
                  <a:t>協助測試</a:t>
                </a:r>
                <a:endParaRPr lang="zh-CN" altLang="en-US" sz="2000" b="1" dirty="0">
                  <a:latin typeface="Arial"/>
                  <a:ea typeface="微软雅黑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5079789" y="3257329"/>
                <a:ext cx="2878716" cy="300082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測試整體系統操作，有任何問題請線上填寫問題單，網址如下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：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dirty="0">
                    <a:hlinkClick r:id="rId4"/>
                  </a:rPr>
                  <a:t>https://yles.hamastar.com.tw/ApplyCase/Agree/187/202004004/490047</a:t>
                </a:r>
                <a:endPara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89" name="矩形 88"/>
          <p:cNvSpPr/>
          <p:nvPr/>
        </p:nvSpPr>
        <p:spPr>
          <a:xfrm>
            <a:off x="8404926" y="3317665"/>
            <a:ext cx="3004047" cy="429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 smtClean="0">
                <a:latin typeface="Arial"/>
                <a:ea typeface="微软雅黑"/>
              </a:rPr>
              <a:t>驗收</a:t>
            </a:r>
            <a:r>
              <a:rPr lang="zh-TW" altLang="en-US" sz="2000" b="1" dirty="0">
                <a:latin typeface="Arial"/>
                <a:ea typeface="微软雅黑"/>
              </a:rPr>
              <a:t>測試完成確認單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427607" y="3763756"/>
            <a:ext cx="3043584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收測試完成確認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單、教育訓練手冊、相關連結以及其他資料放置如下：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hlinkClick r:id="rId5"/>
              </a:rPr>
              <a:t>https://yles.hamastar.com.tw/News/Index/189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45299" y="1271691"/>
            <a:ext cx="10163674" cy="60939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即日起至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109/5/07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10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8"/>
          <p:cNvSpPr txBox="1"/>
          <p:nvPr/>
        </p:nvSpPr>
        <p:spPr>
          <a:xfrm>
            <a:off x="4384615" y="124607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協助</a:t>
            </a:r>
            <a:r>
              <a:rPr lang="zh-TW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說明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925368" y="752953"/>
            <a:ext cx="287630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Request Assistance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136482"/>
            <a:ext cx="12857435" cy="722415"/>
          </a:xfrm>
          <a:prstGeom prst="rect">
            <a:avLst/>
          </a:prstGeom>
          <a:solidFill>
            <a:srgbClr val="EA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測試注意事項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92" y="2100820"/>
            <a:ext cx="5931478" cy="460319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431" y="4402416"/>
            <a:ext cx="5770890" cy="23982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54190" y="2228712"/>
            <a:ext cx="524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hlinkClick r:id="rId5"/>
              </a:rPr>
              <a:t>https://yles.hamastar.com.tw/</a:t>
            </a:r>
            <a:endParaRPr lang="zh-TW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7058474" y="3135509"/>
            <a:ext cx="5040560" cy="56259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測試機通關密碼</a:t>
            </a:r>
            <a:r>
              <a:rPr lang="en-US" altLang="zh-TW" sz="2800" b="1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yunlin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57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8"/>
          <p:cNvSpPr txBox="1"/>
          <p:nvPr/>
        </p:nvSpPr>
        <p:spPr>
          <a:xfrm>
            <a:off x="4384615" y="124607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協助</a:t>
            </a:r>
            <a:r>
              <a:rPr lang="zh-TW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說明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925368" y="752953"/>
            <a:ext cx="287630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Request Assistance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136482"/>
            <a:ext cx="12857435" cy="722415"/>
          </a:xfrm>
          <a:prstGeom prst="rect">
            <a:avLst/>
          </a:prstGeom>
          <a:solidFill>
            <a:srgbClr val="EA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台測試注意事項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3832" y="2163222"/>
            <a:ext cx="6165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hlinkClick r:id="rId3"/>
              </a:rPr>
              <a:t>https://</a:t>
            </a:r>
            <a:r>
              <a:rPr lang="en-US" altLang="zh-TW" sz="2800" dirty="0" smtClean="0">
                <a:hlinkClick r:id="rId3"/>
              </a:rPr>
              <a:t>2019yles-mgr.hamastar.com.tw</a:t>
            </a:r>
            <a:r>
              <a:rPr lang="en-US" altLang="zh-TW" sz="2800" dirty="0">
                <a:hlinkClick r:id="rId3"/>
              </a:rPr>
              <a:t>/</a:t>
            </a:r>
            <a:endParaRPr lang="zh-TW" altLang="en-US" sz="2800" dirty="0"/>
          </a:p>
        </p:txBody>
      </p:sp>
      <p:sp>
        <p:nvSpPr>
          <p:cNvPr id="24" name="矩形 23"/>
          <p:cNvSpPr/>
          <p:nvPr/>
        </p:nvSpPr>
        <p:spPr>
          <a:xfrm>
            <a:off x="6211784" y="2959145"/>
            <a:ext cx="5760640" cy="112646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提供臨時帳號密碼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供各公幼測試使用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11" y="2292032"/>
            <a:ext cx="5542490" cy="438185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3832" y="4216526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hlinkClick r:id="rId5"/>
              </a:rPr>
              <a:t>http://download.hamastar.com.tw/emilia/systestlist_1090429.zip</a:t>
            </a:r>
            <a:endParaRPr lang="zh-TW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6316498" y="5374092"/>
            <a:ext cx="5760640" cy="56259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臨時密碼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Ab@1234567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16498" y="6091481"/>
            <a:ext cx="5760640" cy="56259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rgbClr val="ED1C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請勿在測試系統登打正式資料</a:t>
            </a:r>
            <a:endParaRPr lang="en-US" altLang="zh-TW" sz="2800" b="1" dirty="0" smtClean="0">
              <a:solidFill>
                <a:srgbClr val="ED1C2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74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8"/>
          <p:cNvSpPr txBox="1"/>
          <p:nvPr/>
        </p:nvSpPr>
        <p:spPr>
          <a:xfrm>
            <a:off x="4384615" y="124607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系統上線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925368" y="752953"/>
            <a:ext cx="287630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Request Assistance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136482"/>
            <a:ext cx="12857435" cy="722415"/>
          </a:xfrm>
          <a:prstGeom prst="rect">
            <a:avLst/>
          </a:prstGeom>
          <a:solidFill>
            <a:srgbClr val="EA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109/05/11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系統上線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後台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03431" y="3033442"/>
            <a:ext cx="6165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hlinkClick r:id="rId3"/>
              </a:rPr>
              <a:t>https://</a:t>
            </a:r>
            <a:r>
              <a:rPr lang="en-US" altLang="zh-TW" sz="2800" dirty="0" smtClean="0">
                <a:hlinkClick r:id="rId3"/>
              </a:rPr>
              <a:t>emgr-service.yunlin.gov.tw</a:t>
            </a:r>
            <a:r>
              <a:rPr lang="zh-TW" altLang="en-US" sz="2800" dirty="0" smtClean="0"/>
              <a:t> </a:t>
            </a:r>
            <a:endParaRPr lang="zh-TW" altLang="en-US" sz="2800" dirty="0"/>
          </a:p>
        </p:txBody>
      </p:sp>
      <p:sp>
        <p:nvSpPr>
          <p:cNvPr id="24" name="矩形 23"/>
          <p:cNvSpPr/>
          <p:nvPr/>
        </p:nvSpPr>
        <p:spPr>
          <a:xfrm>
            <a:off x="6501383" y="3829365"/>
            <a:ext cx="5760640" cy="112646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依申請之帳號登入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選擇自建帳號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11" y="2292032"/>
            <a:ext cx="5542490" cy="438185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70488" y="6161675"/>
            <a:ext cx="5843344" cy="60939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前台暫不開放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74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159" y="-21454"/>
            <a:ext cx="8001899" cy="72210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40" y="1733007"/>
            <a:ext cx="12857910" cy="2880320"/>
          </a:xfrm>
          <a:prstGeom prst="rect">
            <a:avLst/>
          </a:prstGeom>
          <a:solidFill>
            <a:schemeClr val="accent6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117007" y="2157504"/>
            <a:ext cx="7200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TW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Q&amp;A</a:t>
            </a:r>
          </a:p>
          <a:p>
            <a:pPr algn="ctr"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謝謝大家</a:t>
            </a:r>
            <a:r>
              <a:rPr lang="en-US" altLang="zh-TW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!</a:t>
            </a:r>
            <a:endParaRPr lang="en-US" altLang="zh-CN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904" y="5860785"/>
            <a:ext cx="38884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1B6A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若有更多的問題可洽以下連絡電話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6EB3D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蔡珮琪</a:t>
            </a:r>
            <a:r>
              <a:rPr lang="en-US" altLang="zh-TW" b="1" dirty="0" smtClean="0">
                <a:solidFill>
                  <a:srgbClr val="6EB3D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07-5364800#204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6EB3D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洪</a:t>
            </a:r>
            <a:r>
              <a:rPr lang="zh-TW" altLang="en-US" b="1" dirty="0">
                <a:solidFill>
                  <a:srgbClr val="6EB3D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萱珊</a:t>
            </a:r>
            <a:r>
              <a:rPr lang="en-US" altLang="zh-TW" b="1" dirty="0" smtClean="0">
                <a:solidFill>
                  <a:srgbClr val="6EB3D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07-5364800#206</a:t>
            </a:r>
            <a:endParaRPr lang="zh-TW" altLang="en-US" b="1" i="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2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2"/>
          <a:stretch/>
        </p:blipFill>
        <p:spPr>
          <a:xfrm>
            <a:off x="793825" y="2869958"/>
            <a:ext cx="11178599" cy="4737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9" name="TextBox 8"/>
          <p:cNvSpPr txBox="1"/>
          <p:nvPr/>
        </p:nvSpPr>
        <p:spPr>
          <a:xfrm>
            <a:off x="4433290" y="192313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134B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目錄</a:t>
            </a:r>
            <a:endParaRPr lang="zh-CN" altLang="en-US" sz="4000" b="1" dirty="0">
              <a:solidFill>
                <a:srgbClr val="134B7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5007365" y="775429"/>
            <a:ext cx="284402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134B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INDEX</a:t>
            </a:r>
            <a:endParaRPr lang="zh-CN" altLang="en-US" b="1" dirty="0">
              <a:solidFill>
                <a:srgbClr val="134B7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15" y="6352629"/>
            <a:ext cx="2207015" cy="549707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830951" y="1260091"/>
            <a:ext cx="11141473" cy="4609969"/>
            <a:chOff x="672847" y="1238604"/>
            <a:chExt cx="7816429" cy="3234177"/>
          </a:xfrm>
        </p:grpSpPr>
        <p:grpSp>
          <p:nvGrpSpPr>
            <p:cNvPr id="44" name="Group 33"/>
            <p:cNvGrpSpPr/>
            <p:nvPr/>
          </p:nvGrpSpPr>
          <p:grpSpPr>
            <a:xfrm>
              <a:off x="672847" y="1238604"/>
              <a:ext cx="2151201" cy="2614869"/>
              <a:chOff x="1208671" y="1659213"/>
              <a:chExt cx="2151201" cy="2614869"/>
            </a:xfrm>
            <a:solidFill>
              <a:schemeClr val="accent1"/>
            </a:solidFill>
          </p:grpSpPr>
          <p:sp>
            <p:nvSpPr>
              <p:cNvPr id="45" name="Oval 24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Isosceles Triangle 31"/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56"/>
            <p:cNvGrpSpPr/>
            <p:nvPr/>
          </p:nvGrpSpPr>
          <p:grpSpPr>
            <a:xfrm>
              <a:off x="1122129" y="2092630"/>
              <a:ext cx="1314852" cy="1013803"/>
              <a:chOff x="695941" y="1401210"/>
              <a:chExt cx="1314852" cy="1013803"/>
            </a:xfrm>
          </p:grpSpPr>
          <p:sp>
            <p:nvSpPr>
              <p:cNvPr id="48" name="TextBox 54"/>
              <p:cNvSpPr txBox="1"/>
              <p:nvPr/>
            </p:nvSpPr>
            <p:spPr>
              <a:xfrm>
                <a:off x="695941" y="1832018"/>
                <a:ext cx="1314852" cy="582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 defTabSz="914400">
                  <a:spcBef>
                    <a:spcPct val="20000"/>
                  </a:spcBef>
                  <a:defRPr/>
                </a:pPr>
                <a:r>
                  <a:rPr lang="zh-TW" altLang="en-US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說明本次計畫背景、雲林縣政府現況以及什麼是</a:t>
                </a:r>
                <a:r>
                  <a:rPr lang="en-US" altLang="zh-TW" dirty="0" err="1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MyData</a:t>
                </a:r>
                <a:endParaRPr 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Rectangle 55"/>
              <p:cNvSpPr/>
              <p:nvPr/>
            </p:nvSpPr>
            <p:spPr>
              <a:xfrm>
                <a:off x="826058" y="1401210"/>
                <a:ext cx="1012145" cy="30229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TW" altLang="en-US" sz="28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</a:t>
                </a:r>
                <a:r>
                  <a:rPr lang="zh-TW" altLang="en-US" sz="28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背景</a:t>
                </a:r>
                <a:endParaRPr 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0" name="Group 34"/>
            <p:cNvGrpSpPr/>
            <p:nvPr/>
          </p:nvGrpSpPr>
          <p:grpSpPr>
            <a:xfrm>
              <a:off x="2567837" y="1238604"/>
              <a:ext cx="2151201" cy="2557262"/>
              <a:chOff x="1208671" y="1659213"/>
              <a:chExt cx="2151201" cy="2557262"/>
            </a:xfrm>
            <a:solidFill>
              <a:schemeClr val="accent2"/>
            </a:solidFill>
          </p:grpSpPr>
          <p:sp>
            <p:nvSpPr>
              <p:cNvPr id="51" name="Oval 35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Isosceles Triangle 40"/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" name="Group 43"/>
            <p:cNvGrpSpPr/>
            <p:nvPr/>
          </p:nvGrpSpPr>
          <p:grpSpPr>
            <a:xfrm>
              <a:off x="4437044" y="1238604"/>
              <a:ext cx="2151201" cy="2557262"/>
              <a:chOff x="1208671" y="1659213"/>
              <a:chExt cx="2151201" cy="2557262"/>
            </a:xfrm>
            <a:solidFill>
              <a:schemeClr val="accent3"/>
            </a:solidFill>
          </p:grpSpPr>
          <p:sp>
            <p:nvSpPr>
              <p:cNvPr id="57" name="Oval 44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Isosceles Triangle 45"/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48"/>
            <p:cNvGrpSpPr/>
            <p:nvPr/>
          </p:nvGrpSpPr>
          <p:grpSpPr>
            <a:xfrm>
              <a:off x="6338075" y="1238604"/>
              <a:ext cx="2151201" cy="2614869"/>
              <a:chOff x="1208671" y="1659213"/>
              <a:chExt cx="2151201" cy="2614869"/>
            </a:xfrm>
            <a:solidFill>
              <a:schemeClr val="accent4"/>
            </a:solidFill>
          </p:grpSpPr>
          <p:sp>
            <p:nvSpPr>
              <p:cNvPr id="63" name="Oval 49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Isosceles Triangle 50"/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reeform 245"/>
            <p:cNvSpPr>
              <a:spLocks/>
            </p:cNvSpPr>
            <p:nvPr/>
          </p:nvSpPr>
          <p:spPr bwMode="auto">
            <a:xfrm>
              <a:off x="3376808" y="1539153"/>
              <a:ext cx="439951" cy="43995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7211128" y="1731510"/>
              <a:ext cx="403249" cy="301016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7" y="42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7" y="25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19" y="42"/>
                </a:cxn>
                <a:cxn ang="0">
                  <a:pos x="29" y="48"/>
                </a:cxn>
                <a:cxn ang="0">
                  <a:pos x="27" y="49"/>
                </a:cxn>
                <a:cxn ang="0">
                  <a:pos x="25" y="48"/>
                </a:cxn>
                <a:cxn ang="0">
                  <a:pos x="24" y="47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29" y="48"/>
                </a:cxn>
                <a:cxn ang="0">
                  <a:pos x="49" y="42"/>
                </a:cxn>
                <a:cxn ang="0">
                  <a:pos x="47" y="42"/>
                </a:cxn>
                <a:cxn ang="0">
                  <a:pos x="45" y="40"/>
                </a:cxn>
                <a:cxn ang="0">
                  <a:pos x="45" y="39"/>
                </a:cxn>
                <a:cxn ang="0">
                  <a:pos x="59" y="25"/>
                </a:cxn>
                <a:cxn ang="0">
                  <a:pos x="45" y="11"/>
                </a:cxn>
                <a:cxn ang="0">
                  <a:pos x="45" y="9"/>
                </a:cxn>
                <a:cxn ang="0">
                  <a:pos x="47" y="7"/>
                </a:cxn>
                <a:cxn ang="0">
                  <a:pos x="49" y="7"/>
                </a:cxn>
                <a:cxn ang="0">
                  <a:pos x="65" y="24"/>
                </a:cxn>
                <a:cxn ang="0">
                  <a:pos x="65" y="25"/>
                </a:cxn>
                <a:cxn ang="0">
                  <a:pos x="49" y="42"/>
                </a:cxn>
              </a:cxnLst>
              <a:rect l="0" t="0" r="r" b="b"/>
              <a:pathLst>
                <a:path w="66" h="49">
                  <a:moveTo>
                    <a:pt x="19" y="42"/>
                  </a:moveTo>
                  <a:cubicBezTo>
                    <a:pt x="19" y="43"/>
                    <a:pt x="18" y="43"/>
                    <a:pt x="17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lnTo>
                    <a:pt x="19" y="42"/>
                  </a:lnTo>
                  <a:close/>
                  <a:moveTo>
                    <a:pt x="29" y="48"/>
                  </a:moveTo>
                  <a:cubicBezTo>
                    <a:pt x="28" y="49"/>
                    <a:pt x="28" y="49"/>
                    <a:pt x="27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2"/>
                    <a:pt x="42" y="2"/>
                  </a:cubicBezTo>
                  <a:lnTo>
                    <a:pt x="29" y="48"/>
                  </a:lnTo>
                  <a:close/>
                  <a:moveTo>
                    <a:pt x="49" y="42"/>
                  </a:moveTo>
                  <a:cubicBezTo>
                    <a:pt x="48" y="43"/>
                    <a:pt x="48" y="43"/>
                    <a:pt x="47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39"/>
                    <a:pt x="45" y="3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9"/>
                    <a:pt x="45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5" y="25"/>
                  </a:cubicBezTo>
                  <a:lnTo>
                    <a:pt x="49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5"/>
            <p:cNvSpPr>
              <a:spLocks noEditPoints="1"/>
            </p:cNvSpPr>
            <p:nvPr/>
          </p:nvSpPr>
          <p:spPr bwMode="auto">
            <a:xfrm>
              <a:off x="1523683" y="1612934"/>
              <a:ext cx="382873" cy="377324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1" name="Freeform 34"/>
            <p:cNvSpPr>
              <a:spLocks noEditPoints="1"/>
            </p:cNvSpPr>
            <p:nvPr/>
          </p:nvSpPr>
          <p:spPr bwMode="auto">
            <a:xfrm>
              <a:off x="5338741" y="1594907"/>
              <a:ext cx="330812" cy="330812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27" y="55"/>
                </a:cxn>
                <a:cxn ang="0">
                  <a:pos x="27" y="5"/>
                </a:cxn>
                <a:cxn ang="0">
                  <a:pos x="4" y="28"/>
                </a:cxn>
                <a:cxn ang="0">
                  <a:pos x="27" y="51"/>
                </a:cxn>
                <a:cxn ang="0">
                  <a:pos x="50" y="28"/>
                </a:cxn>
                <a:cxn ang="0">
                  <a:pos x="27" y="5"/>
                </a:cxn>
                <a:cxn ang="0">
                  <a:pos x="27" y="46"/>
                </a:cxn>
                <a:cxn ang="0">
                  <a:pos x="9" y="28"/>
                </a:cxn>
                <a:cxn ang="0">
                  <a:pos x="27" y="9"/>
                </a:cxn>
                <a:cxn ang="0">
                  <a:pos x="45" y="28"/>
                </a:cxn>
                <a:cxn ang="0">
                  <a:pos x="27" y="46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27" y="41"/>
                </a:cxn>
                <a:cxn ang="0">
                  <a:pos x="41" y="28"/>
                </a:cxn>
                <a:cxn ang="0">
                  <a:pos x="27" y="14"/>
                </a:cxn>
                <a:cxn ang="0">
                  <a:pos x="27" y="37"/>
                </a:cxn>
                <a:cxn ang="0">
                  <a:pos x="18" y="28"/>
                </a:cxn>
                <a:cxn ang="0">
                  <a:pos x="27" y="19"/>
                </a:cxn>
                <a:cxn ang="0">
                  <a:pos x="36" y="28"/>
                </a:cxn>
                <a:cxn ang="0">
                  <a:pos x="27" y="37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ubicBezTo>
                    <a:pt x="55" y="43"/>
                    <a:pt x="42" y="55"/>
                    <a:pt x="27" y="55"/>
                  </a:cubicBezTo>
                  <a:close/>
                  <a:moveTo>
                    <a:pt x="27" y="5"/>
                  </a:moveTo>
                  <a:cubicBezTo>
                    <a:pt x="15" y="5"/>
                    <a:pt x="4" y="15"/>
                    <a:pt x="4" y="28"/>
                  </a:cubicBezTo>
                  <a:cubicBezTo>
                    <a:pt x="4" y="40"/>
                    <a:pt x="15" y="51"/>
                    <a:pt x="27" y="51"/>
                  </a:cubicBezTo>
                  <a:cubicBezTo>
                    <a:pt x="40" y="51"/>
                    <a:pt x="50" y="40"/>
                    <a:pt x="50" y="28"/>
                  </a:cubicBezTo>
                  <a:cubicBezTo>
                    <a:pt x="50" y="15"/>
                    <a:pt x="40" y="5"/>
                    <a:pt x="27" y="5"/>
                  </a:cubicBezTo>
                  <a:close/>
                  <a:moveTo>
                    <a:pt x="27" y="46"/>
                  </a:moveTo>
                  <a:cubicBezTo>
                    <a:pt x="17" y="46"/>
                    <a:pt x="9" y="38"/>
                    <a:pt x="9" y="28"/>
                  </a:cubicBezTo>
                  <a:cubicBezTo>
                    <a:pt x="9" y="18"/>
                    <a:pt x="17" y="9"/>
                    <a:pt x="27" y="9"/>
                  </a:cubicBezTo>
                  <a:cubicBezTo>
                    <a:pt x="37" y="9"/>
                    <a:pt x="45" y="18"/>
                    <a:pt x="45" y="28"/>
                  </a:cubicBezTo>
                  <a:cubicBezTo>
                    <a:pt x="45" y="38"/>
                    <a:pt x="37" y="46"/>
                    <a:pt x="27" y="46"/>
                  </a:cubicBezTo>
                  <a:close/>
                  <a:moveTo>
                    <a:pt x="27" y="14"/>
                  </a:moveTo>
                  <a:cubicBezTo>
                    <a:pt x="20" y="14"/>
                    <a:pt x="13" y="20"/>
                    <a:pt x="13" y="28"/>
                  </a:cubicBezTo>
                  <a:cubicBezTo>
                    <a:pt x="13" y="35"/>
                    <a:pt x="20" y="41"/>
                    <a:pt x="27" y="41"/>
                  </a:cubicBezTo>
                  <a:cubicBezTo>
                    <a:pt x="35" y="41"/>
                    <a:pt x="41" y="35"/>
                    <a:pt x="41" y="28"/>
                  </a:cubicBezTo>
                  <a:cubicBezTo>
                    <a:pt x="41" y="20"/>
                    <a:pt x="35" y="14"/>
                    <a:pt x="27" y="14"/>
                  </a:cubicBezTo>
                  <a:close/>
                  <a:moveTo>
                    <a:pt x="27" y="37"/>
                  </a:moveTo>
                  <a:cubicBezTo>
                    <a:pt x="22" y="37"/>
                    <a:pt x="18" y="33"/>
                    <a:pt x="18" y="28"/>
                  </a:cubicBezTo>
                  <a:cubicBezTo>
                    <a:pt x="18" y="23"/>
                    <a:pt x="22" y="19"/>
                    <a:pt x="27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2" name="Group 32"/>
            <p:cNvGrpSpPr/>
            <p:nvPr/>
          </p:nvGrpSpPr>
          <p:grpSpPr>
            <a:xfrm>
              <a:off x="1363192" y="3702271"/>
              <a:ext cx="770510" cy="770510"/>
              <a:chOff x="2786183" y="1189182"/>
              <a:chExt cx="921712" cy="921712"/>
            </a:xfrm>
          </p:grpSpPr>
          <p:sp>
            <p:nvSpPr>
              <p:cNvPr id="73" name="Oval 33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34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accent1"/>
                    </a:solidFill>
                  </a:rPr>
                  <a:t>01</a:t>
                </a:r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5" name="Group 36"/>
            <p:cNvGrpSpPr/>
            <p:nvPr/>
          </p:nvGrpSpPr>
          <p:grpSpPr>
            <a:xfrm>
              <a:off x="3258182" y="3644664"/>
              <a:ext cx="770510" cy="770510"/>
              <a:chOff x="2786183" y="1189182"/>
              <a:chExt cx="921712" cy="921712"/>
            </a:xfrm>
          </p:grpSpPr>
          <p:sp>
            <p:nvSpPr>
              <p:cNvPr id="76" name="Oval 41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42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accent2"/>
                    </a:solidFill>
                  </a:rPr>
                  <a:t>02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78" name="Group 43"/>
            <p:cNvGrpSpPr/>
            <p:nvPr/>
          </p:nvGrpSpPr>
          <p:grpSpPr>
            <a:xfrm>
              <a:off x="7028420" y="3689357"/>
              <a:ext cx="770510" cy="770510"/>
              <a:chOff x="2786183" y="1189182"/>
              <a:chExt cx="921712" cy="921712"/>
            </a:xfrm>
          </p:grpSpPr>
          <p:sp>
            <p:nvSpPr>
              <p:cNvPr id="79" name="Oval 46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47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accent4"/>
                    </a:solidFill>
                  </a:rPr>
                  <a:t>04</a:t>
                </a:r>
                <a:endParaRPr lang="en-US" sz="2400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81" name="Group 48"/>
            <p:cNvGrpSpPr/>
            <p:nvPr/>
          </p:nvGrpSpPr>
          <p:grpSpPr>
            <a:xfrm>
              <a:off x="5127389" y="3689357"/>
              <a:ext cx="770510" cy="770510"/>
              <a:chOff x="2786183" y="1189182"/>
              <a:chExt cx="921712" cy="921712"/>
            </a:xfrm>
          </p:grpSpPr>
          <p:sp>
            <p:nvSpPr>
              <p:cNvPr id="82" name="Oval 5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56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accent3"/>
                    </a:solidFill>
                  </a:rPr>
                  <a:t>03</a:t>
                </a:r>
                <a:endParaRPr lang="en-US" sz="2400" b="1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84" name="Rectangle 55"/>
          <p:cNvSpPr/>
          <p:nvPr/>
        </p:nvSpPr>
        <p:spPr>
          <a:xfrm>
            <a:off x="4298039" y="2486613"/>
            <a:ext cx="14362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系統說明</a:t>
            </a:r>
            <a:endParaRPr 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TextBox 54"/>
          <p:cNvSpPr txBox="1"/>
          <p:nvPr/>
        </p:nvSpPr>
        <p:spPr>
          <a:xfrm>
            <a:off x="4114046" y="3079999"/>
            <a:ext cx="1874179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說明系統特色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說明系統操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endParaRPr 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Rectangle 55"/>
          <p:cNvSpPr/>
          <p:nvPr/>
        </p:nvSpPr>
        <p:spPr>
          <a:xfrm>
            <a:off x="7030888" y="2433462"/>
            <a:ext cx="14362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協助說明</a:t>
            </a:r>
            <a:endParaRPr 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TextBox 54"/>
          <p:cNvSpPr txBox="1"/>
          <p:nvPr/>
        </p:nvSpPr>
        <p:spPr>
          <a:xfrm>
            <a:off x="9442342" y="3091484"/>
            <a:ext cx="211951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Q&amp;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Rectangle 55"/>
          <p:cNvSpPr/>
          <p:nvPr/>
        </p:nvSpPr>
        <p:spPr>
          <a:xfrm>
            <a:off x="9964220" y="2439309"/>
            <a:ext cx="86882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" name="TextBox 54"/>
          <p:cNvSpPr txBox="1"/>
          <p:nvPr/>
        </p:nvSpPr>
        <p:spPr>
          <a:xfrm>
            <a:off x="6399585" y="2895352"/>
            <a:ext cx="2705309" cy="1274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協助測試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提交問題單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提交驗收測試完成確認單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填寫帳號申請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97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269135" y="303957"/>
            <a:ext cx="3949155" cy="903585"/>
            <a:chOff x="4387045" y="192460"/>
            <a:chExt cx="3949155" cy="903585"/>
          </a:xfrm>
        </p:grpSpPr>
        <p:sp>
          <p:nvSpPr>
            <p:cNvPr id="30" name="TextBox 8"/>
            <p:cNvSpPr txBox="1"/>
            <p:nvPr/>
          </p:nvSpPr>
          <p:spPr>
            <a:xfrm>
              <a:off x="4387045" y="192460"/>
              <a:ext cx="3949155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計畫</a:t>
              </a:r>
              <a:r>
                <a:rPr lang="zh-TW" altLang="en-US" sz="40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背景</a:t>
              </a:r>
              <a:endPara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8"/>
            <p:cNvSpPr txBox="1"/>
            <p:nvPr/>
          </p:nvSpPr>
          <p:spPr>
            <a:xfrm>
              <a:off x="4925367" y="819046"/>
              <a:ext cx="287630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Project Target</a:t>
              </a:r>
              <a:endPara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18"/>
          <p:cNvGrpSpPr/>
          <p:nvPr/>
        </p:nvGrpSpPr>
        <p:grpSpPr>
          <a:xfrm>
            <a:off x="1892871" y="1672109"/>
            <a:ext cx="10297145" cy="1697645"/>
            <a:chOff x="2038089" y="1705495"/>
            <a:chExt cx="9022145" cy="1697645"/>
          </a:xfrm>
        </p:grpSpPr>
        <p:sp>
          <p:nvSpPr>
            <p:cNvPr id="25" name="Shape 2539"/>
            <p:cNvSpPr/>
            <p:nvPr/>
          </p:nvSpPr>
          <p:spPr>
            <a:xfrm>
              <a:off x="2038089" y="2015169"/>
              <a:ext cx="352972" cy="266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ED485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26" name="组合 9"/>
            <p:cNvGrpSpPr/>
            <p:nvPr/>
          </p:nvGrpSpPr>
          <p:grpSpPr>
            <a:xfrm>
              <a:off x="2527846" y="1705495"/>
              <a:ext cx="8532388" cy="1697645"/>
              <a:chOff x="868300" y="1114425"/>
              <a:chExt cx="8532388" cy="169764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8300" y="1611741"/>
                <a:ext cx="7333641" cy="12003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原共計</a:t>
                </a:r>
                <a:r>
                  <a:rPr lang="en-US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399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項申辦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項目</a:t>
                </a:r>
                <a:r>
                  <a:rPr lang="en-US" altLang="zh-TW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含表單下載</a:t>
                </a:r>
                <a:r>
                  <a:rPr lang="en-US" altLang="zh-TW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透過本計畫成長至</a:t>
                </a:r>
                <a:r>
                  <a:rPr lang="en-US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1100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項目，增加將近</a:t>
                </a:r>
                <a:r>
                  <a:rPr lang="en-US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倍之多，有效達到建置單一入口線上申辦整合之目的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20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109</a:t>
                </a:r>
                <a:r>
                  <a:rPr lang="zh-TW" altLang="en-US" sz="20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再</a:t>
                </a:r>
                <a:r>
                  <a:rPr lang="zh-TW" altLang="en-US" sz="2000" b="1" u="sng" kern="0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持續推廣與深耕，擴展服務效益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，俾利計畫有效持續執行。</a:t>
                </a:r>
                <a:endPara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74713" y="1114425"/>
                <a:ext cx="8525975" cy="5355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108</a:t>
                </a:r>
                <a:r>
                  <a:rPr kumimoji="0" lang="zh-TW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年</a:t>
                </a:r>
                <a:r>
                  <a:rPr lang="zh-TW" altLang="zh-TW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</a:t>
                </a:r>
                <a:r>
                  <a:rPr lang="zh-TW" altLang="zh-TW" sz="24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民服務資訊整合</a:t>
                </a:r>
                <a:r>
                  <a:rPr lang="zh-HK" altLang="zh-TW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</a:t>
                </a:r>
                <a:r>
                  <a:rPr lang="zh-TW" altLang="en-US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項目、</a:t>
                </a:r>
                <a:r>
                  <a:rPr lang="en-US" altLang="zh-CN" sz="2400" b="1" kern="0" dirty="0">
                    <a:solidFill>
                      <a:prstClr val="black"/>
                    </a:solidFill>
                    <a:latin typeface="Arial"/>
                    <a:ea typeface="微软雅黑"/>
                  </a:rPr>
                  <a:t> </a:t>
                </a:r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Arial"/>
                    <a:ea typeface="微软雅黑"/>
                  </a:rPr>
                  <a:t>10</a:t>
                </a:r>
                <a:r>
                  <a:rPr lang="en-US" altLang="zh-TW" sz="2400" b="1" kern="0" dirty="0" smtClean="0">
                    <a:solidFill>
                      <a:prstClr val="black"/>
                    </a:solidFill>
                    <a:latin typeface="Arial"/>
                    <a:ea typeface="微软雅黑"/>
                  </a:rPr>
                  <a:t>9</a:t>
                </a:r>
                <a:r>
                  <a:rPr lang="zh-TW" altLang="en-US" sz="2400" b="1" kern="0" dirty="0" smtClean="0">
                    <a:solidFill>
                      <a:prstClr val="black"/>
                    </a:solidFill>
                    <a:latin typeface="Arial"/>
                    <a:ea typeface="微软雅黑"/>
                  </a:rPr>
                  <a:t>年</a:t>
                </a:r>
                <a:r>
                  <a:rPr lang="zh-TW" altLang="en-US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推廣與深耕</a:t>
                </a:r>
                <a:r>
                  <a:rPr lang="zh-HK" altLang="zh-TW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</a:t>
                </a:r>
                <a:r>
                  <a:rPr lang="zh-TW" altLang="en-US" sz="24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項目</a:t>
                </a:r>
                <a:endPara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grpSp>
        <p:nvGrpSpPr>
          <p:cNvPr id="45" name="组合 18"/>
          <p:cNvGrpSpPr/>
          <p:nvPr/>
        </p:nvGrpSpPr>
        <p:grpSpPr>
          <a:xfrm>
            <a:off x="1779216" y="3867070"/>
            <a:ext cx="8928992" cy="2066976"/>
            <a:chOff x="2038089" y="1705495"/>
            <a:chExt cx="7823398" cy="2066976"/>
          </a:xfrm>
        </p:grpSpPr>
        <p:sp>
          <p:nvSpPr>
            <p:cNvPr id="46" name="Shape 2539"/>
            <p:cNvSpPr/>
            <p:nvPr/>
          </p:nvSpPr>
          <p:spPr>
            <a:xfrm>
              <a:off x="2038089" y="2015169"/>
              <a:ext cx="352972" cy="266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ED485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47" name="组合 9"/>
            <p:cNvGrpSpPr/>
            <p:nvPr/>
          </p:nvGrpSpPr>
          <p:grpSpPr>
            <a:xfrm>
              <a:off x="2527846" y="1705495"/>
              <a:ext cx="7333641" cy="2066976"/>
              <a:chOff x="868300" y="1114425"/>
              <a:chExt cx="7333641" cy="2066976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68300" y="1611741"/>
                <a:ext cx="7333641" cy="15696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改善</a:t>
                </a:r>
                <a:r>
                  <a:rPr lang="zh-TW" altLang="en-US" sz="2000" b="1" u="sng" kern="0" dirty="0" smtClean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遠</a:t>
                </a:r>
                <a:r>
                  <a:rPr lang="zh-TW" altLang="en-US" sz="2000" b="1" u="sng" kern="0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赴異鄉的</a:t>
                </a:r>
                <a:r>
                  <a:rPr lang="zh-TW" altLang="en-US" sz="2000" b="1" u="sng" kern="0" dirty="0" smtClean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遊子、臨櫃申辦，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因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要辦理某一項申辦項目，需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請假或配合公務時間進行辦理，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造成時間及金錢浪費</a:t>
                </a:r>
                <a:r>
                  <a:rPr lang="en-US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;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目前部份己設有線上申辦的項目，若</a:t>
                </a:r>
                <a:r>
                  <a:rPr lang="zh-TW" altLang="en-US" sz="2000" b="1" u="sng" kern="0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廣設線上申辦並推動單位大量導入</a:t>
                </a:r>
                <a:r>
                  <a:rPr lang="en-US" altLang="zh-TW" sz="2000" b="1" u="sng" kern="0" dirty="0" err="1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MyData</a:t>
                </a:r>
                <a:r>
                  <a:rPr lang="zh-TW" altLang="en-US" sz="2000" b="1" u="sng" kern="0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，將可解決縣政現有問題，</a:t>
                </a:r>
                <a:r>
                  <a:rPr lang="zh-TW" altLang="en-US" sz="2000" b="1" u="sng" kern="0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進而兼顧縮小數位</a:t>
                </a:r>
                <a:r>
                  <a:rPr lang="zh-TW" altLang="en-US" sz="2000" b="1" u="sng" kern="0" dirty="0" smtClean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落差與電子化政府計畫接軌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874713" y="1114425"/>
                <a:ext cx="6056558" cy="49539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</a:t>
                </a:r>
                <a:r>
                  <a:rPr kumimoji="0" lang="zh-TW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縣政</a:t>
                </a:r>
                <a:r>
                  <a:rPr lang="zh-TW" altLang="en-US" sz="24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問題</a:t>
                </a:r>
                <a:r>
                  <a:rPr lang="zh-TW" altLang="en-US" sz="24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，與電子化政府計畫接軌</a:t>
                </a:r>
                <a:endPara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7AAA611-6692-4583-86AB-5AB9B972BD46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19" name="圓角矩形 18"/>
          <p:cNvSpPr/>
          <p:nvPr/>
        </p:nvSpPr>
        <p:spPr>
          <a:xfrm rot="585934">
            <a:off x="7329103" y="3804041"/>
            <a:ext cx="3669475" cy="42339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數位化、防疫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solution!</a:t>
            </a:r>
            <a:endParaRPr lang="en-US" altLang="zh-CN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1305214"/>
            <a:ext cx="12857435" cy="722415"/>
          </a:xfrm>
          <a:prstGeom prst="rect">
            <a:avLst/>
          </a:prstGeom>
          <a:solidFill>
            <a:srgbClr val="EA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雲林縣整合</a:t>
            </a:r>
            <a:r>
              <a:rPr lang="zh-TW" altLang="en-US" sz="2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線上為民服務單一入口</a:t>
            </a:r>
            <a:r>
              <a:rPr lang="en-US" altLang="zh-TW" sz="2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下班不用趕，線上申辦好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方便</a:t>
            </a:r>
            <a:endParaRPr lang="zh-CN" altLang="en-US" sz="2400" b="1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269135" y="303957"/>
            <a:ext cx="3949155" cy="903585"/>
            <a:chOff x="4387045" y="192460"/>
            <a:chExt cx="3949155" cy="903585"/>
          </a:xfrm>
        </p:grpSpPr>
        <p:sp>
          <p:nvSpPr>
            <p:cNvPr id="30" name="TextBox 8"/>
            <p:cNvSpPr txBox="1"/>
            <p:nvPr/>
          </p:nvSpPr>
          <p:spPr>
            <a:xfrm>
              <a:off x="4387045" y="192460"/>
              <a:ext cx="3949155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計畫</a:t>
              </a:r>
              <a:r>
                <a:rPr lang="zh-TW" altLang="en-US" sz="40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背景</a:t>
              </a:r>
              <a:endPara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8"/>
            <p:cNvSpPr txBox="1"/>
            <p:nvPr/>
          </p:nvSpPr>
          <p:spPr>
            <a:xfrm>
              <a:off x="4925367" y="819046"/>
              <a:ext cx="287630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Project Target</a:t>
              </a:r>
              <a:endPara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7AAA611-6692-4583-86AB-5AB9B972BD46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715698" y="3576433"/>
            <a:ext cx="5247142" cy="3391500"/>
            <a:chOff x="4125119" y="2475729"/>
            <a:chExt cx="5951762" cy="3846932"/>
          </a:xfrm>
        </p:grpSpPr>
        <p:pic>
          <p:nvPicPr>
            <p:cNvPr id="12" name="图片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119" y="2475729"/>
              <a:ext cx="5951762" cy="3846932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81"/>
            <a:stretch/>
          </p:blipFill>
          <p:spPr>
            <a:xfrm>
              <a:off x="5113631" y="3112269"/>
              <a:ext cx="3974737" cy="2664296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7737624" y="4475926"/>
            <a:ext cx="2076389" cy="1860125"/>
            <a:chOff x="916929" y="2933119"/>
            <a:chExt cx="2076389" cy="1860125"/>
          </a:xfrm>
        </p:grpSpPr>
        <p:sp>
          <p:nvSpPr>
            <p:cNvPr id="8" name="橢圓 7"/>
            <p:cNvSpPr/>
            <p:nvPr/>
          </p:nvSpPr>
          <p:spPr>
            <a:xfrm>
              <a:off x="916929" y="2933119"/>
              <a:ext cx="2076389" cy="1860125"/>
            </a:xfrm>
            <a:prstGeom prst="ellipse">
              <a:avLst/>
            </a:prstGeom>
            <a:solidFill>
              <a:srgbClr val="38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Freeform 127"/>
            <p:cNvSpPr>
              <a:spLocks noEditPoints="1"/>
            </p:cNvSpPr>
            <p:nvPr/>
          </p:nvSpPr>
          <p:spPr bwMode="auto">
            <a:xfrm>
              <a:off x="1676847" y="3256285"/>
              <a:ext cx="552378" cy="552450"/>
            </a:xfrm>
            <a:custGeom>
              <a:avLst/>
              <a:gdLst>
                <a:gd name="T0" fmla="*/ 191 w 192"/>
                <a:gd name="T1" fmla="*/ 0 h 192"/>
                <a:gd name="T2" fmla="*/ 1 w 192"/>
                <a:gd name="T3" fmla="*/ 0 h 192"/>
                <a:gd name="T4" fmla="*/ 0 w 192"/>
                <a:gd name="T5" fmla="*/ 1 h 192"/>
                <a:gd name="T6" fmla="*/ 0 w 192"/>
                <a:gd name="T7" fmla="*/ 191 h 192"/>
                <a:gd name="T8" fmla="*/ 1 w 192"/>
                <a:gd name="T9" fmla="*/ 192 h 192"/>
                <a:gd name="T10" fmla="*/ 80 w 192"/>
                <a:gd name="T11" fmla="*/ 192 h 192"/>
                <a:gd name="T12" fmla="*/ 81 w 192"/>
                <a:gd name="T13" fmla="*/ 191 h 192"/>
                <a:gd name="T14" fmla="*/ 81 w 192"/>
                <a:gd name="T15" fmla="*/ 133 h 192"/>
                <a:gd name="T16" fmla="*/ 110 w 192"/>
                <a:gd name="T17" fmla="*/ 133 h 192"/>
                <a:gd name="T18" fmla="*/ 110 w 192"/>
                <a:gd name="T19" fmla="*/ 191 h 192"/>
                <a:gd name="T20" fmla="*/ 111 w 192"/>
                <a:gd name="T21" fmla="*/ 192 h 192"/>
                <a:gd name="T22" fmla="*/ 191 w 192"/>
                <a:gd name="T23" fmla="*/ 192 h 192"/>
                <a:gd name="T24" fmla="*/ 192 w 192"/>
                <a:gd name="T25" fmla="*/ 191 h 192"/>
                <a:gd name="T26" fmla="*/ 192 w 192"/>
                <a:gd name="T27" fmla="*/ 1 h 192"/>
                <a:gd name="T28" fmla="*/ 191 w 192"/>
                <a:gd name="T29" fmla="*/ 0 h 192"/>
                <a:gd name="T30" fmla="*/ 52 w 192"/>
                <a:gd name="T31" fmla="*/ 133 h 192"/>
                <a:gd name="T32" fmla="*/ 52 w 192"/>
                <a:gd name="T33" fmla="*/ 162 h 192"/>
                <a:gd name="T34" fmla="*/ 24 w 192"/>
                <a:gd name="T35" fmla="*/ 162 h 192"/>
                <a:gd name="T36" fmla="*/ 24 w 192"/>
                <a:gd name="T37" fmla="*/ 133 h 192"/>
                <a:gd name="T38" fmla="*/ 52 w 192"/>
                <a:gd name="T39" fmla="*/ 133 h 192"/>
                <a:gd name="T40" fmla="*/ 24 w 192"/>
                <a:gd name="T41" fmla="*/ 106 h 192"/>
                <a:gd name="T42" fmla="*/ 24 w 192"/>
                <a:gd name="T43" fmla="*/ 77 h 192"/>
                <a:gd name="T44" fmla="*/ 52 w 192"/>
                <a:gd name="T45" fmla="*/ 77 h 192"/>
                <a:gd name="T46" fmla="*/ 52 w 192"/>
                <a:gd name="T47" fmla="*/ 106 h 192"/>
                <a:gd name="T48" fmla="*/ 24 w 192"/>
                <a:gd name="T49" fmla="*/ 106 h 192"/>
                <a:gd name="T50" fmla="*/ 24 w 192"/>
                <a:gd name="T51" fmla="*/ 50 h 192"/>
                <a:gd name="T52" fmla="*/ 24 w 192"/>
                <a:gd name="T53" fmla="*/ 21 h 192"/>
                <a:gd name="T54" fmla="*/ 52 w 192"/>
                <a:gd name="T55" fmla="*/ 21 h 192"/>
                <a:gd name="T56" fmla="*/ 52 w 192"/>
                <a:gd name="T57" fmla="*/ 50 h 192"/>
                <a:gd name="T58" fmla="*/ 24 w 192"/>
                <a:gd name="T59" fmla="*/ 50 h 192"/>
                <a:gd name="T60" fmla="*/ 110 w 192"/>
                <a:gd name="T61" fmla="*/ 77 h 192"/>
                <a:gd name="T62" fmla="*/ 110 w 192"/>
                <a:gd name="T63" fmla="*/ 106 h 192"/>
                <a:gd name="T64" fmla="*/ 81 w 192"/>
                <a:gd name="T65" fmla="*/ 106 h 192"/>
                <a:gd name="T66" fmla="*/ 81 w 192"/>
                <a:gd name="T67" fmla="*/ 77 h 192"/>
                <a:gd name="T68" fmla="*/ 110 w 192"/>
                <a:gd name="T69" fmla="*/ 77 h 192"/>
                <a:gd name="T70" fmla="*/ 81 w 192"/>
                <a:gd name="T71" fmla="*/ 50 h 192"/>
                <a:gd name="T72" fmla="*/ 81 w 192"/>
                <a:gd name="T73" fmla="*/ 21 h 192"/>
                <a:gd name="T74" fmla="*/ 110 w 192"/>
                <a:gd name="T75" fmla="*/ 21 h 192"/>
                <a:gd name="T76" fmla="*/ 110 w 192"/>
                <a:gd name="T77" fmla="*/ 50 h 192"/>
                <a:gd name="T78" fmla="*/ 81 w 192"/>
                <a:gd name="T79" fmla="*/ 50 h 192"/>
                <a:gd name="T80" fmla="*/ 167 w 192"/>
                <a:gd name="T81" fmla="*/ 133 h 192"/>
                <a:gd name="T82" fmla="*/ 167 w 192"/>
                <a:gd name="T83" fmla="*/ 162 h 192"/>
                <a:gd name="T84" fmla="*/ 139 w 192"/>
                <a:gd name="T85" fmla="*/ 162 h 192"/>
                <a:gd name="T86" fmla="*/ 139 w 192"/>
                <a:gd name="T87" fmla="*/ 133 h 192"/>
                <a:gd name="T88" fmla="*/ 167 w 192"/>
                <a:gd name="T89" fmla="*/ 133 h 192"/>
                <a:gd name="T90" fmla="*/ 139 w 192"/>
                <a:gd name="T91" fmla="*/ 106 h 192"/>
                <a:gd name="T92" fmla="*/ 139 w 192"/>
                <a:gd name="T93" fmla="*/ 77 h 192"/>
                <a:gd name="T94" fmla="*/ 167 w 192"/>
                <a:gd name="T95" fmla="*/ 77 h 192"/>
                <a:gd name="T96" fmla="*/ 167 w 192"/>
                <a:gd name="T97" fmla="*/ 106 h 192"/>
                <a:gd name="T98" fmla="*/ 139 w 192"/>
                <a:gd name="T99" fmla="*/ 106 h 192"/>
                <a:gd name="T100" fmla="*/ 139 w 192"/>
                <a:gd name="T101" fmla="*/ 50 h 192"/>
                <a:gd name="T102" fmla="*/ 139 w 192"/>
                <a:gd name="T103" fmla="*/ 21 h 192"/>
                <a:gd name="T104" fmla="*/ 167 w 192"/>
                <a:gd name="T105" fmla="*/ 21 h 192"/>
                <a:gd name="T106" fmla="*/ 167 w 192"/>
                <a:gd name="T107" fmla="*/ 50 h 192"/>
                <a:gd name="T108" fmla="*/ 139 w 192"/>
                <a:gd name="T109" fmla="*/ 5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2" h="192">
                  <a:moveTo>
                    <a:pt x="19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2"/>
                    <a:pt x="0" y="192"/>
                    <a:pt x="1" y="192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81" y="192"/>
                    <a:pt x="81" y="192"/>
                    <a:pt x="81" y="191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0" y="191"/>
                    <a:pt x="110" y="191"/>
                    <a:pt x="110" y="191"/>
                  </a:cubicBezTo>
                  <a:cubicBezTo>
                    <a:pt x="110" y="192"/>
                    <a:pt x="110" y="192"/>
                    <a:pt x="111" y="192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2"/>
                    <a:pt x="192" y="192"/>
                    <a:pt x="192" y="19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1" y="0"/>
                    <a:pt x="191" y="0"/>
                  </a:cubicBezTo>
                  <a:close/>
                  <a:moveTo>
                    <a:pt x="52" y="133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4" y="133"/>
                    <a:pt x="24" y="133"/>
                    <a:pt x="24" y="133"/>
                  </a:cubicBezTo>
                  <a:lnTo>
                    <a:pt x="52" y="133"/>
                  </a:lnTo>
                  <a:close/>
                  <a:moveTo>
                    <a:pt x="24" y="106"/>
                  </a:moveTo>
                  <a:cubicBezTo>
                    <a:pt x="24" y="77"/>
                    <a:pt x="24" y="77"/>
                    <a:pt x="24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106"/>
                    <a:pt x="52" y="106"/>
                    <a:pt x="52" y="106"/>
                  </a:cubicBezTo>
                  <a:lnTo>
                    <a:pt x="24" y="106"/>
                  </a:lnTo>
                  <a:close/>
                  <a:moveTo>
                    <a:pt x="24" y="50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50"/>
                    <a:pt x="52" y="50"/>
                    <a:pt x="52" y="50"/>
                  </a:cubicBezTo>
                  <a:lnTo>
                    <a:pt x="24" y="50"/>
                  </a:lnTo>
                  <a:close/>
                  <a:moveTo>
                    <a:pt x="110" y="77"/>
                  </a:moveTo>
                  <a:cubicBezTo>
                    <a:pt x="110" y="106"/>
                    <a:pt x="110" y="106"/>
                    <a:pt x="11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110" y="77"/>
                  </a:lnTo>
                  <a:close/>
                  <a:moveTo>
                    <a:pt x="81" y="50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50"/>
                    <a:pt x="110" y="50"/>
                    <a:pt x="110" y="50"/>
                  </a:cubicBezTo>
                  <a:lnTo>
                    <a:pt x="81" y="50"/>
                  </a:lnTo>
                  <a:close/>
                  <a:moveTo>
                    <a:pt x="167" y="133"/>
                  </a:moveTo>
                  <a:cubicBezTo>
                    <a:pt x="167" y="162"/>
                    <a:pt x="167" y="162"/>
                    <a:pt x="167" y="162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33"/>
                    <a:pt x="139" y="133"/>
                    <a:pt x="139" y="133"/>
                  </a:cubicBezTo>
                  <a:lnTo>
                    <a:pt x="167" y="133"/>
                  </a:lnTo>
                  <a:close/>
                  <a:moveTo>
                    <a:pt x="139" y="106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106"/>
                    <a:pt x="167" y="106"/>
                    <a:pt x="167" y="106"/>
                  </a:cubicBezTo>
                  <a:lnTo>
                    <a:pt x="139" y="106"/>
                  </a:lnTo>
                  <a:close/>
                  <a:moveTo>
                    <a:pt x="139" y="50"/>
                  </a:moveTo>
                  <a:cubicBezTo>
                    <a:pt x="139" y="21"/>
                    <a:pt x="139" y="21"/>
                    <a:pt x="139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50"/>
                    <a:pt x="167" y="50"/>
                    <a:pt x="167" y="50"/>
                  </a:cubicBezTo>
                  <a:lnTo>
                    <a:pt x="13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184215" y="3863182"/>
              <a:ext cx="1537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國發會</a:t>
              </a:r>
              <a:r>
                <a:rPr lang="en-US" altLang="zh-TW" b="1" dirty="0" err="1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MyData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9353151" y="4630153"/>
            <a:ext cx="2441560" cy="1700159"/>
            <a:chOff x="8298068" y="5167121"/>
            <a:chExt cx="2441560" cy="1700159"/>
          </a:xfrm>
        </p:grpSpPr>
        <p:grpSp>
          <p:nvGrpSpPr>
            <p:cNvPr id="14" name="群組 13"/>
            <p:cNvGrpSpPr/>
            <p:nvPr/>
          </p:nvGrpSpPr>
          <p:grpSpPr>
            <a:xfrm rot="9494267">
              <a:off x="8298068" y="5167121"/>
              <a:ext cx="2441560" cy="1700159"/>
              <a:chOff x="6157705" y="1085516"/>
              <a:chExt cx="3334257" cy="3601140"/>
            </a:xfrm>
          </p:grpSpPr>
          <p:sp>
            <p:nvSpPr>
              <p:cNvPr id="36" name="Oval 44"/>
              <p:cNvSpPr/>
              <p:nvPr/>
            </p:nvSpPr>
            <p:spPr>
              <a:xfrm>
                <a:off x="6157705" y="1085516"/>
                <a:ext cx="3066304" cy="360114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Isosceles Triangle 45"/>
              <p:cNvSpPr/>
              <p:nvPr/>
            </p:nvSpPr>
            <p:spPr>
              <a:xfrm rot="7224539">
                <a:off x="8626123" y="3198463"/>
                <a:ext cx="1222138" cy="50954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文字方塊 37"/>
            <p:cNvSpPr txBox="1"/>
            <p:nvPr/>
          </p:nvSpPr>
          <p:spPr>
            <a:xfrm>
              <a:off x="8744761" y="5513447"/>
              <a:ext cx="1895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國發會</a:t>
              </a:r>
              <a:r>
                <a:rPr lang="en-US" altLang="zh-TW" b="1" dirty="0" err="1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MyData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資料集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8576919" y="6121585"/>
              <a:ext cx="1895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EX: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中低收入戶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證明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5514289" y="4262162"/>
            <a:ext cx="1953735" cy="2454893"/>
            <a:chOff x="5632085" y="4120381"/>
            <a:chExt cx="1953735" cy="2454893"/>
          </a:xfrm>
        </p:grpSpPr>
        <p:sp>
          <p:nvSpPr>
            <p:cNvPr id="29" name="矩形 28"/>
            <p:cNvSpPr/>
            <p:nvPr/>
          </p:nvSpPr>
          <p:spPr>
            <a:xfrm>
              <a:off x="5829019" y="4120381"/>
              <a:ext cx="1536460" cy="24548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向右箭號 10"/>
            <p:cNvSpPr/>
            <p:nvPr/>
          </p:nvSpPr>
          <p:spPr>
            <a:xfrm>
              <a:off x="6350236" y="4791480"/>
              <a:ext cx="576064" cy="4545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向右箭號 34"/>
            <p:cNvSpPr/>
            <p:nvPr/>
          </p:nvSpPr>
          <p:spPr>
            <a:xfrm rot="10800000">
              <a:off x="6291606" y="5525007"/>
              <a:ext cx="576064" cy="4545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690716" y="4270008"/>
              <a:ext cx="189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民眾授權</a:t>
              </a:r>
              <a:endPara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5632085" y="6055207"/>
              <a:ext cx="189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資料回傳</a:t>
              </a:r>
              <a:endPara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3" name="组合 18"/>
          <p:cNvGrpSpPr/>
          <p:nvPr/>
        </p:nvGrpSpPr>
        <p:grpSpPr>
          <a:xfrm>
            <a:off x="935243" y="2284895"/>
            <a:ext cx="7215742" cy="1381789"/>
            <a:chOff x="2236772" y="1748584"/>
            <a:chExt cx="6322284" cy="1381789"/>
          </a:xfrm>
        </p:grpSpPr>
        <p:sp>
          <p:nvSpPr>
            <p:cNvPr id="44" name="Shape 2539"/>
            <p:cNvSpPr/>
            <p:nvPr/>
          </p:nvSpPr>
          <p:spPr>
            <a:xfrm>
              <a:off x="2236772" y="1937893"/>
              <a:ext cx="352972" cy="266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ED485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699996" y="1748584"/>
              <a:ext cx="5859060" cy="13817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marR="0" lvl="0" indent="-34290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TW" altLang="en-US" sz="2400" b="1" kern="0" dirty="0" smtClean="0">
                  <a:solidFill>
                    <a:srgbClr val="EA552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</a:t>
              </a:r>
              <a:r>
                <a:rPr lang="en-US" altLang="zh-TW" sz="2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2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各項線上人民服務項目都在同一個網站</a:t>
              </a:r>
              <a:r>
                <a:rPr lang="en-US" altLang="zh-TW" sz="2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</a:t>
              </a:r>
            </a:p>
            <a:p>
              <a:pPr marL="342900" marR="0" lvl="0" indent="-34290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TW" altLang="en-US" sz="2400" b="1" kern="0" dirty="0" smtClean="0">
                  <a:solidFill>
                    <a:srgbClr val="EA552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行動化</a:t>
              </a:r>
              <a:r>
                <a:rPr lang="en-US" altLang="zh-TW" sz="2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2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手機也可以申辦</a:t>
              </a:r>
              <a:endParaRPr lang="en-US" altLang="zh-TW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marR="0" lvl="0" indent="-34290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TW" altLang="en-US" sz="2400" b="1" kern="0" dirty="0" smtClean="0">
                  <a:solidFill>
                    <a:srgbClr val="EA552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少填資料</a:t>
              </a:r>
              <a:r>
                <a:rPr lang="en-US" altLang="zh-TW" sz="2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24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導入中央</a:t>
              </a:r>
              <a:r>
                <a:rPr lang="en-US" altLang="zh-TW" sz="2400" kern="0" dirty="0" err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MyData</a:t>
              </a: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 rot="685643">
            <a:off x="6386669" y="3937818"/>
            <a:ext cx="4195379" cy="39459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What is </a:t>
            </a:r>
            <a:r>
              <a:rPr lang="en-US" altLang="zh-CN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MyData</a:t>
            </a:r>
            <a:r>
              <a:rPr lang="en-US" altLang="zh-CN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數位個人化應用服務</a:t>
            </a:r>
            <a:r>
              <a:rPr lang="en-US" altLang="zh-CN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8"/>
          <p:cNvSpPr txBox="1"/>
          <p:nvPr/>
        </p:nvSpPr>
        <p:spPr>
          <a:xfrm>
            <a:off x="4384615" y="124607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計畫背景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925368" y="752953"/>
            <a:ext cx="287630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Project Content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矩形 158">
            <a:extLst>
              <a:ext uri="{FF2B5EF4-FFF2-40B4-BE49-F238E27FC236}">
                <a16:creationId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3225609" y="1184835"/>
            <a:ext cx="6738315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擴展既有數位服務個人化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(My Data)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20792" y="1963595"/>
            <a:ext cx="6994222" cy="461665"/>
          </a:xfrm>
          <a:prstGeom prst="rect">
            <a:avLst/>
          </a:prstGeom>
          <a:solidFill>
            <a:srgbClr val="38AABA"/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新生入學登記作業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將擴大至</a:t>
            </a:r>
            <a:r>
              <a:rPr lang="zh-TW" altLang="zh-TW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全雲林縣公立幼兒園</a:t>
            </a:r>
            <a:endParaRPr lang="zh-TW" altLang="en-US" sz="2400" b="1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46869" y="2192123"/>
            <a:ext cx="8556997" cy="4896544"/>
            <a:chOff x="646869" y="2389568"/>
            <a:chExt cx="8556997" cy="4896544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0" r="-1" b="16770"/>
            <a:stretch/>
          </p:blipFill>
          <p:spPr>
            <a:xfrm>
              <a:off x="646869" y="2389568"/>
              <a:ext cx="8556997" cy="4896544"/>
            </a:xfrm>
            <a:prstGeom prst="rect">
              <a:avLst/>
            </a:prstGeom>
          </p:spPr>
        </p:pic>
        <p:grpSp>
          <p:nvGrpSpPr>
            <p:cNvPr id="18" name="群組 17"/>
            <p:cNvGrpSpPr/>
            <p:nvPr/>
          </p:nvGrpSpPr>
          <p:grpSpPr>
            <a:xfrm>
              <a:off x="6599442" y="3936883"/>
              <a:ext cx="458915" cy="456352"/>
              <a:chOff x="428570" y="2073276"/>
              <a:chExt cx="555553" cy="552450"/>
            </a:xfrm>
            <a:solidFill>
              <a:srgbClr val="002060"/>
            </a:solidFill>
          </p:grpSpPr>
          <p:sp>
            <p:nvSpPr>
              <p:cNvPr id="131" name="Freeform 34"/>
              <p:cNvSpPr>
                <a:spLocks/>
              </p:cNvSpPr>
              <p:nvPr/>
            </p:nvSpPr>
            <p:spPr bwMode="auto">
              <a:xfrm>
                <a:off x="492061" y="2265364"/>
                <a:ext cx="88888" cy="225425"/>
              </a:xfrm>
              <a:custGeom>
                <a:avLst/>
                <a:gdLst>
                  <a:gd name="T0" fmla="*/ 30 w 31"/>
                  <a:gd name="T1" fmla="*/ 78 h 78"/>
                  <a:gd name="T2" fmla="*/ 31 w 31"/>
                  <a:gd name="T3" fmla="*/ 77 h 78"/>
                  <a:gd name="T4" fmla="*/ 31 w 31"/>
                  <a:gd name="T5" fmla="*/ 1 h 78"/>
                  <a:gd name="T6" fmla="*/ 30 w 31"/>
                  <a:gd name="T7" fmla="*/ 0 h 78"/>
                  <a:gd name="T8" fmla="*/ 1 w 31"/>
                  <a:gd name="T9" fmla="*/ 0 h 78"/>
                  <a:gd name="T10" fmla="*/ 0 w 31"/>
                  <a:gd name="T11" fmla="*/ 1 h 78"/>
                  <a:gd name="T12" fmla="*/ 0 w 31"/>
                  <a:gd name="T13" fmla="*/ 77 h 78"/>
                  <a:gd name="T14" fmla="*/ 1 w 31"/>
                  <a:gd name="T15" fmla="*/ 78 h 78"/>
                  <a:gd name="T16" fmla="*/ 30 w 31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78">
                    <a:moveTo>
                      <a:pt x="30" y="78"/>
                    </a:moveTo>
                    <a:cubicBezTo>
                      <a:pt x="31" y="78"/>
                      <a:pt x="31" y="78"/>
                      <a:pt x="31" y="77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1" y="78"/>
                      <a:pt x="1" y="78"/>
                    </a:cubicBezTo>
                    <a:lnTo>
                      <a:pt x="30" y="7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35"/>
              <p:cNvSpPr>
                <a:spLocks/>
              </p:cNvSpPr>
              <p:nvPr/>
            </p:nvSpPr>
            <p:spPr bwMode="auto">
              <a:xfrm>
                <a:off x="661902" y="2265364"/>
                <a:ext cx="88888" cy="225425"/>
              </a:xfrm>
              <a:custGeom>
                <a:avLst/>
                <a:gdLst>
                  <a:gd name="T0" fmla="*/ 30 w 31"/>
                  <a:gd name="T1" fmla="*/ 78 h 78"/>
                  <a:gd name="T2" fmla="*/ 31 w 31"/>
                  <a:gd name="T3" fmla="*/ 77 h 78"/>
                  <a:gd name="T4" fmla="*/ 31 w 31"/>
                  <a:gd name="T5" fmla="*/ 1 h 78"/>
                  <a:gd name="T6" fmla="*/ 30 w 31"/>
                  <a:gd name="T7" fmla="*/ 0 h 78"/>
                  <a:gd name="T8" fmla="*/ 1 w 31"/>
                  <a:gd name="T9" fmla="*/ 0 h 78"/>
                  <a:gd name="T10" fmla="*/ 0 w 31"/>
                  <a:gd name="T11" fmla="*/ 1 h 78"/>
                  <a:gd name="T12" fmla="*/ 0 w 31"/>
                  <a:gd name="T13" fmla="*/ 77 h 78"/>
                  <a:gd name="T14" fmla="*/ 1 w 31"/>
                  <a:gd name="T15" fmla="*/ 78 h 78"/>
                  <a:gd name="T16" fmla="*/ 30 w 31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78">
                    <a:moveTo>
                      <a:pt x="30" y="78"/>
                    </a:moveTo>
                    <a:cubicBezTo>
                      <a:pt x="31" y="78"/>
                      <a:pt x="31" y="78"/>
                      <a:pt x="31" y="77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1" y="78"/>
                      <a:pt x="1" y="78"/>
                    </a:cubicBezTo>
                    <a:lnTo>
                      <a:pt x="30" y="7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36"/>
              <p:cNvSpPr>
                <a:spLocks/>
              </p:cNvSpPr>
              <p:nvPr/>
            </p:nvSpPr>
            <p:spPr bwMode="auto">
              <a:xfrm>
                <a:off x="831742" y="2265364"/>
                <a:ext cx="88888" cy="225425"/>
              </a:xfrm>
              <a:custGeom>
                <a:avLst/>
                <a:gdLst>
                  <a:gd name="T0" fmla="*/ 30 w 31"/>
                  <a:gd name="T1" fmla="*/ 78 h 78"/>
                  <a:gd name="T2" fmla="*/ 31 w 31"/>
                  <a:gd name="T3" fmla="*/ 77 h 78"/>
                  <a:gd name="T4" fmla="*/ 31 w 31"/>
                  <a:gd name="T5" fmla="*/ 1 h 78"/>
                  <a:gd name="T6" fmla="*/ 30 w 31"/>
                  <a:gd name="T7" fmla="*/ 0 h 78"/>
                  <a:gd name="T8" fmla="*/ 1 w 31"/>
                  <a:gd name="T9" fmla="*/ 0 h 78"/>
                  <a:gd name="T10" fmla="*/ 0 w 31"/>
                  <a:gd name="T11" fmla="*/ 1 h 78"/>
                  <a:gd name="T12" fmla="*/ 0 w 31"/>
                  <a:gd name="T13" fmla="*/ 77 h 78"/>
                  <a:gd name="T14" fmla="*/ 1 w 31"/>
                  <a:gd name="T15" fmla="*/ 78 h 78"/>
                  <a:gd name="T16" fmla="*/ 30 w 31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78">
                    <a:moveTo>
                      <a:pt x="30" y="78"/>
                    </a:moveTo>
                    <a:cubicBezTo>
                      <a:pt x="30" y="78"/>
                      <a:pt x="31" y="78"/>
                      <a:pt x="31" y="77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0" y="78"/>
                      <a:pt x="1" y="78"/>
                    </a:cubicBezTo>
                    <a:lnTo>
                      <a:pt x="30" y="7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37"/>
              <p:cNvSpPr>
                <a:spLocks/>
              </p:cNvSpPr>
              <p:nvPr/>
            </p:nvSpPr>
            <p:spPr bwMode="auto">
              <a:xfrm>
                <a:off x="441268" y="2527301"/>
                <a:ext cx="531744" cy="98425"/>
              </a:xfrm>
              <a:custGeom>
                <a:avLst/>
                <a:gdLst>
                  <a:gd name="T0" fmla="*/ 184 w 185"/>
                  <a:gd name="T1" fmla="*/ 0 h 34"/>
                  <a:gd name="T2" fmla="*/ 1 w 185"/>
                  <a:gd name="T3" fmla="*/ 0 h 34"/>
                  <a:gd name="T4" fmla="*/ 0 w 185"/>
                  <a:gd name="T5" fmla="*/ 1 h 34"/>
                  <a:gd name="T6" fmla="*/ 0 w 185"/>
                  <a:gd name="T7" fmla="*/ 33 h 34"/>
                  <a:gd name="T8" fmla="*/ 1 w 185"/>
                  <a:gd name="T9" fmla="*/ 34 h 34"/>
                  <a:gd name="T10" fmla="*/ 184 w 185"/>
                  <a:gd name="T11" fmla="*/ 34 h 34"/>
                  <a:gd name="T12" fmla="*/ 185 w 185"/>
                  <a:gd name="T13" fmla="*/ 33 h 34"/>
                  <a:gd name="T14" fmla="*/ 185 w 185"/>
                  <a:gd name="T15" fmla="*/ 1 h 34"/>
                  <a:gd name="T16" fmla="*/ 184 w 185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34">
                    <a:moveTo>
                      <a:pt x="18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4"/>
                      <a:pt x="1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5" y="34"/>
                      <a:pt x="185" y="34"/>
                      <a:pt x="185" y="33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85" y="0"/>
                      <a:pt x="185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38"/>
              <p:cNvSpPr>
                <a:spLocks/>
              </p:cNvSpPr>
              <p:nvPr/>
            </p:nvSpPr>
            <p:spPr bwMode="auto">
              <a:xfrm>
                <a:off x="428570" y="2073276"/>
                <a:ext cx="555553" cy="142875"/>
              </a:xfrm>
              <a:custGeom>
                <a:avLst/>
                <a:gdLst>
                  <a:gd name="T0" fmla="*/ 192 w 193"/>
                  <a:gd name="T1" fmla="*/ 48 h 50"/>
                  <a:gd name="T2" fmla="*/ 97 w 193"/>
                  <a:gd name="T3" fmla="*/ 1 h 50"/>
                  <a:gd name="T4" fmla="*/ 96 w 193"/>
                  <a:gd name="T5" fmla="*/ 1 h 50"/>
                  <a:gd name="T6" fmla="*/ 1 w 193"/>
                  <a:gd name="T7" fmla="*/ 48 h 50"/>
                  <a:gd name="T8" fmla="*/ 1 w 193"/>
                  <a:gd name="T9" fmla="*/ 49 h 50"/>
                  <a:gd name="T10" fmla="*/ 2 w 193"/>
                  <a:gd name="T11" fmla="*/ 50 h 50"/>
                  <a:gd name="T12" fmla="*/ 192 w 193"/>
                  <a:gd name="T13" fmla="*/ 50 h 50"/>
                  <a:gd name="T14" fmla="*/ 193 w 193"/>
                  <a:gd name="T15" fmla="*/ 49 h 50"/>
                  <a:gd name="T16" fmla="*/ 192 w 193"/>
                  <a:gd name="T17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50">
                    <a:moveTo>
                      <a:pt x="192" y="48"/>
                    </a:moveTo>
                    <a:cubicBezTo>
                      <a:pt x="97" y="1"/>
                      <a:pt x="97" y="1"/>
                      <a:pt x="97" y="1"/>
                    </a:cubicBezTo>
                    <a:cubicBezTo>
                      <a:pt x="97" y="0"/>
                      <a:pt x="96" y="0"/>
                      <a:pt x="96" y="1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0" y="49"/>
                      <a:pt x="1" y="49"/>
                    </a:cubicBezTo>
                    <a:cubicBezTo>
                      <a:pt x="1" y="50"/>
                      <a:pt x="1" y="50"/>
                      <a:pt x="2" y="50"/>
                    </a:cubicBezTo>
                    <a:cubicBezTo>
                      <a:pt x="192" y="50"/>
                      <a:pt x="192" y="50"/>
                      <a:pt x="192" y="50"/>
                    </a:cubicBezTo>
                    <a:cubicBezTo>
                      <a:pt x="192" y="50"/>
                      <a:pt x="192" y="50"/>
                      <a:pt x="193" y="49"/>
                    </a:cubicBezTo>
                    <a:cubicBezTo>
                      <a:pt x="193" y="49"/>
                      <a:pt x="192" y="48"/>
                      <a:pt x="19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7" name="Freeform 38"/>
            <p:cNvSpPr>
              <a:spLocks noEditPoints="1"/>
            </p:cNvSpPr>
            <p:nvPr/>
          </p:nvSpPr>
          <p:spPr bwMode="auto">
            <a:xfrm>
              <a:off x="2152199" y="2901294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8"/>
            <p:cNvSpPr>
              <a:spLocks noEditPoints="1"/>
            </p:cNvSpPr>
            <p:nvPr/>
          </p:nvSpPr>
          <p:spPr bwMode="auto">
            <a:xfrm>
              <a:off x="1433687" y="3964017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8"/>
            <p:cNvSpPr>
              <a:spLocks noEditPoints="1"/>
            </p:cNvSpPr>
            <p:nvPr/>
          </p:nvSpPr>
          <p:spPr bwMode="auto">
            <a:xfrm>
              <a:off x="1585496" y="5060451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8"/>
            <p:cNvSpPr>
              <a:spLocks noEditPoints="1"/>
            </p:cNvSpPr>
            <p:nvPr/>
          </p:nvSpPr>
          <p:spPr bwMode="auto">
            <a:xfrm>
              <a:off x="1013054" y="5844026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8"/>
            <p:cNvSpPr>
              <a:spLocks noEditPoints="1"/>
            </p:cNvSpPr>
            <p:nvPr/>
          </p:nvSpPr>
          <p:spPr bwMode="auto">
            <a:xfrm>
              <a:off x="2006129" y="5997638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8"/>
            <p:cNvSpPr>
              <a:spLocks noEditPoints="1"/>
            </p:cNvSpPr>
            <p:nvPr/>
          </p:nvSpPr>
          <p:spPr bwMode="auto">
            <a:xfrm>
              <a:off x="2788887" y="5724588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8"/>
            <p:cNvSpPr>
              <a:spLocks noEditPoints="1"/>
            </p:cNvSpPr>
            <p:nvPr/>
          </p:nvSpPr>
          <p:spPr bwMode="auto">
            <a:xfrm>
              <a:off x="3088303" y="4877552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8"/>
            <p:cNvSpPr>
              <a:spLocks noEditPoints="1"/>
            </p:cNvSpPr>
            <p:nvPr/>
          </p:nvSpPr>
          <p:spPr bwMode="auto">
            <a:xfrm>
              <a:off x="2216445" y="4331452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8"/>
            <p:cNvSpPr>
              <a:spLocks noEditPoints="1"/>
            </p:cNvSpPr>
            <p:nvPr/>
          </p:nvSpPr>
          <p:spPr bwMode="auto">
            <a:xfrm>
              <a:off x="2999203" y="3847741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8"/>
            <p:cNvSpPr>
              <a:spLocks noEditPoints="1"/>
            </p:cNvSpPr>
            <p:nvPr/>
          </p:nvSpPr>
          <p:spPr bwMode="auto">
            <a:xfrm>
              <a:off x="3298619" y="3000705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8"/>
            <p:cNvSpPr>
              <a:spLocks noEditPoints="1"/>
            </p:cNvSpPr>
            <p:nvPr/>
          </p:nvSpPr>
          <p:spPr bwMode="auto">
            <a:xfrm>
              <a:off x="4234722" y="2727655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8"/>
            <p:cNvSpPr>
              <a:spLocks noEditPoints="1"/>
            </p:cNvSpPr>
            <p:nvPr/>
          </p:nvSpPr>
          <p:spPr bwMode="auto">
            <a:xfrm>
              <a:off x="3778649" y="4356520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8"/>
            <p:cNvSpPr>
              <a:spLocks noEditPoints="1"/>
            </p:cNvSpPr>
            <p:nvPr/>
          </p:nvSpPr>
          <p:spPr bwMode="auto">
            <a:xfrm>
              <a:off x="4615663" y="3875628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50" name="Freeform 38"/>
            <p:cNvSpPr>
              <a:spLocks noEditPoints="1"/>
            </p:cNvSpPr>
            <p:nvPr/>
          </p:nvSpPr>
          <p:spPr bwMode="auto">
            <a:xfrm>
              <a:off x="4721658" y="4921025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8"/>
            <p:cNvSpPr>
              <a:spLocks noEditPoints="1"/>
            </p:cNvSpPr>
            <p:nvPr/>
          </p:nvSpPr>
          <p:spPr bwMode="auto">
            <a:xfrm>
              <a:off x="5043799" y="3079880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8"/>
            <p:cNvSpPr>
              <a:spLocks noEditPoints="1"/>
            </p:cNvSpPr>
            <p:nvPr/>
          </p:nvSpPr>
          <p:spPr bwMode="auto">
            <a:xfrm>
              <a:off x="6032528" y="3197581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8"/>
            <p:cNvSpPr>
              <a:spLocks noEditPoints="1"/>
            </p:cNvSpPr>
            <p:nvPr/>
          </p:nvSpPr>
          <p:spPr bwMode="auto">
            <a:xfrm>
              <a:off x="6285062" y="3824785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8"/>
            <p:cNvSpPr>
              <a:spLocks noEditPoints="1"/>
            </p:cNvSpPr>
            <p:nvPr/>
          </p:nvSpPr>
          <p:spPr bwMode="auto">
            <a:xfrm>
              <a:off x="5478729" y="4525428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8"/>
            <p:cNvSpPr>
              <a:spLocks noEditPoints="1"/>
            </p:cNvSpPr>
            <p:nvPr/>
          </p:nvSpPr>
          <p:spPr bwMode="auto">
            <a:xfrm>
              <a:off x="6968492" y="4981856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8"/>
            <p:cNvSpPr>
              <a:spLocks noEditPoints="1"/>
            </p:cNvSpPr>
            <p:nvPr/>
          </p:nvSpPr>
          <p:spPr bwMode="auto">
            <a:xfrm>
              <a:off x="7409389" y="3622665"/>
              <a:ext cx="309705" cy="402084"/>
            </a:xfrm>
            <a:custGeom>
              <a:avLst/>
              <a:gdLst>
                <a:gd name="T0" fmla="*/ 74 w 148"/>
                <a:gd name="T1" fmla="*/ 0 h 192"/>
                <a:gd name="T2" fmla="*/ 0 w 148"/>
                <a:gd name="T3" fmla="*/ 74 h 192"/>
                <a:gd name="T4" fmla="*/ 73 w 148"/>
                <a:gd name="T5" fmla="*/ 192 h 192"/>
                <a:gd name="T6" fmla="*/ 74 w 148"/>
                <a:gd name="T7" fmla="*/ 192 h 192"/>
                <a:gd name="T8" fmla="*/ 74 w 148"/>
                <a:gd name="T9" fmla="*/ 192 h 192"/>
                <a:gd name="T10" fmla="*/ 148 w 148"/>
                <a:gd name="T11" fmla="*/ 74 h 192"/>
                <a:gd name="T12" fmla="*/ 74 w 148"/>
                <a:gd name="T13" fmla="*/ 0 h 192"/>
                <a:gd name="T14" fmla="*/ 74 w 148"/>
                <a:gd name="T15" fmla="*/ 29 h 192"/>
                <a:gd name="T16" fmla="*/ 115 w 148"/>
                <a:gd name="T17" fmla="*/ 70 h 192"/>
                <a:gd name="T18" fmla="*/ 74 w 148"/>
                <a:gd name="T19" fmla="*/ 112 h 192"/>
                <a:gd name="T20" fmla="*/ 32 w 148"/>
                <a:gd name="T21" fmla="*/ 70 h 192"/>
                <a:gd name="T22" fmla="*/ 74 w 148"/>
                <a:gd name="T23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92">
                  <a:moveTo>
                    <a:pt x="74" y="0"/>
                  </a:moveTo>
                  <a:cubicBezTo>
                    <a:pt x="33" y="0"/>
                    <a:pt x="0" y="34"/>
                    <a:pt x="0" y="74"/>
                  </a:cubicBezTo>
                  <a:cubicBezTo>
                    <a:pt x="0" y="115"/>
                    <a:pt x="70" y="189"/>
                    <a:pt x="73" y="192"/>
                  </a:cubicBezTo>
                  <a:cubicBezTo>
                    <a:pt x="73" y="192"/>
                    <a:pt x="73" y="192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7" y="189"/>
                    <a:pt x="148" y="115"/>
                    <a:pt x="148" y="74"/>
                  </a:cubicBezTo>
                  <a:cubicBezTo>
                    <a:pt x="148" y="34"/>
                    <a:pt x="114" y="0"/>
                    <a:pt x="74" y="0"/>
                  </a:cubicBezTo>
                  <a:close/>
                  <a:moveTo>
                    <a:pt x="74" y="29"/>
                  </a:moveTo>
                  <a:cubicBezTo>
                    <a:pt x="96" y="29"/>
                    <a:pt x="115" y="48"/>
                    <a:pt x="115" y="70"/>
                  </a:cubicBezTo>
                  <a:cubicBezTo>
                    <a:pt x="115" y="93"/>
                    <a:pt x="96" y="112"/>
                    <a:pt x="74" y="112"/>
                  </a:cubicBezTo>
                  <a:cubicBezTo>
                    <a:pt x="51" y="112"/>
                    <a:pt x="32" y="93"/>
                    <a:pt x="32" y="70"/>
                  </a:cubicBezTo>
                  <a:cubicBezTo>
                    <a:pt x="32" y="48"/>
                    <a:pt x="51" y="29"/>
                    <a:pt x="74" y="29"/>
                  </a:cubicBez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832" y="4432097"/>
              <a:ext cx="1705600" cy="424818"/>
            </a:xfrm>
            <a:prstGeom prst="rect">
              <a:avLst/>
            </a:prstGeom>
            <a:noFill/>
          </p:spPr>
        </p:pic>
        <p:sp>
          <p:nvSpPr>
            <p:cNvPr id="25" name="向右箭號 24"/>
            <p:cNvSpPr/>
            <p:nvPr/>
          </p:nvSpPr>
          <p:spPr>
            <a:xfrm rot="8263767">
              <a:off x="5421007" y="2660602"/>
              <a:ext cx="561194" cy="567206"/>
            </a:xfrm>
            <a:prstGeom prst="rightArrow">
              <a:avLst>
                <a:gd name="adj1" fmla="val 42558"/>
                <a:gd name="adj2" fmla="val 52353"/>
              </a:avLst>
            </a:prstGeom>
            <a:solidFill>
              <a:srgbClr val="38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7" name="矩形 166"/>
          <p:cNvSpPr/>
          <p:nvPr/>
        </p:nvSpPr>
        <p:spPr>
          <a:xfrm>
            <a:off x="8468227" y="2654610"/>
            <a:ext cx="3877985" cy="461665"/>
          </a:xfrm>
          <a:prstGeom prst="rect">
            <a:avLst/>
          </a:prstGeom>
          <a:solidFill>
            <a:srgbClr val="38AABA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既有服務應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持續加值與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應用</a:t>
            </a:r>
            <a:endParaRPr lang="zh-TW" altLang="en-US" sz="24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8"/>
          <p:cNvSpPr txBox="1"/>
          <p:nvPr/>
        </p:nvSpPr>
        <p:spPr>
          <a:xfrm>
            <a:off x="4384615" y="124607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系統說明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925368" y="752953"/>
            <a:ext cx="287630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System</a:t>
            </a:r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Instruction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 Same Side Corner Rectangle 4"/>
          <p:cNvSpPr/>
          <p:nvPr/>
        </p:nvSpPr>
        <p:spPr>
          <a:xfrm>
            <a:off x="6429375" y="2536205"/>
            <a:ext cx="489569" cy="4696445"/>
          </a:xfrm>
          <a:prstGeom prst="round2SameRect">
            <a:avLst>
              <a:gd name="adj1" fmla="val 50000"/>
              <a:gd name="adj2" fmla="val 0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49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58" name="Group 33"/>
          <p:cNvGrpSpPr/>
          <p:nvPr/>
        </p:nvGrpSpPr>
        <p:grpSpPr>
          <a:xfrm>
            <a:off x="6429377" y="3268779"/>
            <a:ext cx="4492092" cy="483735"/>
            <a:chOff x="5128064" y="2256183"/>
            <a:chExt cx="3460773" cy="515155"/>
          </a:xfrm>
        </p:grpSpPr>
        <p:sp>
          <p:nvSpPr>
            <p:cNvPr id="59" name="Pentagon 3"/>
            <p:cNvSpPr/>
            <p:nvPr/>
          </p:nvSpPr>
          <p:spPr>
            <a:xfrm>
              <a:off x="5315754" y="2256184"/>
              <a:ext cx="3273083" cy="515154"/>
            </a:xfrm>
            <a:prstGeom prst="homePlate">
              <a:avLst/>
            </a:prstGeom>
            <a:solidFill>
              <a:srgbClr val="3947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支援線上線下報名作業</a:t>
              </a:r>
              <a:endPara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rgbClr val="39475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37"/>
          <p:cNvGrpSpPr/>
          <p:nvPr/>
        </p:nvGrpSpPr>
        <p:grpSpPr>
          <a:xfrm>
            <a:off x="1676847" y="3150099"/>
            <a:ext cx="4750206" cy="3674497"/>
            <a:chOff x="39472" y="2256183"/>
            <a:chExt cx="4504393" cy="5607488"/>
          </a:xfrm>
        </p:grpSpPr>
        <p:sp>
          <p:nvSpPr>
            <p:cNvPr id="68" name="Rectangle 27"/>
            <p:cNvSpPr/>
            <p:nvPr/>
          </p:nvSpPr>
          <p:spPr>
            <a:xfrm>
              <a:off x="39472" y="2256183"/>
              <a:ext cx="4504393" cy="521690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Rectangle 29"/>
            <p:cNvSpPr/>
            <p:nvPr/>
          </p:nvSpPr>
          <p:spPr>
            <a:xfrm>
              <a:off x="140207" y="2452908"/>
              <a:ext cx="4165186" cy="5410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自動判斷</a:t>
              </a:r>
              <a:r>
                <a:rPr lang="en-US" altLang="zh-TW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歲以下</a:t>
              </a:r>
              <a:r>
                <a: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幼兒不能報名</a:t>
              </a:r>
              <a:endPara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自動</a:t>
              </a:r>
              <a:r>
                <a:rPr kumimoji="0" lang="zh-TW" altLang="en-US" sz="22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驗證身分證字號</a:t>
              </a:r>
              <a:r>
                <a:rPr kumimoji="0" lang="zh-TW" altLang="en-US" sz="2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不可重覆</a:t>
              </a:r>
              <a:endParaRPr kumimoji="0" lang="en-US" altLang="zh-TW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TW" altLang="en-US" sz="22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自動</a:t>
              </a:r>
              <a:r>
                <a:rPr lang="zh-TW" altLang="en-US" sz="2200" b="1" u="sng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分類分群</a:t>
              </a:r>
              <a:r>
                <a:rPr lang="zh-TW" altLang="en-US" sz="22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報名幼兒</a:t>
              </a:r>
              <a:r>
                <a:rPr lang="en-US" altLang="zh-TW" sz="22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(</a:t>
              </a:r>
              <a:r>
                <a:rPr lang="zh-TW" altLang="en-US" sz="22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大中小班、第一優先、第二</a:t>
              </a:r>
              <a:r>
                <a:rPr lang="zh-TW" altLang="en-US" sz="22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優先等</a:t>
              </a:r>
              <a:r>
                <a:rPr lang="en-US" altLang="zh-TW" sz="22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)</a:t>
              </a:r>
              <a:endParaRPr lang="en-US" altLang="zh-TW" sz="22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TW" altLang="en-US" sz="22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支援</a:t>
              </a:r>
              <a:r>
                <a:rPr lang="zh-TW" altLang="en-US" sz="2200" b="1" u="sng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臨櫃登錄</a:t>
              </a:r>
              <a:r>
                <a:rPr lang="zh-TW" altLang="en-US" sz="22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設籍優先、育有三名以上兒女等錄案</a:t>
              </a:r>
              <a:endParaRPr lang="en-US" altLang="zh-TW" sz="22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33"/>
          <p:cNvGrpSpPr/>
          <p:nvPr/>
        </p:nvGrpSpPr>
        <p:grpSpPr>
          <a:xfrm>
            <a:off x="6427051" y="4094157"/>
            <a:ext cx="4865050" cy="483735"/>
            <a:chOff x="5181750" y="2256183"/>
            <a:chExt cx="3748106" cy="515155"/>
          </a:xfrm>
          <a:solidFill>
            <a:srgbClr val="00939F"/>
          </a:solidFill>
        </p:grpSpPr>
        <p:sp>
          <p:nvSpPr>
            <p:cNvPr id="73" name="Pentagon 3"/>
            <p:cNvSpPr/>
            <p:nvPr/>
          </p:nvSpPr>
          <p:spPr>
            <a:xfrm>
              <a:off x="5488555" y="2256183"/>
              <a:ext cx="3441301" cy="51515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支援線上報名完整</a:t>
              </a:r>
              <a:r>
                <a:rPr kumimoji="0" lang="zh-TW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案管功能</a:t>
              </a:r>
              <a:endPara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Rectangle 8"/>
            <p:cNvSpPr/>
            <p:nvPr/>
          </p:nvSpPr>
          <p:spPr>
            <a:xfrm>
              <a:off x="5181750" y="2256183"/>
              <a:ext cx="464234" cy="51515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33"/>
          <p:cNvGrpSpPr/>
          <p:nvPr/>
        </p:nvGrpSpPr>
        <p:grpSpPr>
          <a:xfrm>
            <a:off x="6427052" y="4884427"/>
            <a:ext cx="4549758" cy="483735"/>
            <a:chOff x="5128064" y="2256183"/>
            <a:chExt cx="3505200" cy="515155"/>
          </a:xfrm>
          <a:solidFill>
            <a:srgbClr val="F6AA26"/>
          </a:solidFill>
        </p:grpSpPr>
        <p:sp>
          <p:nvSpPr>
            <p:cNvPr id="76" name="Pentagon 3"/>
            <p:cNvSpPr/>
            <p:nvPr/>
          </p:nvSpPr>
          <p:spPr>
            <a:xfrm>
              <a:off x="5360181" y="2256184"/>
              <a:ext cx="3273083" cy="515154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支援幼兒園錄取管理作業</a:t>
              </a:r>
              <a:endPara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1" name="圓角矩形 40"/>
          <p:cNvSpPr/>
          <p:nvPr/>
        </p:nvSpPr>
        <p:spPr>
          <a:xfrm rot="21314925">
            <a:off x="465374" y="2371515"/>
            <a:ext cx="4971233" cy="776079"/>
          </a:xfrm>
          <a:prstGeom prst="roundRect">
            <a:avLst/>
          </a:prstGeom>
          <a:solidFill>
            <a:srgbClr val="EA552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結合教育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處規章，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並考量現行制度建立完善線上登記作業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1667" y="1151250"/>
            <a:ext cx="12857435" cy="722415"/>
          </a:xfrm>
          <a:prstGeom prst="rect">
            <a:avLst/>
          </a:prstGeom>
          <a:solidFill>
            <a:srgbClr val="EA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b="1" kern="0" dirty="0" smtClean="0">
                <a:solidFill>
                  <a:schemeClr val="bg1"/>
                </a:solidFill>
                <a:latin typeface="Arial"/>
                <a:ea typeface="微软雅黑"/>
              </a:rPr>
              <a:t>線上幼兒園新生入學登記作業</a:t>
            </a:r>
            <a:endParaRPr lang="zh-CN" altLang="en-US" sz="2400" b="1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7764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8"/>
          <p:cNvSpPr txBox="1"/>
          <p:nvPr/>
        </p:nvSpPr>
        <p:spPr>
          <a:xfrm>
            <a:off x="4384615" y="124607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系統說明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925368" y="752953"/>
            <a:ext cx="287630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System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Instruction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136482"/>
            <a:ext cx="12857435" cy="722415"/>
          </a:xfrm>
          <a:prstGeom prst="rect">
            <a:avLst/>
          </a:prstGeom>
          <a:solidFill>
            <a:srgbClr val="EA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b="1" kern="0" dirty="0" smtClean="0">
                <a:solidFill>
                  <a:schemeClr val="bg1"/>
                </a:solidFill>
                <a:latin typeface="Arial"/>
                <a:ea typeface="微软雅黑"/>
              </a:rPr>
              <a:t>線上報名作業</a:t>
            </a:r>
            <a:endParaRPr lang="zh-CN" altLang="en-US" sz="2400" b="1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190156" y="2125684"/>
            <a:ext cx="6131816" cy="3963311"/>
            <a:chOff x="4125119" y="2475729"/>
            <a:chExt cx="5951762" cy="3846932"/>
          </a:xfrm>
        </p:grpSpPr>
        <p:pic>
          <p:nvPicPr>
            <p:cNvPr id="21" name="图片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119" y="2475729"/>
              <a:ext cx="5951762" cy="3846932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81"/>
            <a:stretch/>
          </p:blipFill>
          <p:spPr>
            <a:xfrm>
              <a:off x="5113631" y="3112269"/>
              <a:ext cx="3974737" cy="2664296"/>
            </a:xfrm>
            <a:prstGeom prst="rect">
              <a:avLst/>
            </a:prstGeom>
          </p:spPr>
        </p:pic>
      </p:grpSp>
      <p:sp>
        <p:nvSpPr>
          <p:cNvPr id="24" name="文本框 32"/>
          <p:cNvSpPr txBox="1"/>
          <p:nvPr/>
        </p:nvSpPr>
        <p:spPr>
          <a:xfrm>
            <a:off x="1100783" y="2615059"/>
            <a:ext cx="36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民眾線上報名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5" name="直接连接符 8"/>
          <p:cNvCxnSpPr/>
          <p:nvPr/>
        </p:nvCxnSpPr>
        <p:spPr>
          <a:xfrm>
            <a:off x="662677" y="3131323"/>
            <a:ext cx="3894490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53"/>
          <p:cNvSpPr/>
          <p:nvPr/>
        </p:nvSpPr>
        <p:spPr>
          <a:xfrm>
            <a:off x="737867" y="2655258"/>
            <a:ext cx="384453" cy="384452"/>
          </a:xfrm>
          <a:prstGeom prst="ellipse">
            <a:avLst/>
          </a:prstGeom>
          <a:solidFill>
            <a:srgbClr val="6BA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anose="020B0A04020102020204" pitchFamily="34" charset="0"/>
              </a:rPr>
              <a:t>1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38" name="文本框 32"/>
          <p:cNvSpPr txBox="1"/>
          <p:nvPr/>
        </p:nvSpPr>
        <p:spPr>
          <a:xfrm>
            <a:off x="517282" y="3514114"/>
            <a:ext cx="409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民眾案件須後台審核通過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9" name="直接连接符 8"/>
          <p:cNvCxnSpPr/>
          <p:nvPr/>
        </p:nvCxnSpPr>
        <p:spPr>
          <a:xfrm>
            <a:off x="79177" y="4030378"/>
            <a:ext cx="3894490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53"/>
          <p:cNvSpPr/>
          <p:nvPr/>
        </p:nvSpPr>
        <p:spPr>
          <a:xfrm>
            <a:off x="154367" y="3554313"/>
            <a:ext cx="384453" cy="384452"/>
          </a:xfrm>
          <a:prstGeom prst="ellipse">
            <a:avLst/>
          </a:prstGeom>
          <a:solidFill>
            <a:srgbClr val="6BA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anose="020B0A04020102020204" pitchFamily="34" charset="0"/>
              </a:rPr>
              <a:t>2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43" name="文本框 32"/>
          <p:cNvSpPr txBox="1"/>
          <p:nvPr/>
        </p:nvSpPr>
        <p:spPr>
          <a:xfrm>
            <a:off x="715158" y="4312136"/>
            <a:ext cx="3456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前台支援一般民眾、</a:t>
            </a:r>
            <a:r>
              <a:rPr lang="en-US" altLang="zh-TW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第一優先群組報名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5" name="直接连接符 8"/>
          <p:cNvCxnSpPr/>
          <p:nvPr/>
        </p:nvCxnSpPr>
        <p:spPr>
          <a:xfrm>
            <a:off x="277053" y="5270351"/>
            <a:ext cx="3894490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53"/>
          <p:cNvSpPr/>
          <p:nvPr/>
        </p:nvSpPr>
        <p:spPr>
          <a:xfrm>
            <a:off x="352243" y="4352335"/>
            <a:ext cx="384453" cy="384452"/>
          </a:xfrm>
          <a:prstGeom prst="ellipse">
            <a:avLst/>
          </a:prstGeom>
          <a:solidFill>
            <a:srgbClr val="6BA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Black" panose="020B0A04020102020204" pitchFamily="34" charset="0"/>
              </a:rPr>
              <a:t>3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8707997" y="3489361"/>
            <a:ext cx="3799296" cy="21698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內政部戶政司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個人戶籍</a:t>
            </a:r>
            <a:r>
              <a:rPr lang="zh-TW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內政部戶政司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現戶全戶戶籍</a:t>
            </a:r>
            <a:r>
              <a:rPr lang="zh-TW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內政部戶政司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親屬關係資料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衛生福利部社會救助及社工司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低收及中低收入戶證明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矩形 57"/>
          <p:cNvSpPr/>
          <p:nvPr/>
        </p:nvSpPr>
        <p:spPr>
          <a:xfrm rot="21103101">
            <a:off x="8488450" y="2007196"/>
            <a:ext cx="1988045" cy="4247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</a:t>
            </a:r>
            <a:r>
              <a:rPr lang="en-US" altLang="zh-CN" b="1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MyData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上線後</a:t>
            </a:r>
            <a:endParaRPr lang="zh-CN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矩形 58"/>
          <p:cNvSpPr/>
          <p:nvPr/>
        </p:nvSpPr>
        <p:spPr>
          <a:xfrm rot="21103101">
            <a:off x="9619430" y="2447879"/>
            <a:ext cx="646331" cy="3945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支援</a:t>
            </a:r>
            <a:endParaRPr lang="zh-CN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10607645" y="1473324"/>
            <a:ext cx="2076389" cy="1860125"/>
            <a:chOff x="916929" y="2933119"/>
            <a:chExt cx="2076389" cy="1860125"/>
          </a:xfrm>
        </p:grpSpPr>
        <p:sp>
          <p:nvSpPr>
            <p:cNvPr id="48" name="橢圓 47"/>
            <p:cNvSpPr/>
            <p:nvPr/>
          </p:nvSpPr>
          <p:spPr>
            <a:xfrm>
              <a:off x="916929" y="2933119"/>
              <a:ext cx="2076389" cy="1860125"/>
            </a:xfrm>
            <a:prstGeom prst="ellipse">
              <a:avLst/>
            </a:prstGeom>
            <a:solidFill>
              <a:srgbClr val="38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Freeform 127"/>
            <p:cNvSpPr>
              <a:spLocks noEditPoints="1"/>
            </p:cNvSpPr>
            <p:nvPr/>
          </p:nvSpPr>
          <p:spPr bwMode="auto">
            <a:xfrm>
              <a:off x="1676847" y="3256285"/>
              <a:ext cx="552378" cy="552450"/>
            </a:xfrm>
            <a:custGeom>
              <a:avLst/>
              <a:gdLst>
                <a:gd name="T0" fmla="*/ 191 w 192"/>
                <a:gd name="T1" fmla="*/ 0 h 192"/>
                <a:gd name="T2" fmla="*/ 1 w 192"/>
                <a:gd name="T3" fmla="*/ 0 h 192"/>
                <a:gd name="T4" fmla="*/ 0 w 192"/>
                <a:gd name="T5" fmla="*/ 1 h 192"/>
                <a:gd name="T6" fmla="*/ 0 w 192"/>
                <a:gd name="T7" fmla="*/ 191 h 192"/>
                <a:gd name="T8" fmla="*/ 1 w 192"/>
                <a:gd name="T9" fmla="*/ 192 h 192"/>
                <a:gd name="T10" fmla="*/ 80 w 192"/>
                <a:gd name="T11" fmla="*/ 192 h 192"/>
                <a:gd name="T12" fmla="*/ 81 w 192"/>
                <a:gd name="T13" fmla="*/ 191 h 192"/>
                <a:gd name="T14" fmla="*/ 81 w 192"/>
                <a:gd name="T15" fmla="*/ 133 h 192"/>
                <a:gd name="T16" fmla="*/ 110 w 192"/>
                <a:gd name="T17" fmla="*/ 133 h 192"/>
                <a:gd name="T18" fmla="*/ 110 w 192"/>
                <a:gd name="T19" fmla="*/ 191 h 192"/>
                <a:gd name="T20" fmla="*/ 111 w 192"/>
                <a:gd name="T21" fmla="*/ 192 h 192"/>
                <a:gd name="T22" fmla="*/ 191 w 192"/>
                <a:gd name="T23" fmla="*/ 192 h 192"/>
                <a:gd name="T24" fmla="*/ 192 w 192"/>
                <a:gd name="T25" fmla="*/ 191 h 192"/>
                <a:gd name="T26" fmla="*/ 192 w 192"/>
                <a:gd name="T27" fmla="*/ 1 h 192"/>
                <a:gd name="T28" fmla="*/ 191 w 192"/>
                <a:gd name="T29" fmla="*/ 0 h 192"/>
                <a:gd name="T30" fmla="*/ 52 w 192"/>
                <a:gd name="T31" fmla="*/ 133 h 192"/>
                <a:gd name="T32" fmla="*/ 52 w 192"/>
                <a:gd name="T33" fmla="*/ 162 h 192"/>
                <a:gd name="T34" fmla="*/ 24 w 192"/>
                <a:gd name="T35" fmla="*/ 162 h 192"/>
                <a:gd name="T36" fmla="*/ 24 w 192"/>
                <a:gd name="T37" fmla="*/ 133 h 192"/>
                <a:gd name="T38" fmla="*/ 52 w 192"/>
                <a:gd name="T39" fmla="*/ 133 h 192"/>
                <a:gd name="T40" fmla="*/ 24 w 192"/>
                <a:gd name="T41" fmla="*/ 106 h 192"/>
                <a:gd name="T42" fmla="*/ 24 w 192"/>
                <a:gd name="T43" fmla="*/ 77 h 192"/>
                <a:gd name="T44" fmla="*/ 52 w 192"/>
                <a:gd name="T45" fmla="*/ 77 h 192"/>
                <a:gd name="T46" fmla="*/ 52 w 192"/>
                <a:gd name="T47" fmla="*/ 106 h 192"/>
                <a:gd name="T48" fmla="*/ 24 w 192"/>
                <a:gd name="T49" fmla="*/ 106 h 192"/>
                <a:gd name="T50" fmla="*/ 24 w 192"/>
                <a:gd name="T51" fmla="*/ 50 h 192"/>
                <a:gd name="T52" fmla="*/ 24 w 192"/>
                <a:gd name="T53" fmla="*/ 21 h 192"/>
                <a:gd name="T54" fmla="*/ 52 w 192"/>
                <a:gd name="T55" fmla="*/ 21 h 192"/>
                <a:gd name="T56" fmla="*/ 52 w 192"/>
                <a:gd name="T57" fmla="*/ 50 h 192"/>
                <a:gd name="T58" fmla="*/ 24 w 192"/>
                <a:gd name="T59" fmla="*/ 50 h 192"/>
                <a:gd name="T60" fmla="*/ 110 w 192"/>
                <a:gd name="T61" fmla="*/ 77 h 192"/>
                <a:gd name="T62" fmla="*/ 110 w 192"/>
                <a:gd name="T63" fmla="*/ 106 h 192"/>
                <a:gd name="T64" fmla="*/ 81 w 192"/>
                <a:gd name="T65" fmla="*/ 106 h 192"/>
                <a:gd name="T66" fmla="*/ 81 w 192"/>
                <a:gd name="T67" fmla="*/ 77 h 192"/>
                <a:gd name="T68" fmla="*/ 110 w 192"/>
                <a:gd name="T69" fmla="*/ 77 h 192"/>
                <a:gd name="T70" fmla="*/ 81 w 192"/>
                <a:gd name="T71" fmla="*/ 50 h 192"/>
                <a:gd name="T72" fmla="*/ 81 w 192"/>
                <a:gd name="T73" fmla="*/ 21 h 192"/>
                <a:gd name="T74" fmla="*/ 110 w 192"/>
                <a:gd name="T75" fmla="*/ 21 h 192"/>
                <a:gd name="T76" fmla="*/ 110 w 192"/>
                <a:gd name="T77" fmla="*/ 50 h 192"/>
                <a:gd name="T78" fmla="*/ 81 w 192"/>
                <a:gd name="T79" fmla="*/ 50 h 192"/>
                <a:gd name="T80" fmla="*/ 167 w 192"/>
                <a:gd name="T81" fmla="*/ 133 h 192"/>
                <a:gd name="T82" fmla="*/ 167 w 192"/>
                <a:gd name="T83" fmla="*/ 162 h 192"/>
                <a:gd name="T84" fmla="*/ 139 w 192"/>
                <a:gd name="T85" fmla="*/ 162 h 192"/>
                <a:gd name="T86" fmla="*/ 139 w 192"/>
                <a:gd name="T87" fmla="*/ 133 h 192"/>
                <a:gd name="T88" fmla="*/ 167 w 192"/>
                <a:gd name="T89" fmla="*/ 133 h 192"/>
                <a:gd name="T90" fmla="*/ 139 w 192"/>
                <a:gd name="T91" fmla="*/ 106 h 192"/>
                <a:gd name="T92" fmla="*/ 139 w 192"/>
                <a:gd name="T93" fmla="*/ 77 h 192"/>
                <a:gd name="T94" fmla="*/ 167 w 192"/>
                <a:gd name="T95" fmla="*/ 77 h 192"/>
                <a:gd name="T96" fmla="*/ 167 w 192"/>
                <a:gd name="T97" fmla="*/ 106 h 192"/>
                <a:gd name="T98" fmla="*/ 139 w 192"/>
                <a:gd name="T99" fmla="*/ 106 h 192"/>
                <a:gd name="T100" fmla="*/ 139 w 192"/>
                <a:gd name="T101" fmla="*/ 50 h 192"/>
                <a:gd name="T102" fmla="*/ 139 w 192"/>
                <a:gd name="T103" fmla="*/ 21 h 192"/>
                <a:gd name="T104" fmla="*/ 167 w 192"/>
                <a:gd name="T105" fmla="*/ 21 h 192"/>
                <a:gd name="T106" fmla="*/ 167 w 192"/>
                <a:gd name="T107" fmla="*/ 50 h 192"/>
                <a:gd name="T108" fmla="*/ 139 w 192"/>
                <a:gd name="T109" fmla="*/ 5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2" h="192">
                  <a:moveTo>
                    <a:pt x="19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2"/>
                    <a:pt x="0" y="192"/>
                    <a:pt x="1" y="192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81" y="192"/>
                    <a:pt x="81" y="192"/>
                    <a:pt x="81" y="191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0" y="191"/>
                    <a:pt x="110" y="191"/>
                    <a:pt x="110" y="191"/>
                  </a:cubicBezTo>
                  <a:cubicBezTo>
                    <a:pt x="110" y="192"/>
                    <a:pt x="110" y="192"/>
                    <a:pt x="111" y="192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2"/>
                    <a:pt x="192" y="192"/>
                    <a:pt x="192" y="19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1" y="0"/>
                    <a:pt x="191" y="0"/>
                  </a:cubicBezTo>
                  <a:close/>
                  <a:moveTo>
                    <a:pt x="52" y="133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4" y="133"/>
                    <a:pt x="24" y="133"/>
                    <a:pt x="24" y="133"/>
                  </a:cubicBezTo>
                  <a:lnTo>
                    <a:pt x="52" y="133"/>
                  </a:lnTo>
                  <a:close/>
                  <a:moveTo>
                    <a:pt x="24" y="106"/>
                  </a:moveTo>
                  <a:cubicBezTo>
                    <a:pt x="24" y="77"/>
                    <a:pt x="24" y="77"/>
                    <a:pt x="24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106"/>
                    <a:pt x="52" y="106"/>
                    <a:pt x="52" y="106"/>
                  </a:cubicBezTo>
                  <a:lnTo>
                    <a:pt x="24" y="106"/>
                  </a:lnTo>
                  <a:close/>
                  <a:moveTo>
                    <a:pt x="24" y="50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50"/>
                    <a:pt x="52" y="50"/>
                    <a:pt x="52" y="50"/>
                  </a:cubicBezTo>
                  <a:lnTo>
                    <a:pt x="24" y="50"/>
                  </a:lnTo>
                  <a:close/>
                  <a:moveTo>
                    <a:pt x="110" y="77"/>
                  </a:moveTo>
                  <a:cubicBezTo>
                    <a:pt x="110" y="106"/>
                    <a:pt x="110" y="106"/>
                    <a:pt x="11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110" y="77"/>
                  </a:lnTo>
                  <a:close/>
                  <a:moveTo>
                    <a:pt x="81" y="50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50"/>
                    <a:pt x="110" y="50"/>
                    <a:pt x="110" y="50"/>
                  </a:cubicBezTo>
                  <a:lnTo>
                    <a:pt x="81" y="50"/>
                  </a:lnTo>
                  <a:close/>
                  <a:moveTo>
                    <a:pt x="167" y="133"/>
                  </a:moveTo>
                  <a:cubicBezTo>
                    <a:pt x="167" y="162"/>
                    <a:pt x="167" y="162"/>
                    <a:pt x="167" y="162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33"/>
                    <a:pt x="139" y="133"/>
                    <a:pt x="139" y="133"/>
                  </a:cubicBezTo>
                  <a:lnTo>
                    <a:pt x="167" y="133"/>
                  </a:lnTo>
                  <a:close/>
                  <a:moveTo>
                    <a:pt x="139" y="106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106"/>
                    <a:pt x="167" y="106"/>
                    <a:pt x="167" y="106"/>
                  </a:cubicBezTo>
                  <a:lnTo>
                    <a:pt x="139" y="106"/>
                  </a:lnTo>
                  <a:close/>
                  <a:moveTo>
                    <a:pt x="139" y="50"/>
                  </a:moveTo>
                  <a:cubicBezTo>
                    <a:pt x="139" y="21"/>
                    <a:pt x="139" y="21"/>
                    <a:pt x="139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50"/>
                    <a:pt x="167" y="50"/>
                    <a:pt x="167" y="50"/>
                  </a:cubicBezTo>
                  <a:lnTo>
                    <a:pt x="13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1184215" y="3863182"/>
              <a:ext cx="1537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國發會</a:t>
              </a:r>
              <a:r>
                <a:rPr lang="en-US" altLang="zh-TW" b="1" dirty="0" err="1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MyData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4571425" y="6102956"/>
            <a:ext cx="6609117" cy="461665"/>
          </a:xfrm>
          <a:prstGeom prst="rect">
            <a:avLst/>
          </a:prstGeom>
          <a:solidFill>
            <a:srgbClr val="38AABA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前台測試網址：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https://yles.hamastar.com.tw/</a:t>
            </a:r>
            <a:endParaRPr lang="zh-TW" altLang="en-US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本框 32"/>
          <p:cNvSpPr txBox="1"/>
          <p:nvPr/>
        </p:nvSpPr>
        <p:spPr>
          <a:xfrm>
            <a:off x="886327" y="5620368"/>
            <a:ext cx="3456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支援民眾線上補正</a:t>
            </a:r>
            <a:endParaRPr lang="en-US" altLang="zh-TW" sz="2400" b="1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由後台承辦審核</a:t>
            </a:r>
            <a:r>
              <a:rPr lang="en-US" altLang="zh-TW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62" name="直接连接符 8"/>
          <p:cNvCxnSpPr/>
          <p:nvPr/>
        </p:nvCxnSpPr>
        <p:spPr>
          <a:xfrm>
            <a:off x="448222" y="6578583"/>
            <a:ext cx="3894490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53"/>
          <p:cNvSpPr/>
          <p:nvPr/>
        </p:nvSpPr>
        <p:spPr>
          <a:xfrm>
            <a:off x="523412" y="5660567"/>
            <a:ext cx="384453" cy="384452"/>
          </a:xfrm>
          <a:prstGeom prst="ellipse">
            <a:avLst/>
          </a:prstGeom>
          <a:solidFill>
            <a:srgbClr val="6BA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Black" panose="020B0A04020102020204" pitchFamily="34" charset="0"/>
              </a:rPr>
              <a:t>4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8"/>
          <p:cNvSpPr txBox="1"/>
          <p:nvPr/>
        </p:nvSpPr>
        <p:spPr>
          <a:xfrm>
            <a:off x="4384615" y="124607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系統說明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925368" y="752953"/>
            <a:ext cx="287630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System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Instruction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136482"/>
            <a:ext cx="12857435" cy="722415"/>
          </a:xfrm>
          <a:prstGeom prst="rect">
            <a:avLst/>
          </a:prstGeom>
          <a:solidFill>
            <a:srgbClr val="EA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b="1" kern="0" dirty="0" smtClean="0">
                <a:solidFill>
                  <a:schemeClr val="bg1"/>
                </a:solidFill>
                <a:latin typeface="Arial"/>
                <a:ea typeface="微软雅黑"/>
              </a:rPr>
              <a:t>線下報名作業</a:t>
            </a:r>
            <a:r>
              <a:rPr lang="en-US" altLang="zh-TW" sz="2400" b="1" kern="0" dirty="0" smtClean="0">
                <a:solidFill>
                  <a:schemeClr val="bg1"/>
                </a:solidFill>
                <a:latin typeface="Arial"/>
                <a:ea typeface="微软雅黑"/>
              </a:rPr>
              <a:t>(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Arial"/>
                <a:ea typeface="微软雅黑"/>
              </a:rPr>
              <a:t>臨櫃作業</a:t>
            </a:r>
            <a:r>
              <a:rPr lang="en-US" altLang="zh-TW" sz="2400" b="1" kern="0" dirty="0" smtClean="0">
                <a:solidFill>
                  <a:schemeClr val="bg1"/>
                </a:solidFill>
                <a:latin typeface="Arial"/>
                <a:ea typeface="微软雅黑"/>
              </a:rPr>
              <a:t>)</a:t>
            </a:r>
            <a:endParaRPr lang="zh-CN" altLang="en-US" sz="2400" b="1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pic>
        <p:nvPicPr>
          <p:cNvPr id="21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81" y="2438990"/>
            <a:ext cx="6131816" cy="3963311"/>
          </a:xfrm>
          <a:prstGeom prst="rect">
            <a:avLst/>
          </a:prstGeom>
        </p:spPr>
      </p:pic>
      <p:sp>
        <p:nvSpPr>
          <p:cNvPr id="24" name="文本框 32"/>
          <p:cNvSpPr txBox="1"/>
          <p:nvPr/>
        </p:nvSpPr>
        <p:spPr>
          <a:xfrm>
            <a:off x="1137070" y="2663094"/>
            <a:ext cx="36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公幼人員由後台錄案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5" name="直接连接符 8"/>
          <p:cNvCxnSpPr/>
          <p:nvPr/>
        </p:nvCxnSpPr>
        <p:spPr>
          <a:xfrm>
            <a:off x="698964" y="3179358"/>
            <a:ext cx="3894490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53"/>
          <p:cNvSpPr/>
          <p:nvPr/>
        </p:nvSpPr>
        <p:spPr>
          <a:xfrm>
            <a:off x="774154" y="2703293"/>
            <a:ext cx="384453" cy="384452"/>
          </a:xfrm>
          <a:prstGeom prst="ellipse">
            <a:avLst/>
          </a:prstGeom>
          <a:solidFill>
            <a:srgbClr val="6BA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anose="020B0A04020102020204" pitchFamily="34" charset="0"/>
              </a:rPr>
              <a:t>1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38" name="文本框 32"/>
          <p:cNvSpPr txBox="1"/>
          <p:nvPr/>
        </p:nvSpPr>
        <p:spPr>
          <a:xfrm>
            <a:off x="864485" y="3539086"/>
            <a:ext cx="409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後台錄案案件不須審核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9" name="直接连接符 8"/>
          <p:cNvCxnSpPr/>
          <p:nvPr/>
        </p:nvCxnSpPr>
        <p:spPr>
          <a:xfrm>
            <a:off x="426380" y="4055350"/>
            <a:ext cx="3894490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53"/>
          <p:cNvSpPr/>
          <p:nvPr/>
        </p:nvSpPr>
        <p:spPr>
          <a:xfrm>
            <a:off x="501570" y="3579285"/>
            <a:ext cx="384453" cy="384452"/>
          </a:xfrm>
          <a:prstGeom prst="ellipse">
            <a:avLst/>
          </a:prstGeom>
          <a:solidFill>
            <a:srgbClr val="6BA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anose="020B0A04020102020204" pitchFamily="34" charset="0"/>
              </a:rPr>
              <a:t>2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43" name="文本框 32"/>
          <p:cNvSpPr txBox="1"/>
          <p:nvPr/>
        </p:nvSpPr>
        <p:spPr>
          <a:xfrm>
            <a:off x="1414771" y="4287442"/>
            <a:ext cx="3456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後台支援一般民眾、</a:t>
            </a:r>
            <a:r>
              <a:rPr lang="en-US" altLang="zh-TW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第一優先群組報名</a:t>
            </a:r>
            <a:endParaRPr lang="en-US" altLang="zh-TW" sz="2400" b="1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第二優先群組報名</a:t>
            </a:r>
            <a:endParaRPr lang="en-US" altLang="zh-TW" sz="2400" b="1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第三優先群組報名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5" name="直接连接符 8"/>
          <p:cNvCxnSpPr/>
          <p:nvPr/>
        </p:nvCxnSpPr>
        <p:spPr>
          <a:xfrm>
            <a:off x="957948" y="5904603"/>
            <a:ext cx="3894490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53"/>
          <p:cNvSpPr/>
          <p:nvPr/>
        </p:nvSpPr>
        <p:spPr>
          <a:xfrm>
            <a:off x="1051856" y="4327641"/>
            <a:ext cx="384453" cy="384452"/>
          </a:xfrm>
          <a:prstGeom prst="ellipse">
            <a:avLst/>
          </a:prstGeom>
          <a:solidFill>
            <a:srgbClr val="6BA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Black" panose="020B0A04020102020204" pitchFamily="34" charset="0"/>
              </a:rPr>
              <a:t>3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610" y="3123127"/>
            <a:ext cx="4068218" cy="271747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384615" y="2377663"/>
            <a:ext cx="7713202" cy="461665"/>
          </a:xfrm>
          <a:prstGeom prst="rect">
            <a:avLst/>
          </a:prstGeom>
          <a:solidFill>
            <a:srgbClr val="38AABA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後台測試網址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https://2019yles-mgr.hamastar.com.tw/</a:t>
            </a:r>
            <a:endParaRPr lang="zh-TW" altLang="en-US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321" y="3419421"/>
            <a:ext cx="3023933" cy="266433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 rot="21103101">
            <a:off x="1917561" y="2095667"/>
            <a:ext cx="1723550" cy="4281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支援臨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櫃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zh-CN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76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8"/>
          <p:cNvSpPr txBox="1"/>
          <p:nvPr/>
        </p:nvSpPr>
        <p:spPr>
          <a:xfrm>
            <a:off x="4384615" y="124607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系統說明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925368" y="752953"/>
            <a:ext cx="287630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System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Instruction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ctr"/>
              <a:t>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136482"/>
            <a:ext cx="12857435" cy="722415"/>
          </a:xfrm>
          <a:prstGeom prst="rect">
            <a:avLst/>
          </a:prstGeom>
          <a:solidFill>
            <a:srgbClr val="EA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b="1" kern="0" dirty="0" smtClean="0">
                <a:solidFill>
                  <a:schemeClr val="bg1"/>
                </a:solidFill>
                <a:latin typeface="Arial"/>
                <a:ea typeface="微软雅黑"/>
              </a:rPr>
              <a:t>後台報名案件審核</a:t>
            </a:r>
            <a:endParaRPr lang="zh-CN" altLang="en-US" sz="2400" b="1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t="25811"/>
          <a:stretch/>
        </p:blipFill>
        <p:spPr>
          <a:xfrm>
            <a:off x="524719" y="2055291"/>
            <a:ext cx="10296525" cy="4451909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10527133" y="2825525"/>
            <a:ext cx="2448505" cy="1700159"/>
            <a:chOff x="8291370" y="5168409"/>
            <a:chExt cx="2448505" cy="1700159"/>
          </a:xfrm>
        </p:grpSpPr>
        <p:grpSp>
          <p:nvGrpSpPr>
            <p:cNvPr id="12" name="群組 11"/>
            <p:cNvGrpSpPr/>
            <p:nvPr/>
          </p:nvGrpSpPr>
          <p:grpSpPr>
            <a:xfrm rot="9494267">
              <a:off x="8291370" y="5168409"/>
              <a:ext cx="2448505" cy="1700159"/>
              <a:chOff x="6157705" y="1085516"/>
              <a:chExt cx="3343741" cy="3601140"/>
            </a:xfrm>
          </p:grpSpPr>
          <p:sp>
            <p:nvSpPr>
              <p:cNvPr id="15" name="Oval 44"/>
              <p:cNvSpPr/>
              <p:nvPr/>
            </p:nvSpPr>
            <p:spPr>
              <a:xfrm>
                <a:off x="6157705" y="1085516"/>
                <a:ext cx="3066304" cy="3601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Isosceles Triangle 45"/>
              <p:cNvSpPr/>
              <p:nvPr/>
            </p:nvSpPr>
            <p:spPr>
              <a:xfrm rot="4740002">
                <a:off x="8635607" y="2439392"/>
                <a:ext cx="1222138" cy="509541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8678117" y="5656374"/>
              <a:ext cx="1895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依民眾報名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幼兒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園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41967" y="2542217"/>
            <a:ext cx="2334946" cy="1783678"/>
            <a:chOff x="8493390" y="5129575"/>
            <a:chExt cx="2245348" cy="1733082"/>
          </a:xfrm>
        </p:grpSpPr>
        <p:grpSp>
          <p:nvGrpSpPr>
            <p:cNvPr id="18" name="群組 17"/>
            <p:cNvGrpSpPr/>
            <p:nvPr/>
          </p:nvGrpSpPr>
          <p:grpSpPr>
            <a:xfrm rot="9494267">
              <a:off x="8493390" y="5129575"/>
              <a:ext cx="2245348" cy="1733082"/>
              <a:chOff x="6157705" y="1015782"/>
              <a:chExt cx="3066304" cy="3670874"/>
            </a:xfrm>
          </p:grpSpPr>
          <p:sp>
            <p:nvSpPr>
              <p:cNvPr id="21" name="Oval 44"/>
              <p:cNvSpPr/>
              <p:nvPr/>
            </p:nvSpPr>
            <p:spPr>
              <a:xfrm>
                <a:off x="6157705" y="1085516"/>
                <a:ext cx="3066304" cy="3601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Isosceles Triangle 45"/>
              <p:cNvSpPr/>
              <p:nvPr/>
            </p:nvSpPr>
            <p:spPr>
              <a:xfrm rot="1691748">
                <a:off x="8322606" y="1015782"/>
                <a:ext cx="779840" cy="79853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8678117" y="5656374"/>
              <a:ext cx="1895104" cy="807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點選按鈕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審核案件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6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08"/>
  <p:tag name="ISPRING_FIRST_PUBLISH" val="1"/>
</p:tagLst>
</file>

<file path=ppt/theme/theme1.xml><?xml version="1.0" encoding="utf-8"?>
<a:theme xmlns:a="http://schemas.openxmlformats.org/drawingml/2006/main" name="自定义设计方案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4754"/>
      </a:accent1>
      <a:accent2>
        <a:srgbClr val="00939F"/>
      </a:accent2>
      <a:accent3>
        <a:srgbClr val="F6AA26"/>
      </a:accent3>
      <a:accent4>
        <a:srgbClr val="EA552B"/>
      </a:accent4>
      <a:accent5>
        <a:srgbClr val="956134"/>
      </a:accent5>
      <a:accent6>
        <a:srgbClr val="394754"/>
      </a:accent6>
      <a:hlink>
        <a:srgbClr val="00939F"/>
      </a:hlink>
      <a:folHlink>
        <a:srgbClr val="F6AA2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1679</Words>
  <Application>Microsoft Office PowerPoint</Application>
  <PresentationFormat>自訂</PresentationFormat>
  <Paragraphs>225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31" baseType="lpstr">
      <vt:lpstr>Gill Sans</vt:lpstr>
      <vt:lpstr>Microsoft YaHei</vt:lpstr>
      <vt:lpstr>Microsoft YaHei</vt:lpstr>
      <vt:lpstr>宋体</vt:lpstr>
      <vt:lpstr>微軟正黑體</vt:lpstr>
      <vt:lpstr>新細明體</vt:lpstr>
      <vt:lpstr>Arial</vt:lpstr>
      <vt:lpstr>Arial Black</vt:lpstr>
      <vt:lpstr>Calibri</vt:lpstr>
      <vt:lpstr>Calibri Light</vt:lpstr>
      <vt:lpstr>Times New Roman</vt:lpstr>
      <vt:lpstr>自定义设计方案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bt208</dc:title>
  <dc:creator/>
  <cp:lastModifiedBy/>
  <cp:revision>1</cp:revision>
  <dcterms:created xsi:type="dcterms:W3CDTF">2016-11-28T19:55:50Z</dcterms:created>
  <dcterms:modified xsi:type="dcterms:W3CDTF">2020-04-29T10:07:17Z</dcterms:modified>
</cp:coreProperties>
</file>