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7" r:id="rId3"/>
    <p:sldId id="269" r:id="rId4"/>
    <p:sldId id="270" r:id="rId5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163" autoAdjust="0"/>
  </p:normalViewPr>
  <p:slideViewPr>
    <p:cSldViewPr>
      <p:cViewPr>
        <p:scale>
          <a:sx n="150" d="100"/>
          <a:sy n="150" d="100"/>
        </p:scale>
        <p:origin x="396" y="-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E719C-E2EE-43FF-9F36-A0A0770B7AC2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1BA5-6CA7-40E0-A79A-AD8AC9C31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7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11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27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30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7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1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31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9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7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34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34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9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5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9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www.thb.gov.tw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a.gov.tw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246.swcb.gov.tw/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www.thb.gov.tw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a.gov.tw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246.swcb.gov.tw/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www.thb.gov.tw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a.gov.tw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246.swcb.gov.tw/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www.thb.gov.tw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a.gov.tw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246.swcb.gov.tw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82" y="5624463"/>
            <a:ext cx="7248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3" y="397011"/>
              <a:ext cx="29521702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 of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Village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 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55234" y="1922529"/>
            <a:ext cx="14627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900"/>
              </a:lnSpc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Township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Emergency Operation Center,(EOC)</a:t>
            </a:r>
            <a:b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05-584-0893</a:t>
            </a:r>
            <a:endParaRPr kumimoji="0"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900"/>
              </a:lnSpc>
              <a:spcBef>
                <a:spcPct val="0"/>
              </a:spcBef>
            </a:pP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Chief of </a:t>
            </a:r>
            <a:r>
              <a:rPr lang="en-US" altLang="zh-TW" sz="500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Villag</a:t>
            </a:r>
            <a:r>
              <a:rPr lang="en-US" altLang="zh-TW" sz="450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e</a:t>
            </a:r>
            <a:r>
              <a:rPr lang="en-US" altLang="zh-TW" sz="45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</a:t>
            </a:r>
            <a:r>
              <a:rPr lang="en-US" altLang="zh-TW" sz="450" dirty="0" err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CHEN,CHEN-JIAN-FEN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(</a:t>
            </a:r>
            <a:r>
              <a:rPr kumimoji="0" lang="zh-TW" altLang="en-US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陳堅棻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)</a:t>
            </a:r>
            <a:br>
              <a:rPr kumimoji="0"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05-584-7636       0933-477551</a:t>
            </a:r>
            <a:endParaRPr kumimoji="0" lang="en-US" altLang="zh-TW" sz="5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kumimoji="0"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  <a:br>
              <a:rPr kumimoji="0"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zh-TW" altLang="en-US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7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4,980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 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233100" y="5136394"/>
            <a:ext cx="1467393" cy="16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junior  High School</a:t>
            </a:r>
            <a:endParaRPr kumimoji="0"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40 people</a:t>
            </a:r>
            <a:endParaRPr kumimoji="0"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1, </a:t>
            </a:r>
            <a:r>
              <a:rPr lang="en-US" altLang="zh-TW" sz="6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Nongxiao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6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05-584-2014</a:t>
            </a:r>
            <a:endParaRPr kumimoji="0"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Primary School</a:t>
            </a:r>
            <a:endParaRPr kumimoji="0"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119 people</a:t>
            </a:r>
            <a:endParaRPr kumimoji="0"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147, Zhongzheng Rd., </a:t>
            </a:r>
            <a:r>
              <a:rPr lang="en-US" altLang="zh-TW" sz="6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 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05-584-2065</a:t>
            </a:r>
          </a:p>
          <a:p>
            <a:pPr>
              <a:spcAft>
                <a:spcPts val="300"/>
              </a:spcAft>
            </a:pPr>
            <a:endParaRPr kumimoji="0" lang="en-US" altLang="zh-TW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8" y="518807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Floods: Vertical refuge. People live in lowlands go to shelters.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群組 39"/>
          <p:cNvGrpSpPr/>
          <p:nvPr/>
        </p:nvGrpSpPr>
        <p:grpSpPr>
          <a:xfrm>
            <a:off x="3823680" y="6052488"/>
            <a:ext cx="1575289" cy="400848"/>
            <a:chOff x="3823680" y="5980480"/>
            <a:chExt cx="1575289" cy="400848"/>
          </a:xfrm>
        </p:grpSpPr>
        <p:grpSp>
          <p:nvGrpSpPr>
            <p:cNvPr id="41" name="群組 69"/>
            <p:cNvGrpSpPr>
              <a:grpSpLocks/>
            </p:cNvGrpSpPr>
            <p:nvPr/>
          </p:nvGrpSpPr>
          <p:grpSpPr bwMode="auto">
            <a:xfrm>
              <a:off x="3823680" y="5980480"/>
              <a:ext cx="1575289" cy="400848"/>
              <a:chOff x="4192539" y="5889062"/>
              <a:chExt cx="1706238" cy="401421"/>
            </a:xfrm>
          </p:grpSpPr>
          <p:grpSp>
            <p:nvGrpSpPr>
              <p:cNvPr id="43" name="群組 63"/>
              <p:cNvGrpSpPr>
                <a:grpSpLocks/>
              </p:cNvGrpSpPr>
              <p:nvPr/>
            </p:nvGrpSpPr>
            <p:grpSpPr bwMode="auto">
              <a:xfrm>
                <a:off x="4192539" y="5889062"/>
                <a:ext cx="1706238" cy="217712"/>
                <a:chOff x="4192539" y="5889062"/>
                <a:chExt cx="1706238" cy="217712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192539" y="5889062"/>
                  <a:ext cx="1706238" cy="2177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800" dirty="0">
                      <a:solidFill>
                        <a:schemeClr val="tx1"/>
                      </a:solidFill>
                      <a:latin typeface="+mj-lt"/>
                      <a:ea typeface="微軟正黑體" pitchFamily="34" charset="-120"/>
                    </a:rPr>
                    <a:t>Evacuation Route</a:t>
                  </a:r>
                  <a:endParaRPr kumimoji="0" lang="zh-TW" altLang="en-US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endParaRPr>
                </a:p>
              </p:txBody>
            </p:sp>
            <p:sp>
              <p:nvSpPr>
                <p:cNvPr id="51" name="向右箭號 109"/>
                <p:cNvSpPr>
                  <a:spLocks noChangeAspect="1"/>
                </p:cNvSpPr>
                <p:nvPr/>
              </p:nvSpPr>
              <p:spPr bwMode="auto">
                <a:xfrm>
                  <a:off x="4232219" y="5916089"/>
                  <a:ext cx="277759" cy="144669"/>
                </a:xfrm>
                <a:prstGeom prst="rightArrow">
                  <a:avLst>
                    <a:gd name="adj1" fmla="val 32705"/>
                    <a:gd name="adj2" fmla="val 54139"/>
                  </a:avLst>
                </a:prstGeom>
                <a:blipFill dpi="0" rotWithShape="1">
                  <a:blip r:embed="rId10" cstate="print"/>
                  <a:srcRect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j-lt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 bwMode="auto">
              <a:xfrm>
                <a:off x="4232219" y="6102092"/>
                <a:ext cx="1666558" cy="188391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Shelter for Flood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772" y="6181048"/>
              <a:ext cx="176213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6" y="6021288"/>
            <a:ext cx="1708693" cy="513805"/>
            <a:chOff x="5918366" y="5877272"/>
            <a:chExt cx="1850943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  <p:grpSp>
          <p:nvGrpSpPr>
            <p:cNvPr id="59" name="群組 28"/>
            <p:cNvGrpSpPr>
              <a:grpSpLocks/>
            </p:cNvGrpSpPr>
            <p:nvPr/>
          </p:nvGrpSpPr>
          <p:grpSpPr bwMode="auto">
            <a:xfrm>
              <a:off x="6050593" y="6165507"/>
              <a:ext cx="1718716" cy="225316"/>
              <a:chOff x="6050593" y="6165507"/>
              <a:chExt cx="1718716" cy="225316"/>
            </a:xfrm>
          </p:grpSpPr>
          <p:pic>
            <p:nvPicPr>
              <p:cNvPr id="60" name="圖片 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050593" y="621628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矩形 60"/>
              <p:cNvSpPr/>
              <p:nvPr/>
            </p:nvSpPr>
            <p:spPr>
              <a:xfrm>
                <a:off x="6304610" y="6165507"/>
                <a:ext cx="1464699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Emergency Operation Center, EOC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6" name="群組 9"/>
          <p:cNvGrpSpPr>
            <a:grpSpLocks/>
          </p:cNvGrpSpPr>
          <p:nvPr/>
        </p:nvGrpSpPr>
        <p:grpSpPr bwMode="auto">
          <a:xfrm>
            <a:off x="202223" y="476249"/>
            <a:ext cx="1487366" cy="6229351"/>
            <a:chOff x="378347" y="1476253"/>
            <a:chExt cx="5040560" cy="19009376"/>
          </a:xfrm>
        </p:grpSpPr>
        <p:sp>
          <p:nvSpPr>
            <p:cNvPr id="67" name="矩形 66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8347" y="19871767"/>
              <a:ext cx="5040560" cy="613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Made by </a:t>
              </a:r>
              <a:r>
                <a:rPr kumimoji="0" lang="en-US" altLang="zh-TW" sz="600" b="1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Township Office, </a:t>
              </a:r>
              <a:r>
                <a:rPr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June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2024 </a:t>
              </a:r>
              <a:endParaRPr kumimoji="0" lang="zh-TW" altLang="en-US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7452321" y="5978226"/>
            <a:ext cx="1542091" cy="720725"/>
            <a:chOff x="7452321" y="5978226"/>
            <a:chExt cx="1542091" cy="720725"/>
          </a:xfrm>
        </p:grpSpPr>
        <p:pic>
          <p:nvPicPr>
            <p:cNvPr id="45" name="Picture 55" descr="圖例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2"/>
            <a:stretch/>
          </p:blipFill>
          <p:spPr bwMode="auto">
            <a:xfrm>
              <a:off x="7452321" y="5978226"/>
              <a:ext cx="15244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 bwMode="auto">
            <a:xfrm>
              <a:off x="7649661" y="5998513"/>
              <a:ext cx="1344751" cy="67084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0.5-1.0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1.0-2.0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2.0-3.0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&gt;3.0 m</a:t>
              </a: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8724" y="153408"/>
            <a:ext cx="662361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Floods</a:t>
            </a:r>
          </a:p>
        </p:txBody>
      </p:sp>
      <p:pic>
        <p:nvPicPr>
          <p:cNvPr id="50" name="圖片 2" descr="Cihtong Primary School">
            <a:extLst>
              <a:ext uri="{FF2B5EF4-FFF2-40B4-BE49-F238E27FC236}">
                <a16:creationId xmlns:a16="http://schemas.microsoft.com/office/drawing/2014/main" id="{D61E96A4-FF03-5206-4C3D-62ACAD9D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4161"/>
          <a:stretch>
            <a:fillRect/>
          </a:stretch>
        </p:blipFill>
        <p:spPr bwMode="auto">
          <a:xfrm>
            <a:off x="1977442" y="592670"/>
            <a:ext cx="693033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圖片 41">
            <a:extLst>
              <a:ext uri="{FF2B5EF4-FFF2-40B4-BE49-F238E27FC236}">
                <a16:creationId xmlns:a16="http://schemas.microsoft.com/office/drawing/2014/main" id="{D661CAA6-DF16-4421-DF32-56A4F8C3C23E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5" y="922806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5164F34-1B52-CB49-F99A-9D5B4A28F6F8}"/>
              </a:ext>
            </a:extLst>
          </p:cNvPr>
          <p:cNvSpPr/>
          <p:nvPr/>
        </p:nvSpPr>
        <p:spPr>
          <a:xfrm>
            <a:off x="4788024" y="2492896"/>
            <a:ext cx="1063280" cy="216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2526CE-08A4-7990-8522-251B174DCD59}"/>
              </a:ext>
            </a:extLst>
          </p:cNvPr>
          <p:cNvSpPr/>
          <p:nvPr/>
        </p:nvSpPr>
        <p:spPr>
          <a:xfrm>
            <a:off x="4499992" y="2886513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872541-82F3-4F8C-A034-23719E1CE33C}"/>
              </a:ext>
            </a:extLst>
          </p:cNvPr>
          <p:cNvSpPr/>
          <p:nvPr/>
        </p:nvSpPr>
        <p:spPr>
          <a:xfrm>
            <a:off x="5635735" y="1793974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5DE046-7F32-2EDF-C026-2645C565ABB5}"/>
              </a:ext>
            </a:extLst>
          </p:cNvPr>
          <p:cNvSpPr/>
          <p:nvPr/>
        </p:nvSpPr>
        <p:spPr>
          <a:xfrm>
            <a:off x="6156176" y="2314962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向右箭號 111">
            <a:extLst>
              <a:ext uri="{FF2B5EF4-FFF2-40B4-BE49-F238E27FC236}">
                <a16:creationId xmlns:a16="http://schemas.microsoft.com/office/drawing/2014/main" id="{EA3A6C24-4200-B4B3-ABAA-1CF9970305BA}"/>
              </a:ext>
            </a:extLst>
          </p:cNvPr>
          <p:cNvSpPr>
            <a:spLocks noChangeAspect="1"/>
          </p:cNvSpPr>
          <p:nvPr/>
        </p:nvSpPr>
        <p:spPr bwMode="auto">
          <a:xfrm rot="2843125">
            <a:off x="4320581" y="2190001"/>
            <a:ext cx="650875" cy="411268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向右箭號 112">
            <a:extLst>
              <a:ext uri="{FF2B5EF4-FFF2-40B4-BE49-F238E27FC236}">
                <a16:creationId xmlns:a16="http://schemas.microsoft.com/office/drawing/2014/main" id="{83F6F81E-44E8-5D9D-FFAE-139CD93B93C1}"/>
              </a:ext>
            </a:extLst>
          </p:cNvPr>
          <p:cNvSpPr>
            <a:spLocks noChangeAspect="1"/>
          </p:cNvSpPr>
          <p:nvPr/>
        </p:nvSpPr>
        <p:spPr bwMode="auto">
          <a:xfrm rot="17458371">
            <a:off x="4730253" y="3564781"/>
            <a:ext cx="650875" cy="315912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向右箭號 111">
            <a:extLst>
              <a:ext uri="{FF2B5EF4-FFF2-40B4-BE49-F238E27FC236}">
                <a16:creationId xmlns:a16="http://schemas.microsoft.com/office/drawing/2014/main" id="{5829FCEB-204B-F840-D417-2E6650761C50}"/>
              </a:ext>
            </a:extLst>
          </p:cNvPr>
          <p:cNvSpPr>
            <a:spLocks noChangeAspect="1"/>
          </p:cNvSpPr>
          <p:nvPr/>
        </p:nvSpPr>
        <p:spPr bwMode="auto">
          <a:xfrm rot="6511990">
            <a:off x="5123294" y="1569475"/>
            <a:ext cx="650875" cy="31432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向右箭號 112">
            <a:extLst>
              <a:ext uri="{FF2B5EF4-FFF2-40B4-BE49-F238E27FC236}">
                <a16:creationId xmlns:a16="http://schemas.microsoft.com/office/drawing/2014/main" id="{D9C8D540-D658-D1C0-12C4-C51162895970}"/>
              </a:ext>
            </a:extLst>
          </p:cNvPr>
          <p:cNvSpPr>
            <a:spLocks noChangeAspect="1"/>
          </p:cNvSpPr>
          <p:nvPr/>
        </p:nvSpPr>
        <p:spPr bwMode="auto">
          <a:xfrm rot="19788446">
            <a:off x="5816720" y="4185444"/>
            <a:ext cx="650875" cy="315912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9DB257-29FD-93EE-5B36-89CE12D62005}"/>
              </a:ext>
            </a:extLst>
          </p:cNvPr>
          <p:cNvSpPr/>
          <p:nvPr/>
        </p:nvSpPr>
        <p:spPr>
          <a:xfrm>
            <a:off x="7020272" y="3762218"/>
            <a:ext cx="1728192" cy="40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DFA6C0-2C12-A2AC-5D6A-E59C363AF7EE}"/>
              </a:ext>
            </a:extLst>
          </p:cNvPr>
          <p:cNvSpPr/>
          <p:nvPr/>
        </p:nvSpPr>
        <p:spPr>
          <a:xfrm rot="3697816">
            <a:off x="6105976" y="3371612"/>
            <a:ext cx="770598" cy="198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6701C787-1569-728A-795D-35BFF8BD9941}"/>
              </a:ext>
            </a:extLst>
          </p:cNvPr>
          <p:cNvSpPr txBox="1"/>
          <p:nvPr/>
        </p:nvSpPr>
        <p:spPr>
          <a:xfrm>
            <a:off x="3325641" y="3470742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CD81F7C3-0E48-BF42-2BDE-5A94B44AB176}"/>
              </a:ext>
            </a:extLst>
          </p:cNvPr>
          <p:cNvSpPr txBox="1"/>
          <p:nvPr/>
        </p:nvSpPr>
        <p:spPr>
          <a:xfrm>
            <a:off x="5179907" y="3690295"/>
            <a:ext cx="1733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74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82" y="5624463"/>
            <a:ext cx="7248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3" y="397011"/>
              <a:ext cx="29521702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 of </a:t>
              </a:r>
              <a:r>
                <a:rPr lang="en-US" altLang="zh-TW" sz="1600" dirty="0" err="1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Gancuo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Village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 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482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zh-TW" altLang="en-US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Township </a:t>
            </a: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Emergency Operation Center,(EOC)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05-5840893</a:t>
            </a:r>
            <a:endParaRPr kumimoji="0" lang="en-US" altLang="zh-TW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Chief of Village</a:t>
            </a:r>
            <a:r>
              <a:rPr lang="en-US" altLang="zh-TW" sz="800" dirty="0">
                <a:solidFill>
                  <a:srgbClr val="002060"/>
                </a:solidFill>
              </a:rPr>
              <a:t> </a:t>
            </a:r>
            <a:r>
              <a:rPr lang="en-US" altLang="zh-TW" sz="600" dirty="0">
                <a:solidFill>
                  <a:srgbClr val="00B050"/>
                </a:solidFill>
              </a:rPr>
              <a:t>JHANG,SIANG</a:t>
            </a:r>
            <a:r>
              <a:rPr lang="en-US" altLang="zh-TW" sz="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,(</a:t>
            </a:r>
            <a:r>
              <a:rPr lang="zh-TW" altLang="en-US" sz="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張向</a:t>
            </a:r>
            <a:r>
              <a:rPr lang="en-US" altLang="zh-TW" sz="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)</a:t>
            </a:r>
            <a:br>
              <a:rPr kumimoji="0" lang="en-US" altLang="zh-TW" sz="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5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kumimoji="0" lang="en-US" altLang="zh-TW" sz="5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05-584-5023    0937-435566</a:t>
            </a:r>
            <a:endParaRPr kumimoji="0" lang="en-US" altLang="zh-TW" sz="55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kumimoji="0" lang="en-US" altLang="zh-TW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zh-TW" altLang="en-US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7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971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 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84149" y="5222230"/>
            <a:ext cx="1471031" cy="101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7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Primary School</a:t>
            </a:r>
            <a:endParaRPr kumimoji="0" lang="en-US" altLang="zh-TW" sz="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119 people</a:t>
            </a:r>
            <a:endParaRPr kumimoji="0" lang="zh-TW" altLang="en-US" sz="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7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147, Zhongzheng Rd., </a:t>
            </a:r>
            <a:r>
              <a:rPr lang="en-US" altLang="zh-TW" sz="7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7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 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7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05-584-2065</a:t>
            </a:r>
          </a:p>
          <a:p>
            <a:pPr>
              <a:spcAft>
                <a:spcPts val="300"/>
              </a:spcAft>
            </a:pPr>
            <a:endParaRPr kumimoji="0" lang="en-US" altLang="zh-TW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8" y="518807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Floods: Vertical refuge. People live in lowlands go to shelters.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群組 39"/>
          <p:cNvGrpSpPr/>
          <p:nvPr/>
        </p:nvGrpSpPr>
        <p:grpSpPr>
          <a:xfrm>
            <a:off x="3823680" y="6052488"/>
            <a:ext cx="1575289" cy="400848"/>
            <a:chOff x="3823680" y="5980480"/>
            <a:chExt cx="1575289" cy="400848"/>
          </a:xfrm>
        </p:grpSpPr>
        <p:grpSp>
          <p:nvGrpSpPr>
            <p:cNvPr id="41" name="群組 69"/>
            <p:cNvGrpSpPr>
              <a:grpSpLocks/>
            </p:cNvGrpSpPr>
            <p:nvPr/>
          </p:nvGrpSpPr>
          <p:grpSpPr bwMode="auto">
            <a:xfrm>
              <a:off x="3823680" y="5980480"/>
              <a:ext cx="1575289" cy="400848"/>
              <a:chOff x="4192539" y="5889062"/>
              <a:chExt cx="1706238" cy="401421"/>
            </a:xfrm>
          </p:grpSpPr>
          <p:grpSp>
            <p:nvGrpSpPr>
              <p:cNvPr id="43" name="群組 63"/>
              <p:cNvGrpSpPr>
                <a:grpSpLocks/>
              </p:cNvGrpSpPr>
              <p:nvPr/>
            </p:nvGrpSpPr>
            <p:grpSpPr bwMode="auto">
              <a:xfrm>
                <a:off x="4192539" y="5889062"/>
                <a:ext cx="1706238" cy="217712"/>
                <a:chOff x="4192539" y="5889062"/>
                <a:chExt cx="1706238" cy="217712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192539" y="5889062"/>
                  <a:ext cx="1706238" cy="2177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800" dirty="0">
                      <a:solidFill>
                        <a:schemeClr val="tx1"/>
                      </a:solidFill>
                      <a:latin typeface="+mj-lt"/>
                      <a:ea typeface="微軟正黑體" pitchFamily="34" charset="-120"/>
                    </a:rPr>
                    <a:t>Evacuation Route</a:t>
                  </a:r>
                  <a:endParaRPr kumimoji="0" lang="zh-TW" altLang="en-US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endParaRPr>
                </a:p>
              </p:txBody>
            </p:sp>
            <p:sp>
              <p:nvSpPr>
                <p:cNvPr id="51" name="向右箭號 109"/>
                <p:cNvSpPr>
                  <a:spLocks noChangeAspect="1"/>
                </p:cNvSpPr>
                <p:nvPr/>
              </p:nvSpPr>
              <p:spPr bwMode="auto">
                <a:xfrm>
                  <a:off x="4232219" y="5916089"/>
                  <a:ext cx="277759" cy="144669"/>
                </a:xfrm>
                <a:prstGeom prst="rightArrow">
                  <a:avLst>
                    <a:gd name="adj1" fmla="val 32705"/>
                    <a:gd name="adj2" fmla="val 54139"/>
                  </a:avLst>
                </a:prstGeom>
                <a:blipFill dpi="0" rotWithShape="1">
                  <a:blip r:embed="rId10" cstate="print"/>
                  <a:srcRect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j-lt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 bwMode="auto">
              <a:xfrm>
                <a:off x="4232219" y="6102092"/>
                <a:ext cx="1666558" cy="188391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Shelter for Flood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772" y="6181048"/>
              <a:ext cx="176213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6" y="6021288"/>
            <a:ext cx="1708693" cy="513805"/>
            <a:chOff x="5918366" y="5877272"/>
            <a:chExt cx="1850943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  <p:grpSp>
          <p:nvGrpSpPr>
            <p:cNvPr id="59" name="群組 28"/>
            <p:cNvGrpSpPr>
              <a:grpSpLocks/>
            </p:cNvGrpSpPr>
            <p:nvPr/>
          </p:nvGrpSpPr>
          <p:grpSpPr bwMode="auto">
            <a:xfrm>
              <a:off x="6050593" y="6165507"/>
              <a:ext cx="1718716" cy="225316"/>
              <a:chOff x="6050593" y="6165507"/>
              <a:chExt cx="1718716" cy="225316"/>
            </a:xfrm>
          </p:grpSpPr>
          <p:pic>
            <p:nvPicPr>
              <p:cNvPr id="60" name="圖片 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050593" y="621628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矩形 60"/>
              <p:cNvSpPr/>
              <p:nvPr/>
            </p:nvSpPr>
            <p:spPr>
              <a:xfrm>
                <a:off x="6304610" y="6165507"/>
                <a:ext cx="1464699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Emergency Operation Center, EOC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6" name="群組 9"/>
          <p:cNvGrpSpPr>
            <a:grpSpLocks/>
          </p:cNvGrpSpPr>
          <p:nvPr/>
        </p:nvGrpSpPr>
        <p:grpSpPr bwMode="auto">
          <a:xfrm>
            <a:off x="202223" y="476249"/>
            <a:ext cx="1487366" cy="6229351"/>
            <a:chOff x="378347" y="1476253"/>
            <a:chExt cx="5040560" cy="19009376"/>
          </a:xfrm>
        </p:grpSpPr>
        <p:sp>
          <p:nvSpPr>
            <p:cNvPr id="67" name="矩形 66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8347" y="19871767"/>
              <a:ext cx="5040560" cy="613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Made by </a:t>
              </a:r>
              <a:r>
                <a:rPr kumimoji="0" lang="en-US" altLang="zh-TW" sz="600" b="1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Township Office, </a:t>
              </a:r>
              <a:r>
                <a:rPr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June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2024 </a:t>
              </a:r>
              <a:endParaRPr kumimoji="0" lang="zh-TW" altLang="en-US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7452321" y="5978226"/>
            <a:ext cx="1542091" cy="720725"/>
            <a:chOff x="7452321" y="5978226"/>
            <a:chExt cx="1542091" cy="720725"/>
          </a:xfrm>
        </p:grpSpPr>
        <p:pic>
          <p:nvPicPr>
            <p:cNvPr id="45" name="Picture 55" descr="圖例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2"/>
            <a:stretch/>
          </p:blipFill>
          <p:spPr bwMode="auto">
            <a:xfrm>
              <a:off x="7452321" y="5978226"/>
              <a:ext cx="15244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 bwMode="auto">
            <a:xfrm>
              <a:off x="7649661" y="5998513"/>
              <a:ext cx="1344751" cy="67084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0.5-1.0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1.0-2.0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2.0-3.0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&gt;3.0 m</a:t>
              </a: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8724" y="153408"/>
            <a:ext cx="662361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Floods</a:t>
            </a:r>
          </a:p>
        </p:txBody>
      </p:sp>
      <p:pic>
        <p:nvPicPr>
          <p:cNvPr id="52" name="圖片 9">
            <a:extLst>
              <a:ext uri="{FF2B5EF4-FFF2-40B4-BE49-F238E27FC236}">
                <a16:creationId xmlns:a16="http://schemas.microsoft.com/office/drawing/2014/main" id="{FE4E3B02-63B8-5BB7-3A30-B64552ED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10280"/>
          <a:stretch>
            <a:fillRect/>
          </a:stretch>
        </p:blipFill>
        <p:spPr bwMode="auto">
          <a:xfrm>
            <a:off x="1861517" y="733592"/>
            <a:ext cx="6854920" cy="43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向右箭號 111">
            <a:extLst>
              <a:ext uri="{FF2B5EF4-FFF2-40B4-BE49-F238E27FC236}">
                <a16:creationId xmlns:a16="http://schemas.microsoft.com/office/drawing/2014/main" id="{997E7085-A2BA-CA14-1E55-203AC23110C6}"/>
              </a:ext>
            </a:extLst>
          </p:cNvPr>
          <p:cNvSpPr>
            <a:spLocks noChangeAspect="1"/>
          </p:cNvSpPr>
          <p:nvPr/>
        </p:nvSpPr>
        <p:spPr bwMode="auto">
          <a:xfrm rot="4157438">
            <a:off x="4485119" y="2091201"/>
            <a:ext cx="581166" cy="280660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向右箭號 112">
            <a:extLst>
              <a:ext uri="{FF2B5EF4-FFF2-40B4-BE49-F238E27FC236}">
                <a16:creationId xmlns:a16="http://schemas.microsoft.com/office/drawing/2014/main" id="{8DC3C49F-6841-BD69-3B4E-04C6FA1EE29B}"/>
              </a:ext>
            </a:extLst>
          </p:cNvPr>
          <p:cNvSpPr>
            <a:spLocks noChangeAspect="1"/>
          </p:cNvSpPr>
          <p:nvPr/>
        </p:nvSpPr>
        <p:spPr bwMode="auto">
          <a:xfrm rot="153491">
            <a:off x="3781127" y="2386512"/>
            <a:ext cx="581167" cy="282078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向右箭號 112">
            <a:extLst>
              <a:ext uri="{FF2B5EF4-FFF2-40B4-BE49-F238E27FC236}">
                <a16:creationId xmlns:a16="http://schemas.microsoft.com/office/drawing/2014/main" id="{CCDE5B35-02C1-51D8-B62C-6FAF33F34F3F}"/>
              </a:ext>
            </a:extLst>
          </p:cNvPr>
          <p:cNvSpPr>
            <a:spLocks noChangeAspect="1"/>
          </p:cNvSpPr>
          <p:nvPr/>
        </p:nvSpPr>
        <p:spPr bwMode="auto">
          <a:xfrm rot="1396541">
            <a:off x="3595682" y="1419137"/>
            <a:ext cx="581167" cy="282078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2" name="圖片 41">
            <a:extLst>
              <a:ext uri="{FF2B5EF4-FFF2-40B4-BE49-F238E27FC236}">
                <a16:creationId xmlns:a16="http://schemas.microsoft.com/office/drawing/2014/main" id="{DF352ACB-A537-E94B-478A-E6CAF72C8DE9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84238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D26DC0F6-B75B-5362-E18D-0B901BCCD6AE}"/>
              </a:ext>
            </a:extLst>
          </p:cNvPr>
          <p:cNvSpPr txBox="1"/>
          <p:nvPr/>
        </p:nvSpPr>
        <p:spPr>
          <a:xfrm>
            <a:off x="3132456" y="1922232"/>
            <a:ext cx="1733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</a:rPr>
              <a:t>Gancuo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D14CAF50-2E5A-6419-B919-DEBBC44E8544}"/>
              </a:ext>
            </a:extLst>
          </p:cNvPr>
          <p:cNvSpPr txBox="1"/>
          <p:nvPr/>
        </p:nvSpPr>
        <p:spPr>
          <a:xfrm>
            <a:off x="3092575" y="3396175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B375517-ABB1-3EC4-5BB6-434C7D7EEEE9}"/>
              </a:ext>
            </a:extLst>
          </p:cNvPr>
          <p:cNvSpPr/>
          <p:nvPr/>
        </p:nvSpPr>
        <p:spPr>
          <a:xfrm>
            <a:off x="4499992" y="2886513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E88F9EB-ABF3-1079-0DD2-636C6F2CC277}"/>
              </a:ext>
            </a:extLst>
          </p:cNvPr>
          <p:cNvSpPr/>
          <p:nvPr/>
        </p:nvSpPr>
        <p:spPr>
          <a:xfrm rot="3697816">
            <a:off x="5959979" y="3313240"/>
            <a:ext cx="680893" cy="12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7BBB39E-57CD-242A-E4AF-B14359F34D77}"/>
              </a:ext>
            </a:extLst>
          </p:cNvPr>
          <p:cNvSpPr/>
          <p:nvPr/>
        </p:nvSpPr>
        <p:spPr>
          <a:xfrm>
            <a:off x="5596305" y="3967688"/>
            <a:ext cx="1751133" cy="30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CAC2CAD-23D9-D975-2270-8A2755638A3E}"/>
              </a:ext>
            </a:extLst>
          </p:cNvPr>
          <p:cNvSpPr/>
          <p:nvPr/>
        </p:nvSpPr>
        <p:spPr>
          <a:xfrm>
            <a:off x="5559750" y="1777849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95A583C-2A8F-76B9-5C46-243C7E8B4402}"/>
              </a:ext>
            </a:extLst>
          </p:cNvPr>
          <p:cNvSpPr/>
          <p:nvPr/>
        </p:nvSpPr>
        <p:spPr>
          <a:xfrm>
            <a:off x="6156176" y="2314962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875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82" y="5624463"/>
            <a:ext cx="7248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3" y="397011"/>
              <a:ext cx="29521702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 of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 err="1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Ganxi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Village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 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482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zh-TW" altLang="en-US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Township </a:t>
            </a: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Emergency Operation Center,(EOC)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05-5840893</a:t>
            </a:r>
            <a:endParaRPr kumimoji="0" lang="en-US" altLang="zh-TW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Chief of Village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LIN,JIAN-SYU</a:t>
            </a:r>
            <a:r>
              <a:rPr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,(</a:t>
            </a:r>
            <a:r>
              <a:rPr lang="zh-TW" altLang="en-US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林建旭</a:t>
            </a:r>
            <a:r>
              <a:rPr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br>
              <a:rPr kumimoji="0" lang="en-US" altLang="zh-TW" sz="6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05-584-4132  0937-266425</a:t>
            </a:r>
          </a:p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kumimoji="0" lang="en-US" altLang="zh-TW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  <a:b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zh-TW" altLang="en-US" sz="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7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1,673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84149" y="5222230"/>
            <a:ext cx="14710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Primary School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119 people</a:t>
            </a:r>
            <a:endParaRPr kumimoji="0" lang="zh-TW" altLang="en-US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147, Zhongzheng Rd.,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 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05-584-2065</a:t>
            </a:r>
          </a:p>
          <a:p>
            <a:pPr>
              <a:spcAft>
                <a:spcPts val="300"/>
              </a:spcAft>
            </a:pPr>
            <a:endParaRPr kumimoji="0" lang="en-US" altLang="zh-TW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8" y="518807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Floods: Vertical refuge. People live in lowlands go to shelters.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群組 39"/>
          <p:cNvGrpSpPr/>
          <p:nvPr/>
        </p:nvGrpSpPr>
        <p:grpSpPr>
          <a:xfrm>
            <a:off x="3823680" y="6052488"/>
            <a:ext cx="1575289" cy="400848"/>
            <a:chOff x="3823680" y="5980480"/>
            <a:chExt cx="1575289" cy="400848"/>
          </a:xfrm>
        </p:grpSpPr>
        <p:grpSp>
          <p:nvGrpSpPr>
            <p:cNvPr id="41" name="群組 69"/>
            <p:cNvGrpSpPr>
              <a:grpSpLocks/>
            </p:cNvGrpSpPr>
            <p:nvPr/>
          </p:nvGrpSpPr>
          <p:grpSpPr bwMode="auto">
            <a:xfrm>
              <a:off x="3823680" y="5980480"/>
              <a:ext cx="1575289" cy="400848"/>
              <a:chOff x="4192539" y="5889062"/>
              <a:chExt cx="1706238" cy="401421"/>
            </a:xfrm>
          </p:grpSpPr>
          <p:grpSp>
            <p:nvGrpSpPr>
              <p:cNvPr id="43" name="群組 63"/>
              <p:cNvGrpSpPr>
                <a:grpSpLocks/>
              </p:cNvGrpSpPr>
              <p:nvPr/>
            </p:nvGrpSpPr>
            <p:grpSpPr bwMode="auto">
              <a:xfrm>
                <a:off x="4192539" y="5889062"/>
                <a:ext cx="1706238" cy="217712"/>
                <a:chOff x="4192539" y="5889062"/>
                <a:chExt cx="1706238" cy="217712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192539" y="5889062"/>
                  <a:ext cx="1706238" cy="2177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800" dirty="0">
                      <a:solidFill>
                        <a:schemeClr val="tx1"/>
                      </a:solidFill>
                      <a:latin typeface="+mj-lt"/>
                      <a:ea typeface="微軟正黑體" pitchFamily="34" charset="-120"/>
                    </a:rPr>
                    <a:t>Evacuation Route</a:t>
                  </a:r>
                  <a:endParaRPr kumimoji="0" lang="zh-TW" altLang="en-US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endParaRPr>
                </a:p>
              </p:txBody>
            </p:sp>
            <p:sp>
              <p:nvSpPr>
                <p:cNvPr id="51" name="向右箭號 109"/>
                <p:cNvSpPr>
                  <a:spLocks noChangeAspect="1"/>
                </p:cNvSpPr>
                <p:nvPr/>
              </p:nvSpPr>
              <p:spPr bwMode="auto">
                <a:xfrm>
                  <a:off x="4232219" y="5916089"/>
                  <a:ext cx="277759" cy="144669"/>
                </a:xfrm>
                <a:prstGeom prst="rightArrow">
                  <a:avLst>
                    <a:gd name="adj1" fmla="val 32705"/>
                    <a:gd name="adj2" fmla="val 54139"/>
                  </a:avLst>
                </a:prstGeom>
                <a:blipFill dpi="0" rotWithShape="1">
                  <a:blip r:embed="rId10" cstate="print"/>
                  <a:srcRect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j-lt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 bwMode="auto">
              <a:xfrm>
                <a:off x="4232219" y="6102092"/>
                <a:ext cx="1666558" cy="188391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Shelter for Flood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772" y="6181048"/>
              <a:ext cx="176213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6" y="6021288"/>
            <a:ext cx="1708693" cy="513805"/>
            <a:chOff x="5918366" y="5877272"/>
            <a:chExt cx="1850943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  <p:grpSp>
          <p:nvGrpSpPr>
            <p:cNvPr id="59" name="群組 28"/>
            <p:cNvGrpSpPr>
              <a:grpSpLocks/>
            </p:cNvGrpSpPr>
            <p:nvPr/>
          </p:nvGrpSpPr>
          <p:grpSpPr bwMode="auto">
            <a:xfrm>
              <a:off x="6050593" y="6165507"/>
              <a:ext cx="1718716" cy="225316"/>
              <a:chOff x="6050593" y="6165507"/>
              <a:chExt cx="1718716" cy="225316"/>
            </a:xfrm>
          </p:grpSpPr>
          <p:pic>
            <p:nvPicPr>
              <p:cNvPr id="60" name="圖片 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050593" y="621628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矩形 60"/>
              <p:cNvSpPr/>
              <p:nvPr/>
            </p:nvSpPr>
            <p:spPr>
              <a:xfrm>
                <a:off x="6304610" y="6165507"/>
                <a:ext cx="1464699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Emergency Operation Center, EOC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6" name="群組 9"/>
          <p:cNvGrpSpPr>
            <a:grpSpLocks/>
          </p:cNvGrpSpPr>
          <p:nvPr/>
        </p:nvGrpSpPr>
        <p:grpSpPr bwMode="auto">
          <a:xfrm>
            <a:off x="202223" y="476249"/>
            <a:ext cx="1487366" cy="6229351"/>
            <a:chOff x="378347" y="1476253"/>
            <a:chExt cx="5040560" cy="19009376"/>
          </a:xfrm>
        </p:grpSpPr>
        <p:sp>
          <p:nvSpPr>
            <p:cNvPr id="67" name="矩形 66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8347" y="19871767"/>
              <a:ext cx="5040560" cy="613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Made by </a:t>
              </a:r>
              <a:r>
                <a:rPr kumimoji="0" lang="en-US" altLang="zh-TW" sz="600" b="1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Township Office, </a:t>
              </a:r>
              <a:r>
                <a:rPr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June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2024 </a:t>
              </a:r>
              <a:endParaRPr kumimoji="0" lang="zh-TW" altLang="en-US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7452321" y="5978226"/>
            <a:ext cx="1542091" cy="720725"/>
            <a:chOff x="7452321" y="5978226"/>
            <a:chExt cx="1542091" cy="720725"/>
          </a:xfrm>
        </p:grpSpPr>
        <p:pic>
          <p:nvPicPr>
            <p:cNvPr id="45" name="Picture 55" descr="圖例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2"/>
            <a:stretch/>
          </p:blipFill>
          <p:spPr bwMode="auto">
            <a:xfrm>
              <a:off x="7452321" y="5978226"/>
              <a:ext cx="15244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 bwMode="auto">
            <a:xfrm>
              <a:off x="7649661" y="5998513"/>
              <a:ext cx="1344751" cy="67084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0.5-1.0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1.0-2.0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2.0-3.0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&gt;3.0 m</a:t>
              </a: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8724" y="153408"/>
            <a:ext cx="662361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Floods</a:t>
            </a:r>
          </a:p>
        </p:txBody>
      </p:sp>
      <p:pic>
        <p:nvPicPr>
          <p:cNvPr id="52" name="圖片 1">
            <a:extLst>
              <a:ext uri="{FF2B5EF4-FFF2-40B4-BE49-F238E27FC236}">
                <a16:creationId xmlns:a16="http://schemas.microsoft.com/office/drawing/2014/main" id="{D4F0FBAE-6196-C928-A152-BF97C416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t="13809"/>
          <a:stretch>
            <a:fillRect/>
          </a:stretch>
        </p:blipFill>
        <p:spPr bwMode="auto">
          <a:xfrm>
            <a:off x="1825072" y="634097"/>
            <a:ext cx="6923391" cy="47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向右箭號 111">
            <a:extLst>
              <a:ext uri="{FF2B5EF4-FFF2-40B4-BE49-F238E27FC236}">
                <a16:creationId xmlns:a16="http://schemas.microsoft.com/office/drawing/2014/main" id="{A6B4C3FB-6E7E-2336-D516-9F7F673A8091}"/>
              </a:ext>
            </a:extLst>
          </p:cNvPr>
          <p:cNvSpPr>
            <a:spLocks noChangeAspect="1"/>
          </p:cNvSpPr>
          <p:nvPr/>
        </p:nvSpPr>
        <p:spPr bwMode="auto">
          <a:xfrm rot="20963537">
            <a:off x="3191299" y="2159366"/>
            <a:ext cx="584453" cy="301486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向右箭號 112">
            <a:extLst>
              <a:ext uri="{FF2B5EF4-FFF2-40B4-BE49-F238E27FC236}">
                <a16:creationId xmlns:a16="http://schemas.microsoft.com/office/drawing/2014/main" id="{DF69EAC4-6E96-A297-0698-17B79DB3E69B}"/>
              </a:ext>
            </a:extLst>
          </p:cNvPr>
          <p:cNvSpPr>
            <a:spLocks noChangeAspect="1"/>
          </p:cNvSpPr>
          <p:nvPr/>
        </p:nvSpPr>
        <p:spPr bwMode="auto">
          <a:xfrm rot="153491">
            <a:off x="4262921" y="4284854"/>
            <a:ext cx="584453" cy="303008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向右箭號 112">
            <a:extLst>
              <a:ext uri="{FF2B5EF4-FFF2-40B4-BE49-F238E27FC236}">
                <a16:creationId xmlns:a16="http://schemas.microsoft.com/office/drawing/2014/main" id="{30693A0A-945B-3376-82E8-B75556B9D668}"/>
              </a:ext>
            </a:extLst>
          </p:cNvPr>
          <p:cNvSpPr>
            <a:spLocks noChangeAspect="1"/>
          </p:cNvSpPr>
          <p:nvPr/>
        </p:nvSpPr>
        <p:spPr bwMode="auto">
          <a:xfrm rot="17331977">
            <a:off x="4955095" y="3118457"/>
            <a:ext cx="624290" cy="283673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向右箭號 112">
            <a:extLst>
              <a:ext uri="{FF2B5EF4-FFF2-40B4-BE49-F238E27FC236}">
                <a16:creationId xmlns:a16="http://schemas.microsoft.com/office/drawing/2014/main" id="{CB4D7517-3ED8-CFC5-A1AC-4FDE6488E89E}"/>
              </a:ext>
            </a:extLst>
          </p:cNvPr>
          <p:cNvSpPr>
            <a:spLocks noChangeAspect="1"/>
          </p:cNvSpPr>
          <p:nvPr/>
        </p:nvSpPr>
        <p:spPr bwMode="auto">
          <a:xfrm rot="620412">
            <a:off x="4651953" y="2293071"/>
            <a:ext cx="584453" cy="301486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5" name="圖片 41">
            <a:extLst>
              <a:ext uri="{FF2B5EF4-FFF2-40B4-BE49-F238E27FC236}">
                <a16:creationId xmlns:a16="http://schemas.microsoft.com/office/drawing/2014/main" id="{ACDF5989-AED1-F716-967A-C4D0A5C580D6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90588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86E5B1BB-D033-5196-4ED1-77ACF2793D30}"/>
              </a:ext>
            </a:extLst>
          </p:cNvPr>
          <p:cNvSpPr/>
          <p:nvPr/>
        </p:nvSpPr>
        <p:spPr>
          <a:xfrm>
            <a:off x="4853845" y="2734130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009F61B-42BA-2C17-3C14-3D1EC85523BA}"/>
              </a:ext>
            </a:extLst>
          </p:cNvPr>
          <p:cNvSpPr/>
          <p:nvPr/>
        </p:nvSpPr>
        <p:spPr>
          <a:xfrm>
            <a:off x="6228184" y="1640753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8F1A460-843B-60C3-E390-453FB654B177}"/>
              </a:ext>
            </a:extLst>
          </p:cNvPr>
          <p:cNvSpPr/>
          <p:nvPr/>
        </p:nvSpPr>
        <p:spPr>
          <a:xfrm>
            <a:off x="7064608" y="2108147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A254523-62CA-2B13-5CAE-6F4653D4CE51}"/>
              </a:ext>
            </a:extLst>
          </p:cNvPr>
          <p:cNvSpPr/>
          <p:nvPr/>
        </p:nvSpPr>
        <p:spPr>
          <a:xfrm>
            <a:off x="6105562" y="3898831"/>
            <a:ext cx="1751133" cy="30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4B77F6C-8A80-6576-F201-1155FD060232}"/>
              </a:ext>
            </a:extLst>
          </p:cNvPr>
          <p:cNvSpPr/>
          <p:nvPr/>
        </p:nvSpPr>
        <p:spPr>
          <a:xfrm rot="3697816">
            <a:off x="6508371" y="3234888"/>
            <a:ext cx="680893" cy="12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017B2640-907E-68F5-A87C-160D68013913}"/>
              </a:ext>
            </a:extLst>
          </p:cNvPr>
          <p:cNvSpPr/>
          <p:nvPr/>
        </p:nvSpPr>
        <p:spPr>
          <a:xfrm rot="6943830">
            <a:off x="5444391" y="1720564"/>
            <a:ext cx="680893" cy="12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err="1">
                <a:solidFill>
                  <a:srgbClr val="FF0000"/>
                </a:solidFill>
                <a:effectLst/>
              </a:rPr>
              <a:t>Heping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12133492-1BA2-BC2C-1CF9-E589C7433C00}"/>
              </a:ext>
            </a:extLst>
          </p:cNvPr>
          <p:cNvSpPr/>
          <p:nvPr/>
        </p:nvSpPr>
        <p:spPr>
          <a:xfrm rot="20907059">
            <a:off x="5471320" y="3405318"/>
            <a:ext cx="839692" cy="18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err="1">
                <a:solidFill>
                  <a:srgbClr val="FF0000"/>
                </a:solidFill>
                <a:effectLst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S.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7BCDA137-89BD-660F-73BE-C5F4AE43D67F}"/>
              </a:ext>
            </a:extLst>
          </p:cNvPr>
          <p:cNvSpPr txBox="1"/>
          <p:nvPr/>
        </p:nvSpPr>
        <p:spPr>
          <a:xfrm>
            <a:off x="3038439" y="3916662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F1E65248-6F27-0FA0-BD67-8B5CAC83F548}"/>
              </a:ext>
            </a:extLst>
          </p:cNvPr>
          <p:cNvSpPr txBox="1"/>
          <p:nvPr/>
        </p:nvSpPr>
        <p:spPr>
          <a:xfrm>
            <a:off x="2826986" y="3524411"/>
            <a:ext cx="1733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Ganxi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49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82" y="5624463"/>
            <a:ext cx="7248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3" y="397011"/>
              <a:ext cx="29521702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 of </a:t>
              </a:r>
              <a:r>
                <a:rPr lang="en-US" altLang="zh-TW" sz="1600" dirty="0">
                  <a:solidFill>
                    <a:srgbClr val="FF0000"/>
                  </a:solidFill>
                </a:rPr>
                <a:t>SING,TONG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Village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 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6"/>
            <a:ext cx="1548215" cy="108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53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Cihtong</a:t>
            </a:r>
            <a:r>
              <a:rPr lang="zh-TW" altLang="en-US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Township </a:t>
            </a:r>
            <a: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Emergency Operation Center,(EOC)</a:t>
            </a:r>
            <a:b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</a:b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TEL</a:t>
            </a:r>
            <a: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05-5840893</a:t>
            </a:r>
            <a:endParaRPr kumimoji="0" lang="en-US" altLang="zh-TW" sz="53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Chief of Village</a:t>
            </a:r>
            <a:r>
              <a:rPr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</a:t>
            </a:r>
            <a:r>
              <a:rPr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LIN,CING-CONG</a:t>
            </a:r>
            <a:r>
              <a:rPr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,(</a:t>
            </a:r>
            <a:r>
              <a:rPr kumimoji="0" lang="zh-TW" altLang="en-US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林慶聰</a:t>
            </a:r>
            <a:r>
              <a:rPr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br>
              <a:rPr kumimoji="0"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</a:b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Mobile</a:t>
            </a:r>
            <a: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05-584-1365</a:t>
            </a: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</a:t>
            </a:r>
            <a:r>
              <a:rPr kumimoji="0" lang="en-US" altLang="zh-TW" sz="53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0937-596040</a:t>
            </a:r>
          </a:p>
          <a:p>
            <a:pPr>
              <a:spcAft>
                <a:spcPts val="300"/>
              </a:spcAft>
            </a:pPr>
            <a:r>
              <a:rPr lang="en-US" altLang="zh-TW" sz="53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Cihtong</a:t>
            </a:r>
            <a:r>
              <a:rPr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Police Office</a:t>
            </a:r>
            <a:b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</a:b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TEL</a:t>
            </a: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kumimoji="0" lang="en-US" altLang="zh-TW" sz="53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3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Cihtong</a:t>
            </a:r>
            <a:r>
              <a:rPr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Fire Department</a:t>
            </a:r>
            <a:b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</a:b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TEL</a:t>
            </a:r>
            <a:r>
              <a:rPr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3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zh-TW" altLang="en-US" sz="53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7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1,222</a:t>
            </a:r>
            <a:r>
              <a:rPr kumimoji="0" lang="en-US" altLang="zh-TW" sz="800"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84149" y="5222230"/>
            <a:ext cx="1471031" cy="1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Shelter: </a:t>
            </a:r>
            <a:r>
              <a:rPr lang="en-US" altLang="zh-TW" sz="5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Township Office</a:t>
            </a:r>
            <a:endParaRPr lang="zh-TW" altLang="en-US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Accommodate: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25people</a:t>
            </a:r>
            <a:endParaRPr kumimoji="0" lang="zh-TW" altLang="en-US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Address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 </a:t>
            </a:r>
            <a:r>
              <a:rPr lang="en-US" altLang="zh-TW" sz="5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No. 53, </a:t>
            </a:r>
            <a:r>
              <a:rPr lang="en-US" altLang="zh-TW" sz="500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Heping</a:t>
            </a:r>
            <a:r>
              <a:rPr lang="en-US" altLang="zh-TW" sz="5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Rd., </a:t>
            </a:r>
            <a:r>
              <a:rPr lang="en-US" altLang="zh-TW" sz="500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Citong</a:t>
            </a:r>
            <a:r>
              <a:rPr lang="en-US" altLang="zh-TW" sz="5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Township, Yunlin County 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Township</a:t>
            </a:r>
          </a:p>
          <a:p>
            <a:pPr>
              <a:spcAft>
                <a:spcPts val="300"/>
              </a:spcAft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TEL</a:t>
            </a: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 </a:t>
            </a: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05-584-4661</a:t>
            </a:r>
            <a:endParaRPr kumimoji="0"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endParaRPr lang="en-US" altLang="zh-TW" sz="50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Shelter: </a:t>
            </a:r>
            <a:r>
              <a:rPr lang="en-US" altLang="zh-TW" sz="5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Primary School</a:t>
            </a:r>
            <a:endParaRPr kumimoji="0"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Accommodate: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119 people</a:t>
            </a:r>
            <a:endParaRPr kumimoji="0" lang="zh-TW" altLang="en-US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Address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 </a:t>
            </a:r>
            <a:r>
              <a:rPr lang="en-US" altLang="zh-TW" sz="5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No. 147, Zhongzheng Rd., </a:t>
            </a:r>
            <a:r>
              <a:rPr lang="en-US" altLang="zh-TW" sz="500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Citong</a:t>
            </a:r>
            <a:r>
              <a:rPr lang="en-US" altLang="zh-TW" sz="5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Township 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TEL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05-584-2065</a:t>
            </a:r>
          </a:p>
          <a:p>
            <a:pPr>
              <a:spcAft>
                <a:spcPts val="300"/>
              </a:spcAft>
            </a:pPr>
            <a:endParaRPr kumimoji="0" lang="en-US" altLang="zh-TW" sz="50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8" y="518807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Floods: Vertical refuge. People live in lowlands go to shelters.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群組 39"/>
          <p:cNvGrpSpPr/>
          <p:nvPr/>
        </p:nvGrpSpPr>
        <p:grpSpPr>
          <a:xfrm>
            <a:off x="3823680" y="6052488"/>
            <a:ext cx="1575289" cy="400848"/>
            <a:chOff x="3823680" y="5980480"/>
            <a:chExt cx="1575289" cy="400848"/>
          </a:xfrm>
        </p:grpSpPr>
        <p:grpSp>
          <p:nvGrpSpPr>
            <p:cNvPr id="41" name="群組 69"/>
            <p:cNvGrpSpPr>
              <a:grpSpLocks/>
            </p:cNvGrpSpPr>
            <p:nvPr/>
          </p:nvGrpSpPr>
          <p:grpSpPr bwMode="auto">
            <a:xfrm>
              <a:off x="3823680" y="5980480"/>
              <a:ext cx="1575289" cy="400848"/>
              <a:chOff x="4192539" y="5889062"/>
              <a:chExt cx="1706238" cy="401421"/>
            </a:xfrm>
          </p:grpSpPr>
          <p:grpSp>
            <p:nvGrpSpPr>
              <p:cNvPr id="43" name="群組 63"/>
              <p:cNvGrpSpPr>
                <a:grpSpLocks/>
              </p:cNvGrpSpPr>
              <p:nvPr/>
            </p:nvGrpSpPr>
            <p:grpSpPr bwMode="auto">
              <a:xfrm>
                <a:off x="4192539" y="5889062"/>
                <a:ext cx="1706238" cy="217712"/>
                <a:chOff x="4192539" y="5889062"/>
                <a:chExt cx="1706238" cy="217712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192539" y="5889062"/>
                  <a:ext cx="1706238" cy="2177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800" dirty="0">
                      <a:solidFill>
                        <a:schemeClr val="tx1"/>
                      </a:solidFill>
                      <a:latin typeface="+mj-lt"/>
                      <a:ea typeface="微軟正黑體" pitchFamily="34" charset="-120"/>
                    </a:rPr>
                    <a:t>Evacuation Route</a:t>
                  </a:r>
                  <a:endParaRPr kumimoji="0" lang="zh-TW" altLang="en-US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endParaRPr>
                </a:p>
              </p:txBody>
            </p:sp>
            <p:sp>
              <p:nvSpPr>
                <p:cNvPr id="51" name="向右箭號 109"/>
                <p:cNvSpPr>
                  <a:spLocks noChangeAspect="1"/>
                </p:cNvSpPr>
                <p:nvPr/>
              </p:nvSpPr>
              <p:spPr bwMode="auto">
                <a:xfrm>
                  <a:off x="4232219" y="5916089"/>
                  <a:ext cx="277759" cy="144669"/>
                </a:xfrm>
                <a:prstGeom prst="rightArrow">
                  <a:avLst>
                    <a:gd name="adj1" fmla="val 32705"/>
                    <a:gd name="adj2" fmla="val 54139"/>
                  </a:avLst>
                </a:prstGeom>
                <a:blipFill dpi="0" rotWithShape="1">
                  <a:blip r:embed="rId10" cstate="print"/>
                  <a:srcRect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j-lt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 bwMode="auto">
              <a:xfrm>
                <a:off x="4232219" y="6102092"/>
                <a:ext cx="1666558" cy="188391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Shelter for Flood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772" y="6181048"/>
              <a:ext cx="176213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6" y="6021288"/>
            <a:ext cx="1708693" cy="513805"/>
            <a:chOff x="5918366" y="5877272"/>
            <a:chExt cx="1850943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  <p:grpSp>
          <p:nvGrpSpPr>
            <p:cNvPr id="59" name="群組 28"/>
            <p:cNvGrpSpPr>
              <a:grpSpLocks/>
            </p:cNvGrpSpPr>
            <p:nvPr/>
          </p:nvGrpSpPr>
          <p:grpSpPr bwMode="auto">
            <a:xfrm>
              <a:off x="6050593" y="6165507"/>
              <a:ext cx="1718716" cy="225316"/>
              <a:chOff x="6050593" y="6165507"/>
              <a:chExt cx="1718716" cy="225316"/>
            </a:xfrm>
          </p:grpSpPr>
          <p:pic>
            <p:nvPicPr>
              <p:cNvPr id="60" name="圖片 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050593" y="621628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矩形 60"/>
              <p:cNvSpPr/>
              <p:nvPr/>
            </p:nvSpPr>
            <p:spPr>
              <a:xfrm>
                <a:off x="6304610" y="6165507"/>
                <a:ext cx="1464699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Emergency Operation Center, EOC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6" name="群組 9"/>
          <p:cNvGrpSpPr>
            <a:grpSpLocks/>
          </p:cNvGrpSpPr>
          <p:nvPr/>
        </p:nvGrpSpPr>
        <p:grpSpPr bwMode="auto">
          <a:xfrm>
            <a:off x="202223" y="476249"/>
            <a:ext cx="1487366" cy="6229351"/>
            <a:chOff x="378347" y="1476253"/>
            <a:chExt cx="5040560" cy="19009376"/>
          </a:xfrm>
        </p:grpSpPr>
        <p:sp>
          <p:nvSpPr>
            <p:cNvPr id="67" name="矩形 66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8347" y="19871767"/>
              <a:ext cx="5040560" cy="613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Made by </a:t>
              </a:r>
              <a:r>
                <a:rPr kumimoji="0" lang="en-US" altLang="zh-TW" sz="600" b="1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Township Office, </a:t>
              </a:r>
              <a:r>
                <a:rPr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June</a:t>
              </a:r>
              <a:r>
                <a:rPr kumimoji="0" lang="en-US" altLang="zh-TW" sz="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kumimoji="0" lang="en-US" altLang="zh-TW" sz="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2024</a:t>
              </a:r>
              <a:endParaRPr kumimoji="0" lang="zh-TW" altLang="en-US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7452321" y="5978226"/>
            <a:ext cx="1542091" cy="720725"/>
            <a:chOff x="7452321" y="5978226"/>
            <a:chExt cx="1542091" cy="720725"/>
          </a:xfrm>
        </p:grpSpPr>
        <p:pic>
          <p:nvPicPr>
            <p:cNvPr id="45" name="Picture 55" descr="圖例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2"/>
            <a:stretch/>
          </p:blipFill>
          <p:spPr bwMode="auto">
            <a:xfrm>
              <a:off x="7452321" y="5978226"/>
              <a:ext cx="15244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 bwMode="auto">
            <a:xfrm>
              <a:off x="7649661" y="5998513"/>
              <a:ext cx="1344751" cy="67084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0.5-1.0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1.0-2.0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2.0-3.0 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rPr>
                <a:t>&gt;3.0 m</a:t>
              </a: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8724" y="153408"/>
            <a:ext cx="662361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Floods</a:t>
            </a:r>
          </a:p>
        </p:txBody>
      </p:sp>
      <p:pic>
        <p:nvPicPr>
          <p:cNvPr id="50" name="圖片 41">
            <a:extLst>
              <a:ext uri="{FF2B5EF4-FFF2-40B4-BE49-F238E27FC236}">
                <a16:creationId xmlns:a16="http://schemas.microsoft.com/office/drawing/2014/main" id="{3EABB527-3F65-16A5-3A92-9067D405AAFF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5" y="922806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圖片 41">
            <a:extLst>
              <a:ext uri="{FF2B5EF4-FFF2-40B4-BE49-F238E27FC236}">
                <a16:creationId xmlns:a16="http://schemas.microsoft.com/office/drawing/2014/main" id="{12BDF7A8-F082-3A3B-6252-FA0FF8DE5FF8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92175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3">
            <a:extLst>
              <a:ext uri="{FF2B5EF4-FFF2-40B4-BE49-F238E27FC236}">
                <a16:creationId xmlns:a16="http://schemas.microsoft.com/office/drawing/2014/main" id="{B3307B61-8FB3-32CD-3247-95195894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10204"/>
          <a:stretch>
            <a:fillRect/>
          </a:stretch>
        </p:blipFill>
        <p:spPr bwMode="auto">
          <a:xfrm>
            <a:off x="1805324" y="606802"/>
            <a:ext cx="6902590" cy="47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向右箭號 112">
            <a:extLst>
              <a:ext uri="{FF2B5EF4-FFF2-40B4-BE49-F238E27FC236}">
                <a16:creationId xmlns:a16="http://schemas.microsoft.com/office/drawing/2014/main" id="{481EAAB7-936D-9968-7925-82EEA03081C1}"/>
              </a:ext>
            </a:extLst>
          </p:cNvPr>
          <p:cNvSpPr>
            <a:spLocks noChangeAspect="1"/>
          </p:cNvSpPr>
          <p:nvPr/>
        </p:nvSpPr>
        <p:spPr bwMode="auto">
          <a:xfrm rot="5249412">
            <a:off x="4369967" y="2383588"/>
            <a:ext cx="630621" cy="284099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文字方塊 58">
            <a:extLst>
              <a:ext uri="{FF2B5EF4-FFF2-40B4-BE49-F238E27FC236}">
                <a16:creationId xmlns:a16="http://schemas.microsoft.com/office/drawing/2014/main" id="{C8493C7D-9352-AFC4-4E68-0CB01EE3F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1897064"/>
            <a:ext cx="955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 桐 村 </a:t>
            </a:r>
          </a:p>
        </p:txBody>
      </p:sp>
      <p:sp>
        <p:nvSpPr>
          <p:cNvPr id="62" name="向右箭號 112">
            <a:extLst>
              <a:ext uri="{FF2B5EF4-FFF2-40B4-BE49-F238E27FC236}">
                <a16:creationId xmlns:a16="http://schemas.microsoft.com/office/drawing/2014/main" id="{1AB0FE95-338F-0ADC-D088-ADDAD3A45B57}"/>
              </a:ext>
            </a:extLst>
          </p:cNvPr>
          <p:cNvSpPr>
            <a:spLocks noChangeAspect="1"/>
          </p:cNvSpPr>
          <p:nvPr/>
        </p:nvSpPr>
        <p:spPr bwMode="auto">
          <a:xfrm rot="7092444">
            <a:off x="6035714" y="1917693"/>
            <a:ext cx="630621" cy="284098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向右箭號 60">
            <a:extLst>
              <a:ext uri="{FF2B5EF4-FFF2-40B4-BE49-F238E27FC236}">
                <a16:creationId xmlns:a16="http://schemas.microsoft.com/office/drawing/2014/main" id="{97E8D0EE-5CB3-69E4-C370-3EF5F2605C1A}"/>
              </a:ext>
            </a:extLst>
          </p:cNvPr>
          <p:cNvSpPr>
            <a:spLocks noChangeAspect="1"/>
          </p:cNvSpPr>
          <p:nvPr/>
        </p:nvSpPr>
        <p:spPr bwMode="auto">
          <a:xfrm rot="2440612">
            <a:off x="3209810" y="3000832"/>
            <a:ext cx="585329" cy="30454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向右箭號 61">
            <a:extLst>
              <a:ext uri="{FF2B5EF4-FFF2-40B4-BE49-F238E27FC236}">
                <a16:creationId xmlns:a16="http://schemas.microsoft.com/office/drawing/2014/main" id="{9794BF11-606C-EFF9-D970-39BBCF09BDB8}"/>
              </a:ext>
            </a:extLst>
          </p:cNvPr>
          <p:cNvSpPr>
            <a:spLocks noChangeAspect="1"/>
          </p:cNvSpPr>
          <p:nvPr/>
        </p:nvSpPr>
        <p:spPr bwMode="auto">
          <a:xfrm rot="4963401">
            <a:off x="3947809" y="4059190"/>
            <a:ext cx="630621" cy="282671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E4B9D19-87E6-6F58-7DC3-4ED6B4BCD5DA}"/>
              </a:ext>
            </a:extLst>
          </p:cNvPr>
          <p:cNvSpPr/>
          <p:nvPr/>
        </p:nvSpPr>
        <p:spPr>
          <a:xfrm rot="6943830">
            <a:off x="5642258" y="2540269"/>
            <a:ext cx="680893" cy="12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err="1">
                <a:solidFill>
                  <a:srgbClr val="FF0000"/>
                </a:solidFill>
                <a:effectLst/>
              </a:rPr>
              <a:t>Heping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B0964E91-F425-9DF2-EA95-6E6738F8915E}"/>
              </a:ext>
            </a:extLst>
          </p:cNvPr>
          <p:cNvSpPr/>
          <p:nvPr/>
        </p:nvSpPr>
        <p:spPr>
          <a:xfrm>
            <a:off x="4470617" y="4531199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AC348C0D-64AE-4A07-0641-BC2AECB202F5}"/>
              </a:ext>
            </a:extLst>
          </p:cNvPr>
          <p:cNvSpPr/>
          <p:nvPr/>
        </p:nvSpPr>
        <p:spPr>
          <a:xfrm rot="1610745">
            <a:off x="4373592" y="3809947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>
                <a:solidFill>
                  <a:srgbClr val="FF0000"/>
                </a:solidFill>
                <a:effectLst/>
              </a:rPr>
              <a:t>Zhongzheng Rd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C56542DC-2FF8-2CFE-DB97-E692971F77BA}"/>
              </a:ext>
            </a:extLst>
          </p:cNvPr>
          <p:cNvSpPr/>
          <p:nvPr/>
        </p:nvSpPr>
        <p:spPr>
          <a:xfrm>
            <a:off x="5843685" y="3892801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C5F4EA50-6A6D-8481-A6C9-B27A75BA6B51}"/>
              </a:ext>
            </a:extLst>
          </p:cNvPr>
          <p:cNvSpPr txBox="1"/>
          <p:nvPr/>
        </p:nvSpPr>
        <p:spPr>
          <a:xfrm>
            <a:off x="2702449" y="4241514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EBB026C3-EED3-0C64-CD49-C7AEA53FA793}"/>
              </a:ext>
            </a:extLst>
          </p:cNvPr>
          <p:cNvSpPr txBox="1"/>
          <p:nvPr/>
        </p:nvSpPr>
        <p:spPr>
          <a:xfrm>
            <a:off x="4818809" y="1684180"/>
            <a:ext cx="1514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SING,TONG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Village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CEF6FFA5-8EE7-128F-2AAB-CAF3DA3BAB65}"/>
              </a:ext>
            </a:extLst>
          </p:cNvPr>
          <p:cNvSpPr/>
          <p:nvPr/>
        </p:nvSpPr>
        <p:spPr>
          <a:xfrm rot="2229606">
            <a:off x="3065837" y="3398005"/>
            <a:ext cx="777766" cy="11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800" dirty="0">
                <a:solidFill>
                  <a:srgbClr val="FF0000"/>
                </a:solidFill>
                <a:effectLst/>
              </a:rPr>
              <a:t>Zhongshan Rd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AC0E9DB-292E-3319-6BC7-7A783A949F00}"/>
              </a:ext>
            </a:extLst>
          </p:cNvPr>
          <p:cNvSpPr/>
          <p:nvPr/>
        </p:nvSpPr>
        <p:spPr>
          <a:xfrm>
            <a:off x="5602644" y="3551255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C84AD17-DD77-8621-C27F-888F6CF979AC}"/>
              </a:ext>
            </a:extLst>
          </p:cNvPr>
          <p:cNvSpPr/>
          <p:nvPr/>
        </p:nvSpPr>
        <p:spPr>
          <a:xfrm rot="20907059">
            <a:off x="4695412" y="5106717"/>
            <a:ext cx="839692" cy="18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err="1">
                <a:solidFill>
                  <a:srgbClr val="FF0000"/>
                </a:solidFill>
                <a:effectLst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S.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50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893</Words>
  <Application>Microsoft Office PowerPoint</Application>
  <PresentationFormat>如螢幕大小 (4:3)</PresentationFormat>
  <Paragraphs>183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69</cp:revision>
  <cp:lastPrinted>2024-06-14T01:21:04Z</cp:lastPrinted>
  <dcterms:created xsi:type="dcterms:W3CDTF">2020-08-18T06:58:47Z</dcterms:created>
  <dcterms:modified xsi:type="dcterms:W3CDTF">2024-07-19T02:00:41Z</dcterms:modified>
</cp:coreProperties>
</file>