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35" r:id="rId2"/>
    <p:sldId id="308" r:id="rId3"/>
    <p:sldId id="309" r:id="rId4"/>
    <p:sldId id="334" r:id="rId5"/>
    <p:sldId id="365" r:id="rId6"/>
    <p:sldId id="362" r:id="rId7"/>
    <p:sldId id="364" r:id="rId8"/>
    <p:sldId id="340" r:id="rId9"/>
    <p:sldId id="367" r:id="rId10"/>
    <p:sldId id="301" r:id="rId11"/>
    <p:sldId id="360" r:id="rId12"/>
    <p:sldId id="371" r:id="rId13"/>
    <p:sldId id="368" r:id="rId14"/>
    <p:sldId id="369" r:id="rId15"/>
    <p:sldId id="304" r:id="rId16"/>
    <p:sldId id="305" r:id="rId17"/>
    <p:sldId id="354" r:id="rId18"/>
    <p:sldId id="361" r:id="rId19"/>
    <p:sldId id="370" r:id="rId20"/>
    <p:sldId id="372" r:id="rId21"/>
    <p:sldId id="274" r:id="rId22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C9B74"/>
    <a:srgbClr val="404040"/>
    <a:srgbClr val="FFC000"/>
    <a:srgbClr val="FF896D"/>
    <a:srgbClr val="EDB740"/>
    <a:srgbClr val="FF9966"/>
    <a:srgbClr val="7F7F7F"/>
    <a:srgbClr val="00A9B1"/>
    <a:srgbClr val="0078B2"/>
    <a:srgbClr val="2842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82" autoAdjust="0"/>
    <p:restoredTop sz="90691" autoAdjust="0"/>
  </p:normalViewPr>
  <p:slideViewPr>
    <p:cSldViewPr snapToGrid="0">
      <p:cViewPr>
        <p:scale>
          <a:sx n="80" d="100"/>
          <a:sy n="80" d="100"/>
        </p:scale>
        <p:origin x="-342" y="312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EDD6F-94A3-4E57-A76A-A7BB38AA31F1}" type="datetimeFigureOut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8428A-333F-44A6-977A-E49433C39E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2329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68479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9346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838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98918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313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02889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03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xmlns="" id="{10811BDD-858E-4663-871A-2B293641141B}"/>
              </a:ext>
            </a:extLst>
          </p:cNvPr>
          <p:cNvGrpSpPr/>
          <p:nvPr userDrawn="1"/>
        </p:nvGrpSpPr>
        <p:grpSpPr>
          <a:xfrm rot="12366785">
            <a:off x="10129411" y="5122363"/>
            <a:ext cx="1606966" cy="1446929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9" name="Freeform: Shape 37">
              <a:extLst>
                <a:ext uri="{FF2B5EF4-FFF2-40B4-BE49-F238E27FC236}">
                  <a16:creationId xmlns:a16="http://schemas.microsoft.com/office/drawing/2014/main" xmlns="" id="{5228A7DD-C11F-4B4E-AF2C-CE54F2008B9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oup 38">
              <a:extLst>
                <a:ext uri="{FF2B5EF4-FFF2-40B4-BE49-F238E27FC236}">
                  <a16:creationId xmlns:a16="http://schemas.microsoft.com/office/drawing/2014/main" xmlns="" id="{4EBFD568-8E6E-401C-AE55-F36A046BAF38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11" name="Freeform: Shape 39">
                <a:extLst>
                  <a:ext uri="{FF2B5EF4-FFF2-40B4-BE49-F238E27FC236}">
                    <a16:creationId xmlns:a16="http://schemas.microsoft.com/office/drawing/2014/main" xmlns="" id="{9F4DA946-3FFE-44A8-9614-341AEDEEE4EB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40">
                <a:extLst>
                  <a:ext uri="{FF2B5EF4-FFF2-40B4-BE49-F238E27FC236}">
                    <a16:creationId xmlns:a16="http://schemas.microsoft.com/office/drawing/2014/main" xmlns="" id="{E9B41061-E576-4CF5-9B7C-FC1E177299A2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3" name="Freeform: Shape 3">
            <a:extLst>
              <a:ext uri="{FF2B5EF4-FFF2-40B4-BE49-F238E27FC236}">
                <a16:creationId xmlns:a16="http://schemas.microsoft.com/office/drawing/2014/main" xmlns="" id="{4C2D19A9-E706-4355-967B-37AED5F69B20}"/>
              </a:ext>
            </a:extLst>
          </p:cNvPr>
          <p:cNvSpPr/>
          <p:nvPr userDrawn="1"/>
        </p:nvSpPr>
        <p:spPr>
          <a:xfrm>
            <a:off x="10132589" y="4237994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oup 8">
            <a:extLst>
              <a:ext uri="{FF2B5EF4-FFF2-40B4-BE49-F238E27FC236}">
                <a16:creationId xmlns:a16="http://schemas.microsoft.com/office/drawing/2014/main" xmlns="" id="{5A009AE0-84D1-46BD-A3D1-DE1CB19D32ED}"/>
              </a:ext>
            </a:extLst>
          </p:cNvPr>
          <p:cNvGrpSpPr/>
          <p:nvPr userDrawn="1"/>
        </p:nvGrpSpPr>
        <p:grpSpPr>
          <a:xfrm rot="1212279">
            <a:off x="4087175" y="247501"/>
            <a:ext cx="3054679" cy="1218879"/>
            <a:chOff x="1727363" y="3556278"/>
            <a:chExt cx="3054679" cy="1218879"/>
          </a:xfrm>
          <a:solidFill>
            <a:schemeClr val="bg1">
              <a:alpha val="5000"/>
            </a:schemeClr>
          </a:solidFill>
        </p:grpSpPr>
        <p:sp>
          <p:nvSpPr>
            <p:cNvPr id="23" name="Freeform: Shape 28">
              <a:extLst>
                <a:ext uri="{FF2B5EF4-FFF2-40B4-BE49-F238E27FC236}">
                  <a16:creationId xmlns:a16="http://schemas.microsoft.com/office/drawing/2014/main" xmlns="" id="{F247D2D1-6005-4632-809B-6B5BDCD4F2E1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oup 29">
              <a:extLst>
                <a:ext uri="{FF2B5EF4-FFF2-40B4-BE49-F238E27FC236}">
                  <a16:creationId xmlns:a16="http://schemas.microsoft.com/office/drawing/2014/main" xmlns="" id="{BC69DB4C-B2EA-4392-B4A3-EE775C7B812F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26" name="Freeform: Shape 31">
                <a:extLst>
                  <a:ext uri="{FF2B5EF4-FFF2-40B4-BE49-F238E27FC236}">
                    <a16:creationId xmlns:a16="http://schemas.microsoft.com/office/drawing/2014/main" xmlns="" id="{45A57558-A521-4754-B376-50F1CEB743F4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32">
                <a:extLst>
                  <a:ext uri="{FF2B5EF4-FFF2-40B4-BE49-F238E27FC236}">
                    <a16:creationId xmlns:a16="http://schemas.microsoft.com/office/drawing/2014/main" xmlns="" id="{D53A0459-4D3D-48F2-8909-33333F49E440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30">
              <a:extLst>
                <a:ext uri="{FF2B5EF4-FFF2-40B4-BE49-F238E27FC236}">
                  <a16:creationId xmlns:a16="http://schemas.microsoft.com/office/drawing/2014/main" xmlns="" id="{5DAD32A1-1249-4ABA-B7D2-F068D0D4D3F8}"/>
                </a:ext>
              </a:extLst>
            </p:cNvPr>
            <p:cNvSpPr/>
            <p:nvPr/>
          </p:nvSpPr>
          <p:spPr>
            <a:xfrm>
              <a:off x="1727363" y="408648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oup 10">
            <a:extLst>
              <a:ext uri="{FF2B5EF4-FFF2-40B4-BE49-F238E27FC236}">
                <a16:creationId xmlns:a16="http://schemas.microsoft.com/office/drawing/2014/main" xmlns="" id="{C952D0FF-E99F-49A0-B658-59855EA4A5AC}"/>
              </a:ext>
            </a:extLst>
          </p:cNvPr>
          <p:cNvGrpSpPr/>
          <p:nvPr userDrawn="1"/>
        </p:nvGrpSpPr>
        <p:grpSpPr>
          <a:xfrm rot="18655185">
            <a:off x="7923365" y="4809769"/>
            <a:ext cx="1639387" cy="985059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34" name="Freeform: Shape 20">
              <a:extLst>
                <a:ext uri="{FF2B5EF4-FFF2-40B4-BE49-F238E27FC236}">
                  <a16:creationId xmlns:a16="http://schemas.microsoft.com/office/drawing/2014/main" xmlns="" id="{7E06EEF8-C820-49D6-9EAE-41763A5315FA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5" name="Group 21">
              <a:extLst>
                <a:ext uri="{FF2B5EF4-FFF2-40B4-BE49-F238E27FC236}">
                  <a16:creationId xmlns:a16="http://schemas.microsoft.com/office/drawing/2014/main" xmlns="" id="{6B6371E7-8DBE-4426-B808-11EE3562F156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36" name="Freeform: Shape 22">
                <a:extLst>
                  <a:ext uri="{FF2B5EF4-FFF2-40B4-BE49-F238E27FC236}">
                    <a16:creationId xmlns:a16="http://schemas.microsoft.com/office/drawing/2014/main" xmlns="" id="{6B056C3D-76B0-4443-AB02-45EB5BF3EE13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23">
                <a:extLst>
                  <a:ext uri="{FF2B5EF4-FFF2-40B4-BE49-F238E27FC236}">
                    <a16:creationId xmlns:a16="http://schemas.microsoft.com/office/drawing/2014/main" xmlns="" id="{07089887-82B9-4AAD-94F6-87BE88D57333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8" name="Group 11">
            <a:extLst>
              <a:ext uri="{FF2B5EF4-FFF2-40B4-BE49-F238E27FC236}">
                <a16:creationId xmlns:a16="http://schemas.microsoft.com/office/drawing/2014/main" xmlns="" id="{BB558D77-924C-4DCC-BFF7-E4B3731F5DA2}"/>
              </a:ext>
            </a:extLst>
          </p:cNvPr>
          <p:cNvGrpSpPr/>
          <p:nvPr userDrawn="1"/>
        </p:nvGrpSpPr>
        <p:grpSpPr>
          <a:xfrm>
            <a:off x="218787" y="4076953"/>
            <a:ext cx="2745260" cy="24718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39" name="Freeform: Shape 16">
              <a:extLst>
                <a:ext uri="{FF2B5EF4-FFF2-40B4-BE49-F238E27FC236}">
                  <a16:creationId xmlns:a16="http://schemas.microsoft.com/office/drawing/2014/main" xmlns="" id="{889ABFBE-0792-4BCE-A56B-CA7BFD894F8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0" name="Group 17">
              <a:extLst>
                <a:ext uri="{FF2B5EF4-FFF2-40B4-BE49-F238E27FC236}">
                  <a16:creationId xmlns:a16="http://schemas.microsoft.com/office/drawing/2014/main" xmlns="" id="{3CB55807-BD22-4048-954D-034035693AB1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41" name="Freeform: Shape 18">
                <a:extLst>
                  <a:ext uri="{FF2B5EF4-FFF2-40B4-BE49-F238E27FC236}">
                    <a16:creationId xmlns:a16="http://schemas.microsoft.com/office/drawing/2014/main" xmlns="" id="{B604511B-5CCB-4401-AD66-43DC945D0707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19">
                <a:extLst>
                  <a:ext uri="{FF2B5EF4-FFF2-40B4-BE49-F238E27FC236}">
                    <a16:creationId xmlns:a16="http://schemas.microsoft.com/office/drawing/2014/main" xmlns="" id="{95779E09-5F7A-4743-A1ED-396B9867C6F6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5" name="Freeform: Shape 14">
            <a:extLst>
              <a:ext uri="{FF2B5EF4-FFF2-40B4-BE49-F238E27FC236}">
                <a16:creationId xmlns:a16="http://schemas.microsoft.com/office/drawing/2014/main" xmlns="" id="{05F296A9-A09A-48BD-A24C-EBADEB320079}"/>
              </a:ext>
            </a:extLst>
          </p:cNvPr>
          <p:cNvSpPr/>
          <p:nvPr userDrawn="1"/>
        </p:nvSpPr>
        <p:spPr>
          <a:xfrm rot="2246763">
            <a:off x="322349" y="3332008"/>
            <a:ext cx="1218879" cy="1218879"/>
          </a:xfrm>
          <a:custGeom>
            <a:avLst/>
            <a:gdLst>
              <a:gd name="connsiteX0" fmla="*/ 894776 w 1774962"/>
              <a:gd name="connsiteY0" fmla="*/ 1775736 h 1774962"/>
              <a:gd name="connsiteX1" fmla="*/ 852466 w 1774962"/>
              <a:gd name="connsiteY1" fmla="*/ 1775736 h 1774962"/>
              <a:gd name="connsiteX2" fmla="*/ 839567 w 1774962"/>
              <a:gd name="connsiteY2" fmla="*/ 1764901 h 1774962"/>
              <a:gd name="connsiteX3" fmla="*/ 819960 w 1774962"/>
              <a:gd name="connsiteY3" fmla="*/ 1666349 h 1774962"/>
              <a:gd name="connsiteX4" fmla="*/ 822024 w 1774962"/>
              <a:gd name="connsiteY4" fmla="*/ 1636938 h 1774962"/>
              <a:gd name="connsiteX5" fmla="*/ 811704 w 1774962"/>
              <a:gd name="connsiteY5" fmla="*/ 1623523 h 1774962"/>
              <a:gd name="connsiteX6" fmla="*/ 695093 w 1774962"/>
              <a:gd name="connsiteY6" fmla="*/ 1601852 h 1774962"/>
              <a:gd name="connsiteX7" fmla="*/ 680130 w 1774962"/>
              <a:gd name="connsiteY7" fmla="*/ 1610623 h 1774962"/>
              <a:gd name="connsiteX8" fmla="*/ 615116 w 1774962"/>
              <a:gd name="connsiteY8" fmla="*/ 1727234 h 1774962"/>
              <a:gd name="connsiteX9" fmla="*/ 603765 w 1774962"/>
              <a:gd name="connsiteY9" fmla="*/ 1730330 h 1774962"/>
              <a:gd name="connsiteX10" fmla="*/ 512953 w 1774962"/>
              <a:gd name="connsiteY10" fmla="*/ 1694212 h 1774962"/>
              <a:gd name="connsiteX11" fmla="*/ 507277 w 1774962"/>
              <a:gd name="connsiteY11" fmla="*/ 1681828 h 1774962"/>
              <a:gd name="connsiteX12" fmla="*/ 527400 w 1774962"/>
              <a:gd name="connsiteY12" fmla="*/ 1583277 h 1774962"/>
              <a:gd name="connsiteX13" fmla="*/ 541848 w 1774962"/>
              <a:gd name="connsiteY13" fmla="*/ 1552834 h 1774962"/>
              <a:gd name="connsiteX14" fmla="*/ 537720 w 1774962"/>
              <a:gd name="connsiteY14" fmla="*/ 1539418 h 1774962"/>
              <a:gd name="connsiteX15" fmla="*/ 435041 w 1774962"/>
              <a:gd name="connsiteY15" fmla="*/ 1472857 h 1774962"/>
              <a:gd name="connsiteX16" fmla="*/ 420593 w 1774962"/>
              <a:gd name="connsiteY16" fmla="*/ 1474921 h 1774962"/>
              <a:gd name="connsiteX17" fmla="*/ 315334 w 1774962"/>
              <a:gd name="connsiteY17" fmla="*/ 1559026 h 1774962"/>
              <a:gd name="connsiteX18" fmla="*/ 302950 w 1774962"/>
              <a:gd name="connsiteY18" fmla="*/ 1557478 h 1774962"/>
              <a:gd name="connsiteX19" fmla="*/ 233809 w 1774962"/>
              <a:gd name="connsiteY19" fmla="*/ 1490401 h 1774962"/>
              <a:gd name="connsiteX20" fmla="*/ 232777 w 1774962"/>
              <a:gd name="connsiteY20" fmla="*/ 1476985 h 1774962"/>
              <a:gd name="connsiteX21" fmla="*/ 289019 w 1774962"/>
              <a:gd name="connsiteY21" fmla="*/ 1393397 h 1774962"/>
              <a:gd name="connsiteX22" fmla="*/ 312754 w 1774962"/>
              <a:gd name="connsiteY22" fmla="*/ 1371726 h 1774962"/>
              <a:gd name="connsiteX23" fmla="*/ 314818 w 1774962"/>
              <a:gd name="connsiteY23" fmla="*/ 1355731 h 1774962"/>
              <a:gd name="connsiteX24" fmla="*/ 246193 w 1774962"/>
              <a:gd name="connsiteY24" fmla="*/ 1255631 h 1774962"/>
              <a:gd name="connsiteX25" fmla="*/ 230713 w 1774962"/>
              <a:gd name="connsiteY25" fmla="*/ 1253051 h 1774962"/>
              <a:gd name="connsiteX26" fmla="*/ 102751 w 1774962"/>
              <a:gd name="connsiteY26" fmla="*/ 1289685 h 1774962"/>
              <a:gd name="connsiteX27" fmla="*/ 91916 w 1774962"/>
              <a:gd name="connsiteY27" fmla="*/ 1282978 h 1774962"/>
              <a:gd name="connsiteX28" fmla="*/ 53733 w 1774962"/>
              <a:gd name="connsiteY28" fmla="*/ 1194230 h 1774962"/>
              <a:gd name="connsiteX29" fmla="*/ 58377 w 1774962"/>
              <a:gd name="connsiteY29" fmla="*/ 1181330 h 1774962"/>
              <a:gd name="connsiteX30" fmla="*/ 142481 w 1774962"/>
              <a:gd name="connsiteY30" fmla="*/ 1125605 h 1774962"/>
              <a:gd name="connsiteX31" fmla="*/ 173956 w 1774962"/>
              <a:gd name="connsiteY31" fmla="*/ 1114253 h 1774962"/>
              <a:gd name="connsiteX32" fmla="*/ 180664 w 1774962"/>
              <a:gd name="connsiteY32" fmla="*/ 1101870 h 1774962"/>
              <a:gd name="connsiteX33" fmla="*/ 154865 w 1774962"/>
              <a:gd name="connsiteY33" fmla="*/ 981131 h 1774962"/>
              <a:gd name="connsiteX34" fmla="*/ 144029 w 1774962"/>
              <a:gd name="connsiteY34" fmla="*/ 973391 h 1774962"/>
              <a:gd name="connsiteX35" fmla="*/ 10391 w 1774962"/>
              <a:gd name="connsiteY35" fmla="*/ 958428 h 1774962"/>
              <a:gd name="connsiteX36" fmla="*/ 2135 w 1774962"/>
              <a:gd name="connsiteY36" fmla="*/ 948624 h 1774962"/>
              <a:gd name="connsiteX37" fmla="*/ 588 w 1774962"/>
              <a:gd name="connsiteY37" fmla="*/ 850589 h 1774962"/>
              <a:gd name="connsiteX38" fmla="*/ 10391 w 1774962"/>
              <a:gd name="connsiteY38" fmla="*/ 840785 h 1774962"/>
              <a:gd name="connsiteX39" fmla="*/ 110491 w 1774962"/>
              <a:gd name="connsiteY39" fmla="*/ 820662 h 1774962"/>
              <a:gd name="connsiteX40" fmla="*/ 139901 w 1774962"/>
              <a:gd name="connsiteY40" fmla="*/ 822726 h 1774962"/>
              <a:gd name="connsiteX41" fmla="*/ 153317 w 1774962"/>
              <a:gd name="connsiteY41" fmla="*/ 811890 h 1774962"/>
              <a:gd name="connsiteX42" fmla="*/ 174472 w 1774962"/>
              <a:gd name="connsiteY42" fmla="*/ 696827 h 1774962"/>
              <a:gd name="connsiteX43" fmla="*/ 164152 w 1774962"/>
              <a:gd name="connsiteY43" fmla="*/ 680316 h 1774962"/>
              <a:gd name="connsiteX44" fmla="*/ 49090 w 1774962"/>
              <a:gd name="connsiteY44" fmla="*/ 615819 h 1774962"/>
              <a:gd name="connsiteX45" fmla="*/ 45993 w 1774962"/>
              <a:gd name="connsiteY45" fmla="*/ 606015 h 1774962"/>
              <a:gd name="connsiteX46" fmla="*/ 82628 w 1774962"/>
              <a:gd name="connsiteY46" fmla="*/ 513655 h 1774962"/>
              <a:gd name="connsiteX47" fmla="*/ 93979 w 1774962"/>
              <a:gd name="connsiteY47" fmla="*/ 508496 h 1774962"/>
              <a:gd name="connsiteX48" fmla="*/ 224006 w 1774962"/>
              <a:gd name="connsiteY48" fmla="*/ 543066 h 1774962"/>
              <a:gd name="connsiteX49" fmla="*/ 236905 w 1774962"/>
              <a:gd name="connsiteY49" fmla="*/ 538938 h 1774962"/>
              <a:gd name="connsiteX50" fmla="*/ 302434 w 1774962"/>
              <a:gd name="connsiteY50" fmla="*/ 437291 h 1774962"/>
              <a:gd name="connsiteX51" fmla="*/ 302950 w 1774962"/>
              <a:gd name="connsiteY51" fmla="*/ 423359 h 1774962"/>
              <a:gd name="connsiteX52" fmla="*/ 238453 w 1774962"/>
              <a:gd name="connsiteY52" fmla="*/ 346995 h 1774962"/>
              <a:gd name="connsiteX53" fmla="*/ 228650 w 1774962"/>
              <a:gd name="connsiteY53" fmla="*/ 333063 h 1774962"/>
              <a:gd name="connsiteX54" fmla="*/ 230713 w 1774962"/>
              <a:gd name="connsiteY54" fmla="*/ 290237 h 1774962"/>
              <a:gd name="connsiteX55" fmla="*/ 283859 w 1774962"/>
              <a:gd name="connsiteY55" fmla="*/ 236060 h 1774962"/>
              <a:gd name="connsiteX56" fmla="*/ 300370 w 1774962"/>
              <a:gd name="connsiteY56" fmla="*/ 234512 h 1774962"/>
              <a:gd name="connsiteX57" fmla="*/ 380863 w 1774962"/>
              <a:gd name="connsiteY57" fmla="*/ 288173 h 1774962"/>
              <a:gd name="connsiteX58" fmla="*/ 403050 w 1774962"/>
              <a:gd name="connsiteY58" fmla="*/ 311392 h 1774962"/>
              <a:gd name="connsiteX59" fmla="*/ 422141 w 1774962"/>
              <a:gd name="connsiteY59" fmla="*/ 313972 h 1774962"/>
              <a:gd name="connsiteX60" fmla="*/ 519661 w 1774962"/>
              <a:gd name="connsiteY60" fmla="*/ 246895 h 1774962"/>
              <a:gd name="connsiteX61" fmla="*/ 524820 w 1774962"/>
              <a:gd name="connsiteY61" fmla="*/ 233996 h 1774962"/>
              <a:gd name="connsiteX62" fmla="*/ 492314 w 1774962"/>
              <a:gd name="connsiteY62" fmla="*/ 127704 h 1774962"/>
              <a:gd name="connsiteX63" fmla="*/ 514501 w 1774962"/>
              <a:gd name="connsiteY63" fmla="*/ 82298 h 1774962"/>
              <a:gd name="connsiteX64" fmla="*/ 578482 w 1774962"/>
              <a:gd name="connsiteY64" fmla="*/ 55468 h 1774962"/>
              <a:gd name="connsiteX65" fmla="*/ 595509 w 1774962"/>
              <a:gd name="connsiteY65" fmla="*/ 60111 h 1774962"/>
              <a:gd name="connsiteX66" fmla="*/ 648655 w 1774962"/>
              <a:gd name="connsiteY66" fmla="*/ 139572 h 1774962"/>
              <a:gd name="connsiteX67" fmla="*/ 661039 w 1774962"/>
              <a:gd name="connsiteY67" fmla="*/ 172078 h 1774962"/>
              <a:gd name="connsiteX68" fmla="*/ 675486 w 1774962"/>
              <a:gd name="connsiteY68" fmla="*/ 180334 h 1774962"/>
              <a:gd name="connsiteX69" fmla="*/ 792613 w 1774962"/>
              <a:gd name="connsiteY69" fmla="*/ 155567 h 1774962"/>
              <a:gd name="connsiteX70" fmla="*/ 801900 w 1774962"/>
              <a:gd name="connsiteY70" fmla="*/ 143700 h 1774962"/>
              <a:gd name="connsiteX71" fmla="*/ 816864 w 1774962"/>
              <a:gd name="connsiteY71" fmla="*/ 11094 h 1774962"/>
              <a:gd name="connsiteX72" fmla="*/ 826151 w 1774962"/>
              <a:gd name="connsiteY72" fmla="*/ 2322 h 1774962"/>
              <a:gd name="connsiteX73" fmla="*/ 925219 w 1774962"/>
              <a:gd name="connsiteY73" fmla="*/ 774 h 1774962"/>
              <a:gd name="connsiteX74" fmla="*/ 934507 w 1774962"/>
              <a:gd name="connsiteY74" fmla="*/ 10062 h 1774962"/>
              <a:gd name="connsiteX75" fmla="*/ 954114 w 1774962"/>
              <a:gd name="connsiteY75" fmla="*/ 111193 h 1774962"/>
              <a:gd name="connsiteX76" fmla="*/ 952050 w 1774962"/>
              <a:gd name="connsiteY76" fmla="*/ 140604 h 1774962"/>
              <a:gd name="connsiteX77" fmla="*/ 962369 w 1774962"/>
              <a:gd name="connsiteY77" fmla="*/ 152987 h 1774962"/>
              <a:gd name="connsiteX78" fmla="*/ 1078980 w 1774962"/>
              <a:gd name="connsiteY78" fmla="*/ 174658 h 1774962"/>
              <a:gd name="connsiteX79" fmla="*/ 1093428 w 1774962"/>
              <a:gd name="connsiteY79" fmla="*/ 168467 h 1774962"/>
              <a:gd name="connsiteX80" fmla="*/ 1147089 w 1774962"/>
              <a:gd name="connsiteY80" fmla="*/ 69399 h 1774962"/>
              <a:gd name="connsiteX81" fmla="*/ 1192495 w 1774962"/>
              <a:gd name="connsiteY81" fmla="*/ 54436 h 1774962"/>
              <a:gd name="connsiteX82" fmla="*/ 1258024 w 1774962"/>
              <a:gd name="connsiteY82" fmla="*/ 81266 h 1774962"/>
              <a:gd name="connsiteX83" fmla="*/ 1267312 w 1774962"/>
              <a:gd name="connsiteY83" fmla="*/ 96746 h 1774962"/>
              <a:gd name="connsiteX84" fmla="*/ 1247705 w 1774962"/>
              <a:gd name="connsiteY84" fmla="*/ 192718 h 1774962"/>
              <a:gd name="connsiteX85" fmla="*/ 1233258 w 1774962"/>
              <a:gd name="connsiteY85" fmla="*/ 224192 h 1774962"/>
              <a:gd name="connsiteX86" fmla="*/ 1237385 w 1774962"/>
              <a:gd name="connsiteY86" fmla="*/ 237608 h 1774962"/>
              <a:gd name="connsiteX87" fmla="*/ 1340065 w 1774962"/>
              <a:gd name="connsiteY87" fmla="*/ 304169 h 1774962"/>
              <a:gd name="connsiteX88" fmla="*/ 1354512 w 1774962"/>
              <a:gd name="connsiteY88" fmla="*/ 302621 h 1774962"/>
              <a:gd name="connsiteX89" fmla="*/ 1459771 w 1774962"/>
              <a:gd name="connsiteY89" fmla="*/ 218516 h 1774962"/>
              <a:gd name="connsiteX90" fmla="*/ 1472155 w 1774962"/>
              <a:gd name="connsiteY90" fmla="*/ 220064 h 1774962"/>
              <a:gd name="connsiteX91" fmla="*/ 1541296 w 1774962"/>
              <a:gd name="connsiteY91" fmla="*/ 287657 h 1774962"/>
              <a:gd name="connsiteX92" fmla="*/ 1542328 w 1774962"/>
              <a:gd name="connsiteY92" fmla="*/ 301073 h 1774962"/>
              <a:gd name="connsiteX93" fmla="*/ 1485570 w 1774962"/>
              <a:gd name="connsiteY93" fmla="*/ 385693 h 1774962"/>
              <a:gd name="connsiteX94" fmla="*/ 1462868 w 1774962"/>
              <a:gd name="connsiteY94" fmla="*/ 406332 h 1774962"/>
              <a:gd name="connsiteX95" fmla="*/ 1460803 w 1774962"/>
              <a:gd name="connsiteY95" fmla="*/ 422327 h 1774962"/>
              <a:gd name="connsiteX96" fmla="*/ 1529428 w 1774962"/>
              <a:gd name="connsiteY96" fmla="*/ 522427 h 1774962"/>
              <a:gd name="connsiteX97" fmla="*/ 1544908 w 1774962"/>
              <a:gd name="connsiteY97" fmla="*/ 525007 h 1774962"/>
              <a:gd name="connsiteX98" fmla="*/ 1672870 w 1774962"/>
              <a:gd name="connsiteY98" fmla="*/ 488373 h 1774962"/>
              <a:gd name="connsiteX99" fmla="*/ 1683706 w 1774962"/>
              <a:gd name="connsiteY99" fmla="*/ 495080 h 1774962"/>
              <a:gd name="connsiteX100" fmla="*/ 1721888 w 1774962"/>
              <a:gd name="connsiteY100" fmla="*/ 583828 h 1774962"/>
              <a:gd name="connsiteX101" fmla="*/ 1717244 w 1774962"/>
              <a:gd name="connsiteY101" fmla="*/ 596728 h 1774962"/>
              <a:gd name="connsiteX102" fmla="*/ 1633140 w 1774962"/>
              <a:gd name="connsiteY102" fmla="*/ 652453 h 1774962"/>
              <a:gd name="connsiteX103" fmla="*/ 1601665 w 1774962"/>
              <a:gd name="connsiteY103" fmla="*/ 663805 h 1774962"/>
              <a:gd name="connsiteX104" fmla="*/ 1594958 w 1774962"/>
              <a:gd name="connsiteY104" fmla="*/ 676188 h 1774962"/>
              <a:gd name="connsiteX105" fmla="*/ 1620241 w 1774962"/>
              <a:gd name="connsiteY105" fmla="*/ 795895 h 1774962"/>
              <a:gd name="connsiteX106" fmla="*/ 1631076 w 1774962"/>
              <a:gd name="connsiteY106" fmla="*/ 804667 h 1774962"/>
              <a:gd name="connsiteX107" fmla="*/ 1763682 w 1774962"/>
              <a:gd name="connsiteY107" fmla="*/ 819630 h 1774962"/>
              <a:gd name="connsiteX108" fmla="*/ 1773486 w 1774962"/>
              <a:gd name="connsiteY108" fmla="*/ 829950 h 1774962"/>
              <a:gd name="connsiteX109" fmla="*/ 1775034 w 1774962"/>
              <a:gd name="connsiteY109" fmla="*/ 927985 h 1774962"/>
              <a:gd name="connsiteX110" fmla="*/ 1766262 w 1774962"/>
              <a:gd name="connsiteY110" fmla="*/ 937273 h 1774962"/>
              <a:gd name="connsiteX111" fmla="*/ 1663583 w 1774962"/>
              <a:gd name="connsiteY111" fmla="*/ 957396 h 1774962"/>
              <a:gd name="connsiteX112" fmla="*/ 1636752 w 1774962"/>
              <a:gd name="connsiteY112" fmla="*/ 955332 h 1774962"/>
              <a:gd name="connsiteX113" fmla="*/ 1622304 w 1774962"/>
              <a:gd name="connsiteY113" fmla="*/ 966684 h 1774962"/>
              <a:gd name="connsiteX114" fmla="*/ 1601149 w 1774962"/>
              <a:gd name="connsiteY114" fmla="*/ 1081746 h 1774962"/>
              <a:gd name="connsiteX115" fmla="*/ 1610437 w 1774962"/>
              <a:gd name="connsiteY115" fmla="*/ 1097742 h 1774962"/>
              <a:gd name="connsiteX116" fmla="*/ 1726016 w 1774962"/>
              <a:gd name="connsiteY116" fmla="*/ 1161723 h 1774962"/>
              <a:gd name="connsiteX117" fmla="*/ 1729112 w 1774962"/>
              <a:gd name="connsiteY117" fmla="*/ 1174107 h 1774962"/>
              <a:gd name="connsiteX118" fmla="*/ 1693509 w 1774962"/>
              <a:gd name="connsiteY118" fmla="*/ 1263887 h 1774962"/>
              <a:gd name="connsiteX119" fmla="*/ 1681126 w 1774962"/>
              <a:gd name="connsiteY119" fmla="*/ 1270078 h 1774962"/>
              <a:gd name="connsiteX120" fmla="*/ 1581542 w 1774962"/>
              <a:gd name="connsiteY120" fmla="*/ 1249955 h 1774962"/>
              <a:gd name="connsiteX121" fmla="*/ 1552647 w 1774962"/>
              <a:gd name="connsiteY121" fmla="*/ 1236024 h 1774962"/>
              <a:gd name="connsiteX122" fmla="*/ 1538200 w 1774962"/>
              <a:gd name="connsiteY122" fmla="*/ 1240152 h 1774962"/>
              <a:gd name="connsiteX123" fmla="*/ 1473187 w 1774962"/>
              <a:gd name="connsiteY123" fmla="*/ 1340767 h 1774962"/>
              <a:gd name="connsiteX124" fmla="*/ 1475251 w 1774962"/>
              <a:gd name="connsiteY124" fmla="*/ 1358310 h 1774962"/>
              <a:gd name="connsiteX125" fmla="*/ 1535104 w 1774962"/>
              <a:gd name="connsiteY125" fmla="*/ 1430031 h 1774962"/>
              <a:gd name="connsiteX126" fmla="*/ 1545424 w 1774962"/>
              <a:gd name="connsiteY126" fmla="*/ 1444995 h 1774962"/>
              <a:gd name="connsiteX127" fmla="*/ 1542844 w 1774962"/>
              <a:gd name="connsiteY127" fmla="*/ 1489885 h 1774962"/>
              <a:gd name="connsiteX128" fmla="*/ 1491246 w 1774962"/>
              <a:gd name="connsiteY128" fmla="*/ 1542514 h 1774962"/>
              <a:gd name="connsiteX129" fmla="*/ 1472155 w 1774962"/>
              <a:gd name="connsiteY129" fmla="*/ 1544062 h 1774962"/>
              <a:gd name="connsiteX130" fmla="*/ 1393726 w 1774962"/>
              <a:gd name="connsiteY130" fmla="*/ 1491948 h 1774962"/>
              <a:gd name="connsiteX131" fmla="*/ 1369992 w 1774962"/>
              <a:gd name="connsiteY131" fmla="*/ 1466666 h 1774962"/>
              <a:gd name="connsiteX132" fmla="*/ 1352964 w 1774962"/>
              <a:gd name="connsiteY132" fmla="*/ 1464602 h 1774962"/>
              <a:gd name="connsiteX133" fmla="*/ 1254413 w 1774962"/>
              <a:gd name="connsiteY133" fmla="*/ 1532711 h 1774962"/>
              <a:gd name="connsiteX134" fmla="*/ 1248737 w 1774962"/>
              <a:gd name="connsiteY134" fmla="*/ 1544578 h 1774962"/>
              <a:gd name="connsiteX135" fmla="*/ 1284339 w 1774962"/>
              <a:gd name="connsiteY135" fmla="*/ 1662221 h 1774962"/>
              <a:gd name="connsiteX136" fmla="*/ 1268860 w 1774962"/>
              <a:gd name="connsiteY136" fmla="*/ 1693180 h 1774962"/>
              <a:gd name="connsiteX137" fmla="*/ 1195591 w 1774962"/>
              <a:gd name="connsiteY137" fmla="*/ 1724654 h 1774962"/>
              <a:gd name="connsiteX138" fmla="*/ 1178564 w 1774962"/>
              <a:gd name="connsiteY138" fmla="*/ 1719495 h 1774962"/>
              <a:gd name="connsiteX139" fmla="*/ 1125418 w 1774962"/>
              <a:gd name="connsiteY139" fmla="*/ 1640034 h 1774962"/>
              <a:gd name="connsiteX140" fmla="*/ 1113035 w 1774962"/>
              <a:gd name="connsiteY140" fmla="*/ 1606496 h 1774962"/>
              <a:gd name="connsiteX141" fmla="*/ 1099619 w 1774962"/>
              <a:gd name="connsiteY141" fmla="*/ 1599272 h 1774962"/>
              <a:gd name="connsiteX142" fmla="*/ 979913 w 1774962"/>
              <a:gd name="connsiteY142" fmla="*/ 1624555 h 1774962"/>
              <a:gd name="connsiteX143" fmla="*/ 972173 w 1774962"/>
              <a:gd name="connsiteY143" fmla="*/ 1634874 h 1774962"/>
              <a:gd name="connsiteX144" fmla="*/ 957726 w 1774962"/>
              <a:gd name="connsiteY144" fmla="*/ 1767481 h 1774962"/>
              <a:gd name="connsiteX145" fmla="*/ 945858 w 1774962"/>
              <a:gd name="connsiteY145" fmla="*/ 1777800 h 1774962"/>
              <a:gd name="connsiteX146" fmla="*/ 895808 w 1774962"/>
              <a:gd name="connsiteY146" fmla="*/ 1779864 h 1774962"/>
              <a:gd name="connsiteX147" fmla="*/ 894776 w 1774962"/>
              <a:gd name="connsiteY147" fmla="*/ 1775736 h 1774962"/>
              <a:gd name="connsiteX148" fmla="*/ 890648 w 1774962"/>
              <a:gd name="connsiteY148" fmla="*/ 1454798 h 1774962"/>
              <a:gd name="connsiteX149" fmla="*/ 1452548 w 1774962"/>
              <a:gd name="connsiteY149" fmla="*/ 884127 h 1774962"/>
              <a:gd name="connsiteX150" fmla="*/ 881361 w 1774962"/>
              <a:gd name="connsiteY150" fmla="*/ 322228 h 1774962"/>
              <a:gd name="connsiteX151" fmla="*/ 320494 w 1774962"/>
              <a:gd name="connsiteY151" fmla="*/ 893415 h 1774962"/>
              <a:gd name="connsiteX152" fmla="*/ 890648 w 1774962"/>
              <a:gd name="connsiteY152" fmla="*/ 1454798 h 177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774962" h="1774962">
                <a:moveTo>
                  <a:pt x="894776" y="1775736"/>
                </a:moveTo>
                <a:cubicBezTo>
                  <a:pt x="880845" y="1775736"/>
                  <a:pt x="866397" y="1775736"/>
                  <a:pt x="852466" y="1775736"/>
                </a:cubicBezTo>
                <a:cubicBezTo>
                  <a:pt x="844726" y="1775736"/>
                  <a:pt x="840599" y="1772640"/>
                  <a:pt x="839567" y="1764901"/>
                </a:cubicBezTo>
                <a:cubicBezTo>
                  <a:pt x="833375" y="1731878"/>
                  <a:pt x="826151" y="1699371"/>
                  <a:pt x="819960" y="1666349"/>
                </a:cubicBezTo>
                <a:cubicBezTo>
                  <a:pt x="817896" y="1656545"/>
                  <a:pt x="820992" y="1646742"/>
                  <a:pt x="822024" y="1636938"/>
                </a:cubicBezTo>
                <a:cubicBezTo>
                  <a:pt x="823056" y="1628682"/>
                  <a:pt x="820992" y="1624555"/>
                  <a:pt x="811704" y="1623523"/>
                </a:cubicBezTo>
                <a:cubicBezTo>
                  <a:pt x="772490" y="1619395"/>
                  <a:pt x="733275" y="1612171"/>
                  <a:pt x="695093" y="1601852"/>
                </a:cubicBezTo>
                <a:cubicBezTo>
                  <a:pt x="686837" y="1599788"/>
                  <a:pt x="682194" y="1602368"/>
                  <a:pt x="680130" y="1610623"/>
                </a:cubicBezTo>
                <a:cubicBezTo>
                  <a:pt x="669294" y="1655513"/>
                  <a:pt x="636788" y="1688020"/>
                  <a:pt x="615116" y="1727234"/>
                </a:cubicBezTo>
                <a:cubicBezTo>
                  <a:pt x="612537" y="1731878"/>
                  <a:pt x="608409" y="1731878"/>
                  <a:pt x="603765" y="1730330"/>
                </a:cubicBezTo>
                <a:cubicBezTo>
                  <a:pt x="572807" y="1720011"/>
                  <a:pt x="542364" y="1707627"/>
                  <a:pt x="512953" y="1694212"/>
                </a:cubicBezTo>
                <a:cubicBezTo>
                  <a:pt x="506761" y="1691632"/>
                  <a:pt x="506245" y="1686988"/>
                  <a:pt x="507277" y="1681828"/>
                </a:cubicBezTo>
                <a:cubicBezTo>
                  <a:pt x="513985" y="1648806"/>
                  <a:pt x="519661" y="1615783"/>
                  <a:pt x="527400" y="1583277"/>
                </a:cubicBezTo>
                <a:cubicBezTo>
                  <a:pt x="529980" y="1572441"/>
                  <a:pt x="536172" y="1562637"/>
                  <a:pt x="541848" y="1552834"/>
                </a:cubicBezTo>
                <a:cubicBezTo>
                  <a:pt x="545460" y="1546642"/>
                  <a:pt x="544428" y="1543030"/>
                  <a:pt x="537720" y="1539418"/>
                </a:cubicBezTo>
                <a:cubicBezTo>
                  <a:pt x="501601" y="1520327"/>
                  <a:pt x="467547" y="1497624"/>
                  <a:pt x="435041" y="1472857"/>
                </a:cubicBezTo>
                <a:cubicBezTo>
                  <a:pt x="429365" y="1468214"/>
                  <a:pt x="425237" y="1468214"/>
                  <a:pt x="420593" y="1474921"/>
                </a:cubicBezTo>
                <a:cubicBezTo>
                  <a:pt x="393762" y="1512588"/>
                  <a:pt x="350936" y="1531163"/>
                  <a:pt x="315334" y="1559026"/>
                </a:cubicBezTo>
                <a:cubicBezTo>
                  <a:pt x="310690" y="1562637"/>
                  <a:pt x="307078" y="1561090"/>
                  <a:pt x="302950" y="1557478"/>
                </a:cubicBezTo>
                <a:cubicBezTo>
                  <a:pt x="278699" y="1536323"/>
                  <a:pt x="255996" y="1513104"/>
                  <a:pt x="233809" y="1490401"/>
                </a:cubicBezTo>
                <a:cubicBezTo>
                  <a:pt x="229682" y="1485757"/>
                  <a:pt x="229165" y="1482145"/>
                  <a:pt x="232777" y="1476985"/>
                </a:cubicBezTo>
                <a:cubicBezTo>
                  <a:pt x="251352" y="1449122"/>
                  <a:pt x="269928" y="1421260"/>
                  <a:pt x="289019" y="1393397"/>
                </a:cubicBezTo>
                <a:cubicBezTo>
                  <a:pt x="295210" y="1384625"/>
                  <a:pt x="304498" y="1378949"/>
                  <a:pt x="312754" y="1371726"/>
                </a:cubicBezTo>
                <a:cubicBezTo>
                  <a:pt x="318946" y="1366566"/>
                  <a:pt x="319978" y="1361922"/>
                  <a:pt x="314818" y="1355731"/>
                </a:cubicBezTo>
                <a:cubicBezTo>
                  <a:pt x="289535" y="1324256"/>
                  <a:pt x="266316" y="1291233"/>
                  <a:pt x="246193" y="1255631"/>
                </a:cubicBezTo>
                <a:cubicBezTo>
                  <a:pt x="241549" y="1247375"/>
                  <a:pt x="236905" y="1248923"/>
                  <a:pt x="230713" y="1253051"/>
                </a:cubicBezTo>
                <a:cubicBezTo>
                  <a:pt x="191499" y="1277302"/>
                  <a:pt x="145577" y="1277818"/>
                  <a:pt x="102751" y="1289685"/>
                </a:cubicBezTo>
                <a:cubicBezTo>
                  <a:pt x="97075" y="1291233"/>
                  <a:pt x="93979" y="1288137"/>
                  <a:pt x="91916" y="1282978"/>
                </a:cubicBezTo>
                <a:cubicBezTo>
                  <a:pt x="77984" y="1254083"/>
                  <a:pt x="65085" y="1224156"/>
                  <a:pt x="53733" y="1194230"/>
                </a:cubicBezTo>
                <a:cubicBezTo>
                  <a:pt x="51669" y="1188038"/>
                  <a:pt x="53217" y="1184426"/>
                  <a:pt x="58377" y="1181330"/>
                </a:cubicBezTo>
                <a:cubicBezTo>
                  <a:pt x="86240" y="1162755"/>
                  <a:pt x="113587" y="1143664"/>
                  <a:pt x="142481" y="1125605"/>
                </a:cubicBezTo>
                <a:cubicBezTo>
                  <a:pt x="151769" y="1119929"/>
                  <a:pt x="163120" y="1117349"/>
                  <a:pt x="173956" y="1114253"/>
                </a:cubicBezTo>
                <a:cubicBezTo>
                  <a:pt x="180664" y="1112189"/>
                  <a:pt x="182727" y="1109093"/>
                  <a:pt x="180664" y="1101870"/>
                </a:cubicBezTo>
                <a:cubicBezTo>
                  <a:pt x="168796" y="1062139"/>
                  <a:pt x="160541" y="1021893"/>
                  <a:pt x="154865" y="981131"/>
                </a:cubicBezTo>
                <a:cubicBezTo>
                  <a:pt x="153833" y="974423"/>
                  <a:pt x="150737" y="972359"/>
                  <a:pt x="144029" y="973391"/>
                </a:cubicBezTo>
                <a:cubicBezTo>
                  <a:pt x="98107" y="981131"/>
                  <a:pt x="54765" y="963588"/>
                  <a:pt x="10391" y="958428"/>
                </a:cubicBezTo>
                <a:cubicBezTo>
                  <a:pt x="4715" y="957912"/>
                  <a:pt x="2652" y="954300"/>
                  <a:pt x="2135" y="948624"/>
                </a:cubicBezTo>
                <a:cubicBezTo>
                  <a:pt x="-960" y="916118"/>
                  <a:pt x="72" y="883611"/>
                  <a:pt x="588" y="850589"/>
                </a:cubicBezTo>
                <a:cubicBezTo>
                  <a:pt x="588" y="844397"/>
                  <a:pt x="4715" y="841817"/>
                  <a:pt x="10391" y="840785"/>
                </a:cubicBezTo>
                <a:cubicBezTo>
                  <a:pt x="43930" y="834077"/>
                  <a:pt x="76952" y="827370"/>
                  <a:pt x="110491" y="820662"/>
                </a:cubicBezTo>
                <a:cubicBezTo>
                  <a:pt x="120294" y="818598"/>
                  <a:pt x="130098" y="821694"/>
                  <a:pt x="139901" y="822726"/>
                </a:cubicBezTo>
                <a:cubicBezTo>
                  <a:pt x="148157" y="823758"/>
                  <a:pt x="152285" y="820662"/>
                  <a:pt x="153317" y="811890"/>
                </a:cubicBezTo>
                <a:cubicBezTo>
                  <a:pt x="157445" y="773192"/>
                  <a:pt x="164668" y="734494"/>
                  <a:pt x="174472" y="696827"/>
                </a:cubicBezTo>
                <a:cubicBezTo>
                  <a:pt x="177052" y="687024"/>
                  <a:pt x="173440" y="682380"/>
                  <a:pt x="164152" y="680316"/>
                </a:cubicBezTo>
                <a:cubicBezTo>
                  <a:pt x="120294" y="668965"/>
                  <a:pt x="87272" y="636974"/>
                  <a:pt x="49090" y="615819"/>
                </a:cubicBezTo>
                <a:cubicBezTo>
                  <a:pt x="44961" y="613755"/>
                  <a:pt x="44961" y="610143"/>
                  <a:pt x="45993" y="606015"/>
                </a:cubicBezTo>
                <a:cubicBezTo>
                  <a:pt x="56313" y="574541"/>
                  <a:pt x="69212" y="544098"/>
                  <a:pt x="82628" y="513655"/>
                </a:cubicBezTo>
                <a:cubicBezTo>
                  <a:pt x="85208" y="507980"/>
                  <a:pt x="89336" y="506948"/>
                  <a:pt x="93979" y="508496"/>
                </a:cubicBezTo>
                <a:cubicBezTo>
                  <a:pt x="137322" y="519847"/>
                  <a:pt x="183760" y="518815"/>
                  <a:pt x="224006" y="543066"/>
                </a:cubicBezTo>
                <a:cubicBezTo>
                  <a:pt x="230713" y="547194"/>
                  <a:pt x="233809" y="544614"/>
                  <a:pt x="236905" y="538938"/>
                </a:cubicBezTo>
                <a:cubicBezTo>
                  <a:pt x="255996" y="503336"/>
                  <a:pt x="278183" y="469281"/>
                  <a:pt x="302434" y="437291"/>
                </a:cubicBezTo>
                <a:cubicBezTo>
                  <a:pt x="305530" y="433163"/>
                  <a:pt x="310690" y="428519"/>
                  <a:pt x="302950" y="423359"/>
                </a:cubicBezTo>
                <a:cubicBezTo>
                  <a:pt x="273540" y="404268"/>
                  <a:pt x="258576" y="373826"/>
                  <a:pt x="238453" y="346995"/>
                </a:cubicBezTo>
                <a:cubicBezTo>
                  <a:pt x="234841" y="342351"/>
                  <a:pt x="232262" y="337707"/>
                  <a:pt x="228650" y="333063"/>
                </a:cubicBezTo>
                <a:cubicBezTo>
                  <a:pt x="212654" y="310360"/>
                  <a:pt x="212138" y="309844"/>
                  <a:pt x="230713" y="290237"/>
                </a:cubicBezTo>
                <a:cubicBezTo>
                  <a:pt x="248257" y="271662"/>
                  <a:pt x="266316" y="254119"/>
                  <a:pt x="283859" y="236060"/>
                </a:cubicBezTo>
                <a:cubicBezTo>
                  <a:pt x="289535" y="230384"/>
                  <a:pt x="294179" y="229868"/>
                  <a:pt x="300370" y="234512"/>
                </a:cubicBezTo>
                <a:cubicBezTo>
                  <a:pt x="327201" y="252571"/>
                  <a:pt x="354032" y="270114"/>
                  <a:pt x="380863" y="288173"/>
                </a:cubicBezTo>
                <a:cubicBezTo>
                  <a:pt x="390150" y="294365"/>
                  <a:pt x="396342" y="303137"/>
                  <a:pt x="403050" y="311392"/>
                </a:cubicBezTo>
                <a:cubicBezTo>
                  <a:pt x="408726" y="319132"/>
                  <a:pt x="413885" y="320680"/>
                  <a:pt x="422141" y="313972"/>
                </a:cubicBezTo>
                <a:cubicBezTo>
                  <a:pt x="452584" y="288689"/>
                  <a:pt x="485606" y="266502"/>
                  <a:pt x="519661" y="246895"/>
                </a:cubicBezTo>
                <a:cubicBezTo>
                  <a:pt x="524820" y="243799"/>
                  <a:pt x="529464" y="240703"/>
                  <a:pt x="524820" y="233996"/>
                </a:cubicBezTo>
                <a:cubicBezTo>
                  <a:pt x="502633" y="202005"/>
                  <a:pt x="501086" y="163823"/>
                  <a:pt x="492314" y="127704"/>
                </a:cubicBezTo>
                <a:cubicBezTo>
                  <a:pt x="484574" y="96230"/>
                  <a:pt x="485606" y="96746"/>
                  <a:pt x="514501" y="82298"/>
                </a:cubicBezTo>
                <a:cubicBezTo>
                  <a:pt x="535140" y="71979"/>
                  <a:pt x="557327" y="64239"/>
                  <a:pt x="578482" y="55468"/>
                </a:cubicBezTo>
                <a:cubicBezTo>
                  <a:pt x="586222" y="52372"/>
                  <a:pt x="590866" y="52888"/>
                  <a:pt x="595509" y="60111"/>
                </a:cubicBezTo>
                <a:cubicBezTo>
                  <a:pt x="613053" y="86942"/>
                  <a:pt x="630596" y="113257"/>
                  <a:pt x="648655" y="139572"/>
                </a:cubicBezTo>
                <a:cubicBezTo>
                  <a:pt x="655363" y="149375"/>
                  <a:pt x="657427" y="160727"/>
                  <a:pt x="661039" y="172078"/>
                </a:cubicBezTo>
                <a:cubicBezTo>
                  <a:pt x="663618" y="180334"/>
                  <a:pt x="667230" y="182914"/>
                  <a:pt x="675486" y="180334"/>
                </a:cubicBezTo>
                <a:cubicBezTo>
                  <a:pt x="713668" y="168983"/>
                  <a:pt x="752882" y="160727"/>
                  <a:pt x="792613" y="155567"/>
                </a:cubicBezTo>
                <a:cubicBezTo>
                  <a:pt x="800352" y="154535"/>
                  <a:pt x="802932" y="151439"/>
                  <a:pt x="801900" y="143700"/>
                </a:cubicBezTo>
                <a:cubicBezTo>
                  <a:pt x="795193" y="98294"/>
                  <a:pt x="811704" y="55468"/>
                  <a:pt x="816864" y="11094"/>
                </a:cubicBezTo>
                <a:cubicBezTo>
                  <a:pt x="817380" y="5934"/>
                  <a:pt x="820476" y="2838"/>
                  <a:pt x="826151" y="2322"/>
                </a:cubicBezTo>
                <a:cubicBezTo>
                  <a:pt x="859174" y="-1290"/>
                  <a:pt x="892196" y="258"/>
                  <a:pt x="925219" y="774"/>
                </a:cubicBezTo>
                <a:cubicBezTo>
                  <a:pt x="930895" y="774"/>
                  <a:pt x="933475" y="4902"/>
                  <a:pt x="934507" y="10062"/>
                </a:cubicBezTo>
                <a:cubicBezTo>
                  <a:pt x="941214" y="43600"/>
                  <a:pt x="948438" y="77139"/>
                  <a:pt x="954114" y="111193"/>
                </a:cubicBezTo>
                <a:cubicBezTo>
                  <a:pt x="955662" y="120481"/>
                  <a:pt x="953082" y="130800"/>
                  <a:pt x="952050" y="140604"/>
                </a:cubicBezTo>
                <a:cubicBezTo>
                  <a:pt x="951018" y="148343"/>
                  <a:pt x="954114" y="151955"/>
                  <a:pt x="962369" y="152987"/>
                </a:cubicBezTo>
                <a:cubicBezTo>
                  <a:pt x="1001584" y="157115"/>
                  <a:pt x="1040798" y="164339"/>
                  <a:pt x="1078980" y="174658"/>
                </a:cubicBezTo>
                <a:cubicBezTo>
                  <a:pt x="1085172" y="176206"/>
                  <a:pt x="1091364" y="176722"/>
                  <a:pt x="1093428" y="168467"/>
                </a:cubicBezTo>
                <a:cubicBezTo>
                  <a:pt x="1101683" y="130284"/>
                  <a:pt x="1127482" y="101390"/>
                  <a:pt x="1147089" y="69399"/>
                </a:cubicBezTo>
                <a:cubicBezTo>
                  <a:pt x="1162569" y="43084"/>
                  <a:pt x="1163601" y="43600"/>
                  <a:pt x="1192495" y="54436"/>
                </a:cubicBezTo>
                <a:cubicBezTo>
                  <a:pt x="1214682" y="62691"/>
                  <a:pt x="1236353" y="71979"/>
                  <a:pt x="1258024" y="81266"/>
                </a:cubicBezTo>
                <a:cubicBezTo>
                  <a:pt x="1265764" y="84362"/>
                  <a:pt x="1268860" y="88490"/>
                  <a:pt x="1267312" y="96746"/>
                </a:cubicBezTo>
                <a:cubicBezTo>
                  <a:pt x="1260604" y="128736"/>
                  <a:pt x="1254928" y="160727"/>
                  <a:pt x="1247705" y="192718"/>
                </a:cubicBezTo>
                <a:cubicBezTo>
                  <a:pt x="1245125" y="203553"/>
                  <a:pt x="1238417" y="213873"/>
                  <a:pt x="1233258" y="224192"/>
                </a:cubicBezTo>
                <a:cubicBezTo>
                  <a:pt x="1229646" y="230384"/>
                  <a:pt x="1230678" y="233996"/>
                  <a:pt x="1237385" y="237608"/>
                </a:cubicBezTo>
                <a:cubicBezTo>
                  <a:pt x="1273504" y="256699"/>
                  <a:pt x="1307558" y="279402"/>
                  <a:pt x="1340065" y="304169"/>
                </a:cubicBezTo>
                <a:cubicBezTo>
                  <a:pt x="1345741" y="308812"/>
                  <a:pt x="1349868" y="309328"/>
                  <a:pt x="1354512" y="302621"/>
                </a:cubicBezTo>
                <a:cubicBezTo>
                  <a:pt x="1381343" y="264954"/>
                  <a:pt x="1424169" y="246379"/>
                  <a:pt x="1459771" y="218516"/>
                </a:cubicBezTo>
                <a:cubicBezTo>
                  <a:pt x="1464415" y="214905"/>
                  <a:pt x="1468027" y="216452"/>
                  <a:pt x="1472155" y="220064"/>
                </a:cubicBezTo>
                <a:cubicBezTo>
                  <a:pt x="1496406" y="241219"/>
                  <a:pt x="1519109" y="264438"/>
                  <a:pt x="1541296" y="287657"/>
                </a:cubicBezTo>
                <a:cubicBezTo>
                  <a:pt x="1545424" y="292301"/>
                  <a:pt x="1545940" y="296429"/>
                  <a:pt x="1542328" y="301073"/>
                </a:cubicBezTo>
                <a:cubicBezTo>
                  <a:pt x="1523237" y="329452"/>
                  <a:pt x="1505177" y="357830"/>
                  <a:pt x="1485570" y="385693"/>
                </a:cubicBezTo>
                <a:cubicBezTo>
                  <a:pt x="1479895" y="393949"/>
                  <a:pt x="1470607" y="400140"/>
                  <a:pt x="1462868" y="406332"/>
                </a:cubicBezTo>
                <a:cubicBezTo>
                  <a:pt x="1456676" y="411492"/>
                  <a:pt x="1455644" y="416136"/>
                  <a:pt x="1460803" y="422327"/>
                </a:cubicBezTo>
                <a:cubicBezTo>
                  <a:pt x="1486086" y="453802"/>
                  <a:pt x="1509305" y="487341"/>
                  <a:pt x="1529428" y="522427"/>
                </a:cubicBezTo>
                <a:cubicBezTo>
                  <a:pt x="1534072" y="530167"/>
                  <a:pt x="1538716" y="529135"/>
                  <a:pt x="1544908" y="525007"/>
                </a:cubicBezTo>
                <a:cubicBezTo>
                  <a:pt x="1584122" y="500756"/>
                  <a:pt x="1630044" y="500240"/>
                  <a:pt x="1672870" y="488373"/>
                </a:cubicBezTo>
                <a:cubicBezTo>
                  <a:pt x="1678546" y="486825"/>
                  <a:pt x="1681642" y="489921"/>
                  <a:pt x="1683706" y="495080"/>
                </a:cubicBezTo>
                <a:cubicBezTo>
                  <a:pt x="1697637" y="523975"/>
                  <a:pt x="1710537" y="553902"/>
                  <a:pt x="1721888" y="583828"/>
                </a:cubicBezTo>
                <a:cubicBezTo>
                  <a:pt x="1723952" y="590020"/>
                  <a:pt x="1722404" y="593632"/>
                  <a:pt x="1717244" y="596728"/>
                </a:cubicBezTo>
                <a:cubicBezTo>
                  <a:pt x="1689381" y="615303"/>
                  <a:pt x="1662035" y="634394"/>
                  <a:pt x="1633140" y="652453"/>
                </a:cubicBezTo>
                <a:cubicBezTo>
                  <a:pt x="1623852" y="658129"/>
                  <a:pt x="1612501" y="660709"/>
                  <a:pt x="1601665" y="663805"/>
                </a:cubicBezTo>
                <a:cubicBezTo>
                  <a:pt x="1594958" y="665869"/>
                  <a:pt x="1592894" y="668965"/>
                  <a:pt x="1594958" y="676188"/>
                </a:cubicBezTo>
                <a:cubicBezTo>
                  <a:pt x="1606309" y="715403"/>
                  <a:pt x="1615081" y="755133"/>
                  <a:pt x="1620241" y="795895"/>
                </a:cubicBezTo>
                <a:cubicBezTo>
                  <a:pt x="1621272" y="803119"/>
                  <a:pt x="1624368" y="805699"/>
                  <a:pt x="1631076" y="804667"/>
                </a:cubicBezTo>
                <a:cubicBezTo>
                  <a:pt x="1676482" y="797959"/>
                  <a:pt x="1719308" y="814470"/>
                  <a:pt x="1763682" y="819630"/>
                </a:cubicBezTo>
                <a:cubicBezTo>
                  <a:pt x="1769874" y="820146"/>
                  <a:pt x="1772454" y="823758"/>
                  <a:pt x="1773486" y="829950"/>
                </a:cubicBezTo>
                <a:cubicBezTo>
                  <a:pt x="1776582" y="862456"/>
                  <a:pt x="1775034" y="895479"/>
                  <a:pt x="1775034" y="927985"/>
                </a:cubicBezTo>
                <a:cubicBezTo>
                  <a:pt x="1775034" y="933661"/>
                  <a:pt x="1771422" y="936241"/>
                  <a:pt x="1766262" y="937273"/>
                </a:cubicBezTo>
                <a:cubicBezTo>
                  <a:pt x="1732207" y="943981"/>
                  <a:pt x="1698153" y="951204"/>
                  <a:pt x="1663583" y="957396"/>
                </a:cubicBezTo>
                <a:cubicBezTo>
                  <a:pt x="1654811" y="958944"/>
                  <a:pt x="1645523" y="956364"/>
                  <a:pt x="1636752" y="955332"/>
                </a:cubicBezTo>
                <a:cubicBezTo>
                  <a:pt x="1627980" y="954300"/>
                  <a:pt x="1623336" y="956364"/>
                  <a:pt x="1622304" y="966684"/>
                </a:cubicBezTo>
                <a:cubicBezTo>
                  <a:pt x="1618177" y="1005382"/>
                  <a:pt x="1610953" y="1044080"/>
                  <a:pt x="1601149" y="1081746"/>
                </a:cubicBezTo>
                <a:cubicBezTo>
                  <a:pt x="1598569" y="1091034"/>
                  <a:pt x="1601665" y="1095678"/>
                  <a:pt x="1610437" y="1097742"/>
                </a:cubicBezTo>
                <a:cubicBezTo>
                  <a:pt x="1654811" y="1108577"/>
                  <a:pt x="1687318" y="1140568"/>
                  <a:pt x="1726016" y="1161723"/>
                </a:cubicBezTo>
                <a:cubicBezTo>
                  <a:pt x="1731176" y="1164819"/>
                  <a:pt x="1731176" y="1168947"/>
                  <a:pt x="1729112" y="1174107"/>
                </a:cubicBezTo>
                <a:cubicBezTo>
                  <a:pt x="1718792" y="1204549"/>
                  <a:pt x="1706409" y="1234476"/>
                  <a:pt x="1693509" y="1263887"/>
                </a:cubicBezTo>
                <a:cubicBezTo>
                  <a:pt x="1690929" y="1269562"/>
                  <a:pt x="1687318" y="1271626"/>
                  <a:pt x="1681126" y="1270078"/>
                </a:cubicBezTo>
                <a:cubicBezTo>
                  <a:pt x="1648103" y="1263371"/>
                  <a:pt x="1614565" y="1257179"/>
                  <a:pt x="1581542" y="1249955"/>
                </a:cubicBezTo>
                <a:cubicBezTo>
                  <a:pt x="1571223" y="1247375"/>
                  <a:pt x="1561935" y="1241184"/>
                  <a:pt x="1552647" y="1236024"/>
                </a:cubicBezTo>
                <a:cubicBezTo>
                  <a:pt x="1545940" y="1232412"/>
                  <a:pt x="1542328" y="1232928"/>
                  <a:pt x="1538200" y="1240152"/>
                </a:cubicBezTo>
                <a:cubicBezTo>
                  <a:pt x="1519109" y="1275238"/>
                  <a:pt x="1497954" y="1309293"/>
                  <a:pt x="1473187" y="1340767"/>
                </a:cubicBezTo>
                <a:cubicBezTo>
                  <a:pt x="1467511" y="1347991"/>
                  <a:pt x="1466479" y="1352635"/>
                  <a:pt x="1475251" y="1358310"/>
                </a:cubicBezTo>
                <a:cubicBezTo>
                  <a:pt x="1502598" y="1375854"/>
                  <a:pt x="1516013" y="1405264"/>
                  <a:pt x="1535104" y="1430031"/>
                </a:cubicBezTo>
                <a:cubicBezTo>
                  <a:pt x="1538716" y="1434675"/>
                  <a:pt x="1541812" y="1439835"/>
                  <a:pt x="1545424" y="1444995"/>
                </a:cubicBezTo>
                <a:cubicBezTo>
                  <a:pt x="1566063" y="1474921"/>
                  <a:pt x="1565031" y="1464602"/>
                  <a:pt x="1542844" y="1489885"/>
                </a:cubicBezTo>
                <a:cubicBezTo>
                  <a:pt x="1526849" y="1508460"/>
                  <a:pt x="1508273" y="1524971"/>
                  <a:pt x="1491246" y="1542514"/>
                </a:cubicBezTo>
                <a:cubicBezTo>
                  <a:pt x="1485054" y="1549222"/>
                  <a:pt x="1479895" y="1549222"/>
                  <a:pt x="1472155" y="1544062"/>
                </a:cubicBezTo>
                <a:cubicBezTo>
                  <a:pt x="1446356" y="1526519"/>
                  <a:pt x="1420041" y="1508976"/>
                  <a:pt x="1393726" y="1491948"/>
                </a:cubicBezTo>
                <a:cubicBezTo>
                  <a:pt x="1383923" y="1485241"/>
                  <a:pt x="1377215" y="1475437"/>
                  <a:pt x="1369992" y="1466666"/>
                </a:cubicBezTo>
                <a:cubicBezTo>
                  <a:pt x="1364316" y="1459958"/>
                  <a:pt x="1359672" y="1458926"/>
                  <a:pt x="1352964" y="1464602"/>
                </a:cubicBezTo>
                <a:cubicBezTo>
                  <a:pt x="1322005" y="1489885"/>
                  <a:pt x="1288983" y="1512588"/>
                  <a:pt x="1254413" y="1532711"/>
                </a:cubicBezTo>
                <a:cubicBezTo>
                  <a:pt x="1249769" y="1535291"/>
                  <a:pt x="1244609" y="1537871"/>
                  <a:pt x="1248737" y="1544578"/>
                </a:cubicBezTo>
                <a:cubicBezTo>
                  <a:pt x="1272472" y="1580181"/>
                  <a:pt x="1274020" y="1622491"/>
                  <a:pt x="1284339" y="1662221"/>
                </a:cubicBezTo>
                <a:cubicBezTo>
                  <a:pt x="1290531" y="1685440"/>
                  <a:pt x="1292079" y="1682344"/>
                  <a:pt x="1268860" y="1693180"/>
                </a:cubicBezTo>
                <a:cubicBezTo>
                  <a:pt x="1244609" y="1704531"/>
                  <a:pt x="1219842" y="1714335"/>
                  <a:pt x="1195591" y="1724654"/>
                </a:cubicBezTo>
                <a:cubicBezTo>
                  <a:pt x="1187851" y="1727750"/>
                  <a:pt x="1183208" y="1726718"/>
                  <a:pt x="1178564" y="1719495"/>
                </a:cubicBezTo>
                <a:cubicBezTo>
                  <a:pt x="1161021" y="1692664"/>
                  <a:pt x="1142962" y="1666865"/>
                  <a:pt x="1125418" y="1640034"/>
                </a:cubicBezTo>
                <a:cubicBezTo>
                  <a:pt x="1118711" y="1629715"/>
                  <a:pt x="1116131" y="1617847"/>
                  <a:pt x="1113035" y="1606496"/>
                </a:cubicBezTo>
                <a:cubicBezTo>
                  <a:pt x="1110971" y="1599272"/>
                  <a:pt x="1107359" y="1597208"/>
                  <a:pt x="1099619" y="1599272"/>
                </a:cubicBezTo>
                <a:cubicBezTo>
                  <a:pt x="1060405" y="1611139"/>
                  <a:pt x="1020675" y="1619395"/>
                  <a:pt x="979913" y="1624555"/>
                </a:cubicBezTo>
                <a:cubicBezTo>
                  <a:pt x="973205" y="1625587"/>
                  <a:pt x="971141" y="1628682"/>
                  <a:pt x="972173" y="1634874"/>
                </a:cubicBezTo>
                <a:cubicBezTo>
                  <a:pt x="979397" y="1680280"/>
                  <a:pt x="962885" y="1723106"/>
                  <a:pt x="957726" y="1767481"/>
                </a:cubicBezTo>
                <a:cubicBezTo>
                  <a:pt x="956694" y="1775220"/>
                  <a:pt x="952566" y="1777800"/>
                  <a:pt x="945858" y="1777800"/>
                </a:cubicBezTo>
                <a:cubicBezTo>
                  <a:pt x="929347" y="1778316"/>
                  <a:pt x="912320" y="1779348"/>
                  <a:pt x="895808" y="1779864"/>
                </a:cubicBezTo>
                <a:cubicBezTo>
                  <a:pt x="894776" y="1776252"/>
                  <a:pt x="894776" y="1776252"/>
                  <a:pt x="894776" y="1775736"/>
                </a:cubicBezTo>
                <a:close/>
                <a:moveTo>
                  <a:pt x="890648" y="1454798"/>
                </a:moveTo>
                <a:cubicBezTo>
                  <a:pt x="1199203" y="1449638"/>
                  <a:pt x="1454096" y="1207645"/>
                  <a:pt x="1452548" y="884127"/>
                </a:cubicBezTo>
                <a:cubicBezTo>
                  <a:pt x="1451516" y="575057"/>
                  <a:pt x="1205395" y="320164"/>
                  <a:pt x="881361" y="322228"/>
                </a:cubicBezTo>
                <a:cubicBezTo>
                  <a:pt x="571775" y="324292"/>
                  <a:pt x="318429" y="570929"/>
                  <a:pt x="320494" y="893415"/>
                </a:cubicBezTo>
                <a:cubicBezTo>
                  <a:pt x="323073" y="1202485"/>
                  <a:pt x="569195" y="1452218"/>
                  <a:pt x="890648" y="145479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Group 66">
            <a:extLst>
              <a:ext uri="{FF2B5EF4-FFF2-40B4-BE49-F238E27FC236}">
                <a16:creationId xmlns:a16="http://schemas.microsoft.com/office/drawing/2014/main" xmlns="" id="{3E87EBBC-FED0-431E-A2D8-2BF60AF707F1}"/>
              </a:ext>
            </a:extLst>
          </p:cNvPr>
          <p:cNvGrpSpPr/>
          <p:nvPr userDrawn="1"/>
        </p:nvGrpSpPr>
        <p:grpSpPr>
          <a:xfrm rot="13107797">
            <a:off x="6810793" y="5777610"/>
            <a:ext cx="1277753" cy="767764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61" name="Freeform: Shape 67">
              <a:extLst>
                <a:ext uri="{FF2B5EF4-FFF2-40B4-BE49-F238E27FC236}">
                  <a16:creationId xmlns:a16="http://schemas.microsoft.com/office/drawing/2014/main" xmlns="" id="{4E8B5CDA-A8E3-48D9-B1C6-1E28374AAF94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oup 68">
              <a:extLst>
                <a:ext uri="{FF2B5EF4-FFF2-40B4-BE49-F238E27FC236}">
                  <a16:creationId xmlns:a16="http://schemas.microsoft.com/office/drawing/2014/main" xmlns="" id="{F5A5C1DD-EF26-4025-B68D-0775AA454261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63" name="Freeform: Shape 69">
                <a:extLst>
                  <a:ext uri="{FF2B5EF4-FFF2-40B4-BE49-F238E27FC236}">
                    <a16:creationId xmlns:a16="http://schemas.microsoft.com/office/drawing/2014/main" xmlns="" id="{F04AE5A0-084E-4214-8571-E964F22366AE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70">
                <a:extLst>
                  <a:ext uri="{FF2B5EF4-FFF2-40B4-BE49-F238E27FC236}">
                    <a16:creationId xmlns:a16="http://schemas.microsoft.com/office/drawing/2014/main" xmlns="" id="{6F66AB02-A030-4AD1-9F74-1D06F453FF8F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112" name="Group 8">
            <a:extLst>
              <a:ext uri="{FF2B5EF4-FFF2-40B4-BE49-F238E27FC236}">
                <a16:creationId xmlns:a16="http://schemas.microsoft.com/office/drawing/2014/main" xmlns="" id="{5A009AE0-84D1-46BD-A3D1-DE1CB19D32ED}"/>
              </a:ext>
            </a:extLst>
          </p:cNvPr>
          <p:cNvGrpSpPr/>
          <p:nvPr userDrawn="1"/>
        </p:nvGrpSpPr>
        <p:grpSpPr>
          <a:xfrm rot="19626128">
            <a:off x="9372915" y="399589"/>
            <a:ext cx="2028524" cy="2769406"/>
            <a:chOff x="2753518" y="2005751"/>
            <a:chExt cx="2028524" cy="2769406"/>
          </a:xfrm>
          <a:solidFill>
            <a:schemeClr val="bg1">
              <a:alpha val="5000"/>
            </a:schemeClr>
          </a:solidFill>
        </p:grpSpPr>
        <p:sp>
          <p:nvSpPr>
            <p:cNvPr id="1113" name="Freeform: Shape 28">
              <a:extLst>
                <a:ext uri="{FF2B5EF4-FFF2-40B4-BE49-F238E27FC236}">
                  <a16:creationId xmlns:a16="http://schemas.microsoft.com/office/drawing/2014/main" xmlns="" id="{F247D2D1-6005-4632-809B-6B5BDCD4F2E1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14" name="Group 29">
              <a:extLst>
                <a:ext uri="{FF2B5EF4-FFF2-40B4-BE49-F238E27FC236}">
                  <a16:creationId xmlns:a16="http://schemas.microsoft.com/office/drawing/2014/main" xmlns="" id="{BC69DB4C-B2EA-4392-B4A3-EE775C7B812F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1116" name="Freeform: Shape 31">
                <a:extLst>
                  <a:ext uri="{FF2B5EF4-FFF2-40B4-BE49-F238E27FC236}">
                    <a16:creationId xmlns:a16="http://schemas.microsoft.com/office/drawing/2014/main" xmlns="" id="{45A57558-A521-4754-B376-50F1CEB743F4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7" name="Freeform: Shape 32">
                <a:extLst>
                  <a:ext uri="{FF2B5EF4-FFF2-40B4-BE49-F238E27FC236}">
                    <a16:creationId xmlns:a16="http://schemas.microsoft.com/office/drawing/2014/main" xmlns="" id="{D53A0459-4D3D-48F2-8909-33333F49E440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115" name="Freeform: Shape 30">
              <a:extLst>
                <a:ext uri="{FF2B5EF4-FFF2-40B4-BE49-F238E27FC236}">
                  <a16:creationId xmlns:a16="http://schemas.microsoft.com/office/drawing/2014/main" xmlns="" id="{5DAD32A1-1249-4ABA-B7D2-F068D0D4D3F8}"/>
                </a:ext>
              </a:extLst>
            </p:cNvPr>
            <p:cNvSpPr/>
            <p:nvPr/>
          </p:nvSpPr>
          <p:spPr>
            <a:xfrm>
              <a:off x="3034835" y="200575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8389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602A-87E8-4DCA-BEEA-6BFC5F7DB751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8901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3023-7A1A-4142-B2A5-96D548960CA1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135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66280" y="2590224"/>
            <a:ext cx="11227653" cy="32411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7B7E-BE8E-4E4C-8272-134F9E5A31D0}" type="datetime1">
              <a:rPr lang="zh-TW" altLang="en-US" smtClean="0"/>
              <a:pPr/>
              <a:t>2020/4/22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1" name="Rectangle 132">
            <a:extLst>
              <a:ext uri="{FF2B5EF4-FFF2-40B4-BE49-F238E27FC236}">
                <a16:creationId xmlns:a16="http://schemas.microsoft.com/office/drawing/2014/main" xmlns="" id="{29B7AB3E-6B5F-42B3-9E57-8633EC06F9E0}"/>
              </a:ext>
            </a:extLst>
          </p:cNvPr>
          <p:cNvSpPr/>
          <p:nvPr userDrawn="1"/>
        </p:nvSpPr>
        <p:spPr>
          <a:xfrm>
            <a:off x="327546" y="652"/>
            <a:ext cx="11864453" cy="236052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3">
            <a:extLst>
              <a:ext uri="{FF2B5EF4-FFF2-40B4-BE49-F238E27FC236}">
                <a16:creationId xmlns:a16="http://schemas.microsoft.com/office/drawing/2014/main" xmlns="" id="{CAF7A862-2343-40B9-BBA2-62AB9F6250A3}"/>
              </a:ext>
            </a:extLst>
          </p:cNvPr>
          <p:cNvSpPr/>
          <p:nvPr userDrawn="1"/>
        </p:nvSpPr>
        <p:spPr>
          <a:xfrm>
            <a:off x="-3" y="650"/>
            <a:ext cx="178387" cy="6857350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33">
            <a:extLst>
              <a:ext uri="{FF2B5EF4-FFF2-40B4-BE49-F238E27FC236}">
                <a16:creationId xmlns:a16="http://schemas.microsoft.com/office/drawing/2014/main" xmlns="" id="{CAF7A862-2343-40B9-BBA2-62AB9F6250A3}"/>
              </a:ext>
            </a:extLst>
          </p:cNvPr>
          <p:cNvSpPr/>
          <p:nvPr userDrawn="1"/>
        </p:nvSpPr>
        <p:spPr>
          <a:xfrm>
            <a:off x="12010326" y="236704"/>
            <a:ext cx="188394" cy="6621296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圓角化單一角落矩形 148"/>
          <p:cNvSpPr/>
          <p:nvPr userDrawn="1"/>
        </p:nvSpPr>
        <p:spPr>
          <a:xfrm flipV="1">
            <a:off x="50068" y="-4150"/>
            <a:ext cx="2461120" cy="729047"/>
          </a:xfrm>
          <a:prstGeom prst="round1Rect">
            <a:avLst>
              <a:gd name="adj" fmla="val 50000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66279" y="292535"/>
            <a:ext cx="11227653" cy="2062171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TW" altLang="en-US" dirty="0"/>
              <a:t>測試測試測試測試測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測試測試測試測試測試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>
            <a:lvl1pPr marL="0" algn="r" defTabSz="914400" rtl="0" eaLnBrk="1" latinLnBrk="0" hangingPunct="1">
              <a:defRPr lang="zh-TW" altLang="en-US" sz="1600" b="1" kern="120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</a:lstStyle>
          <a:p>
            <a:fld id="{03257E21-771B-4C7E-9F80-C0E2B8A8DD6C}" type="slidenum">
              <a:rPr lang="en-US" altLang="zh-TW" smtClean="0"/>
              <a:pPr/>
              <a:t>‹#›</a:t>
            </a:fld>
            <a:endParaRPr lang="en-US" dirty="0"/>
          </a:p>
        </p:txBody>
      </p:sp>
      <p:sp>
        <p:nvSpPr>
          <p:cNvPr id="139" name="文字方塊 138"/>
          <p:cNvSpPr txBox="1"/>
          <p:nvPr userDrawn="1"/>
        </p:nvSpPr>
        <p:spPr>
          <a:xfrm>
            <a:off x="907217" y="71056"/>
            <a:ext cx="1997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經濟部</a:t>
            </a:r>
          </a:p>
        </p:txBody>
      </p:sp>
      <p:pic>
        <p:nvPicPr>
          <p:cNvPr id="147" name="圖片 14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967" y="189722"/>
            <a:ext cx="550714" cy="382662"/>
          </a:xfrm>
          <a:prstGeom prst="rect">
            <a:avLst/>
          </a:prstGeom>
        </p:spPr>
      </p:pic>
      <p:sp>
        <p:nvSpPr>
          <p:cNvPr id="138" name="Rectangle 132">
            <a:extLst>
              <a:ext uri="{FF2B5EF4-FFF2-40B4-BE49-F238E27FC236}">
                <a16:creationId xmlns:a16="http://schemas.microsoft.com/office/drawing/2014/main" xmlns="" id="{29B7AB3E-6B5F-42B3-9E57-8633EC06F9E0}"/>
              </a:ext>
            </a:extLst>
          </p:cNvPr>
          <p:cNvSpPr/>
          <p:nvPr userDrawn="1"/>
        </p:nvSpPr>
        <p:spPr>
          <a:xfrm>
            <a:off x="145873" y="6646460"/>
            <a:ext cx="11864453" cy="211540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537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D852-7A6F-42BD-8C7A-B354D1373C64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30" name="Text Placeholder 27">
            <a:extLst>
              <a:ext uri="{FF2B5EF4-FFF2-40B4-BE49-F238E27FC236}">
                <a16:creationId xmlns:a16="http://schemas.microsoft.com/office/drawing/2014/main" xmlns="" id="{E787BF43-B713-49CA-BCFE-077366A2039E}"/>
              </a:ext>
            </a:extLst>
          </p:cNvPr>
          <p:cNvSpPr txBox="1">
            <a:spLocks/>
          </p:cNvSpPr>
          <p:nvPr userDrawn="1"/>
        </p:nvSpPr>
        <p:spPr>
          <a:xfrm>
            <a:off x="5768699" y="5887937"/>
            <a:ext cx="2597428" cy="43204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dirty="0"/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xmlns="" val="177039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1DA6-CB6C-45C2-83CA-B4DC937E2CEE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751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C8D2-E117-4A53-B9C0-53AFAE529E57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0381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549D-223B-408F-B6BC-A1F286A67525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0062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F2FA-71C0-47A7-8BFB-1D8EF0CA7868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5930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CE9B-EE07-4FDC-8CDF-6F6768444028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242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94F6-5861-43FE-A742-5EB72A054467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7391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3B68-6BB3-4A85-99BB-73462FE48880}" type="datetime1">
              <a:rPr lang="zh-TW" altLang="en-US" smtClean="0"/>
              <a:pPr/>
              <a:t>2020/4/22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57E21-771B-4C7E-9F80-C0E2B8A8D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318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6313955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補貼商業服務業之艱困事業推動辦公室 </a:t>
            </a:r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(02)7716-9888</a:t>
            </a:r>
            <a:r>
              <a:rPr lang="zh-TW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xmlns="" id="{E82E34E9-E890-451C-A1E5-102250DE8361}"/>
              </a:ext>
            </a:extLst>
          </p:cNvPr>
          <p:cNvGrpSpPr/>
          <p:nvPr/>
        </p:nvGrpSpPr>
        <p:grpSpPr>
          <a:xfrm>
            <a:off x="-12701" y="2104543"/>
            <a:ext cx="12215939" cy="2648914"/>
            <a:chOff x="-12701" y="1653432"/>
            <a:chExt cx="12215939" cy="2648914"/>
          </a:xfrm>
        </p:grpSpPr>
        <p:sp>
          <p:nvSpPr>
            <p:cNvPr id="22" name="Rectangle 3">
              <a:extLst>
                <a:ext uri="{FF2B5EF4-FFF2-40B4-BE49-F238E27FC236}">
                  <a16:creationId xmlns:a16="http://schemas.microsoft.com/office/drawing/2014/main" xmlns="" id="{D43F5400-7616-4B19-BBC1-943808214A52}"/>
                </a:ext>
              </a:extLst>
            </p:cNvPr>
            <p:cNvSpPr/>
            <p:nvPr/>
          </p:nvSpPr>
          <p:spPr>
            <a:xfrm flipH="1">
              <a:off x="-1" y="1653432"/>
              <a:ext cx="12203239" cy="2648914"/>
            </a:xfrm>
            <a:prstGeom prst="rect">
              <a:avLst/>
            </a:prstGeom>
            <a:solidFill>
              <a:srgbClr val="40404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-12701" y="2179145"/>
              <a:ext cx="1219199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經濟部辦理</a:t>
              </a:r>
              <a:r>
                <a:rPr lang="zh-TW" altLang="en-US" sz="36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商業服務業</a:t>
              </a:r>
              <a:r>
                <a:rPr lang="zh-TW" altLang="en-US" sz="28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受嚴重特殊傳染性肺炎影響之</a:t>
              </a:r>
              <a:endPara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54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艱困事業薪資</a:t>
              </a:r>
              <a:r>
                <a:rPr lang="zh-TW" altLang="en-US" sz="5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及</a:t>
              </a:r>
              <a:r>
                <a:rPr lang="zh-TW" altLang="en-US" sz="54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營運資金</a:t>
              </a:r>
              <a:r>
                <a:rPr lang="zh-TW" altLang="en-US" sz="5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補貼</a:t>
              </a:r>
              <a:endParaRPr lang="en-US" altLang="zh-TW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8801733" y="3658136"/>
              <a:ext cx="1733167" cy="3693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/>
            <a:p>
              <a:r>
                <a:rPr lang="zh-TW" altLang="en-US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109年4月</a:t>
              </a:r>
              <a:r>
                <a:rPr lang="en-US" altLang="zh-TW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21</a:t>
              </a:r>
              <a:r>
                <a:rPr lang="zh-TW" altLang="en-US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日</a:t>
              </a:r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907217" y="71056"/>
            <a:ext cx="1997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經濟部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967" y="189722"/>
            <a:ext cx="550714" cy="382662"/>
          </a:xfrm>
          <a:prstGeom prst="rect">
            <a:avLst/>
          </a:prstGeom>
        </p:spPr>
      </p:pic>
      <p:cxnSp>
        <p:nvCxnSpPr>
          <p:cNvPr id="18" name="Straight Connector 29">
            <a:extLst>
              <a:ext uri="{FF2B5EF4-FFF2-40B4-BE49-F238E27FC236}">
                <a16:creationId xmlns:a16="http://schemas.microsoft.com/office/drawing/2014/main" xmlns="" id="{33120593-EBA9-4085-A4BE-56CE63874ED2}"/>
              </a:ext>
            </a:extLst>
          </p:cNvPr>
          <p:cNvCxnSpPr>
            <a:cxnSpLocks/>
          </p:cNvCxnSpPr>
          <p:nvPr/>
        </p:nvCxnSpPr>
        <p:spPr>
          <a:xfrm flipH="1">
            <a:off x="2223415" y="6514011"/>
            <a:ext cx="519785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9">
            <a:extLst>
              <a:ext uri="{FF2B5EF4-FFF2-40B4-BE49-F238E27FC236}">
                <a16:creationId xmlns:a16="http://schemas.microsoft.com/office/drawing/2014/main" xmlns="" id="{33120593-EBA9-4085-A4BE-56CE63874ED2}"/>
              </a:ext>
            </a:extLst>
          </p:cNvPr>
          <p:cNvCxnSpPr>
            <a:cxnSpLocks/>
          </p:cNvCxnSpPr>
          <p:nvPr/>
        </p:nvCxnSpPr>
        <p:spPr>
          <a:xfrm flipH="1">
            <a:off x="9538138" y="6514009"/>
            <a:ext cx="554474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A972657-8FA1-40C9-ABC1-0705D591FF21}"/>
              </a:ext>
            </a:extLst>
          </p:cNvPr>
          <p:cNvSpPr/>
          <p:nvPr/>
        </p:nvSpPr>
        <p:spPr>
          <a:xfrm>
            <a:off x="1" y="4866833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主辦單位：經濟部商業司</a:t>
            </a:r>
            <a:endParaRPr lang="en-US" altLang="zh-TW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執行單位：財團法人商業發展研究院</a:t>
            </a:r>
          </a:p>
        </p:txBody>
      </p:sp>
    </p:spTree>
    <p:extLst>
      <p:ext uri="{BB962C8B-B14F-4D97-AF65-F5344CB8AC3E}">
        <p14:creationId xmlns:p14="http://schemas.microsoft.com/office/powerpoint/2010/main" xmlns="" val="53185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6" name="矩形 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4537349" y="1602978"/>
            <a:ext cx="691993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一、申請書</a:t>
            </a:r>
            <a:endParaRPr lang="en-US" altLang="zh-TW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625475" indent="-625475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二、業績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衰退</a:t>
            </a:r>
            <a:r>
              <a:rPr lang="en-US" altLang="zh-TW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50%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之證明文件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(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註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1)</a:t>
            </a:r>
          </a:p>
        </p:txBody>
      </p:sp>
      <p:sp>
        <p:nvSpPr>
          <p:cNvPr id="29" name="矩形 28"/>
          <p:cNvSpPr/>
          <p:nvPr/>
        </p:nvSpPr>
        <p:spPr>
          <a:xfrm>
            <a:off x="4537349" y="2857394"/>
            <a:ext cx="716685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三、</a:t>
            </a:r>
            <a:r>
              <a:rPr lang="en-US" altLang="zh-TW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109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全職員工清冊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(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註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2)</a:t>
            </a:r>
            <a:endParaRPr lang="en-US" altLang="zh-TW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625475" indent="-625475" algn="just">
              <a:spcBef>
                <a:spcPts val="600"/>
              </a:spcBef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四、</a:t>
            </a:r>
            <a:r>
              <a:rPr lang="en-US" altLang="zh-TW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109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份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薪資清冊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與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薪資轉帳證明</a:t>
            </a:r>
            <a:endParaRPr lang="en-US" altLang="zh-TW" sz="2400" b="1" dirty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625475" indent="-625475" algn="just"/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（無薪資轉帳證明者，可以</a:t>
            </a:r>
            <a:r>
              <a:rPr lang="zh-TW" altLang="en-US" sz="16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薪資印領清冊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替代）</a:t>
            </a:r>
            <a:endParaRPr lang="en-US" altLang="zh-TW" sz="1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537348" y="4561262"/>
            <a:ext cx="7654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25" indent="-809625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五、薪資補貼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領據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、營運資金補貼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領據、存摺封面影本</a:t>
            </a:r>
            <a:endParaRPr lang="zh-TW" altLang="en-US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9</a:t>
            </a:r>
            <a:endParaRPr 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1642508" y="1575905"/>
            <a:ext cx="2851432" cy="3781117"/>
            <a:chOff x="1503547" y="1633102"/>
            <a:chExt cx="3047400" cy="4040979"/>
          </a:xfrm>
        </p:grpSpPr>
        <p:sp>
          <p:nvSpPr>
            <p:cNvPr id="18" name="Freeform 4">
              <a:extLst>
                <a:ext uri="{FF2B5EF4-FFF2-40B4-BE49-F238E27FC236}">
                  <a16:creationId xmlns:a16="http://schemas.microsoft.com/office/drawing/2014/main" xmlns="" id="{6EB65119-388F-48C3-ACD1-B11F43AF4E6F}"/>
                </a:ext>
              </a:extLst>
            </p:cNvPr>
            <p:cNvSpPr/>
            <p:nvPr/>
          </p:nvSpPr>
          <p:spPr>
            <a:xfrm>
              <a:off x="1503547" y="3033775"/>
              <a:ext cx="1802420" cy="1312457"/>
            </a:xfrm>
            <a:custGeom>
              <a:avLst/>
              <a:gdLst>
                <a:gd name="connsiteX0" fmla="*/ 1621972 w 1621972"/>
                <a:gd name="connsiteY0" fmla="*/ 0 h 925286"/>
                <a:gd name="connsiteX1" fmla="*/ 0 w 1621972"/>
                <a:gd name="connsiteY1" fmla="*/ 925286 h 925286"/>
                <a:gd name="connsiteX2" fmla="*/ 1621972 w 1621972"/>
                <a:gd name="connsiteY2" fmla="*/ 849086 h 925286"/>
                <a:gd name="connsiteX3" fmla="*/ 1621972 w 1621972"/>
                <a:gd name="connsiteY3" fmla="*/ 0 h 925286"/>
                <a:gd name="connsiteX0" fmla="*/ 1632858 w 1632858"/>
                <a:gd name="connsiteY0" fmla="*/ 0 h 957943"/>
                <a:gd name="connsiteX1" fmla="*/ 0 w 1632858"/>
                <a:gd name="connsiteY1" fmla="*/ 957943 h 957943"/>
                <a:gd name="connsiteX2" fmla="*/ 1621972 w 1632858"/>
                <a:gd name="connsiteY2" fmla="*/ 881743 h 957943"/>
                <a:gd name="connsiteX3" fmla="*/ 1632858 w 1632858"/>
                <a:gd name="connsiteY3" fmla="*/ 0 h 957943"/>
                <a:gd name="connsiteX0" fmla="*/ 1632858 w 1654629"/>
                <a:gd name="connsiteY0" fmla="*/ 0 h 957943"/>
                <a:gd name="connsiteX1" fmla="*/ 0 w 1654629"/>
                <a:gd name="connsiteY1" fmla="*/ 957943 h 957943"/>
                <a:gd name="connsiteX2" fmla="*/ 1654629 w 1654629"/>
                <a:gd name="connsiteY2" fmla="*/ 903515 h 957943"/>
                <a:gd name="connsiteX3" fmla="*/ 1632858 w 1654629"/>
                <a:gd name="connsiteY3" fmla="*/ 0 h 957943"/>
                <a:gd name="connsiteX0" fmla="*/ 1643743 w 1654629"/>
                <a:gd name="connsiteY0" fmla="*/ 0 h 979714"/>
                <a:gd name="connsiteX1" fmla="*/ 0 w 1654629"/>
                <a:gd name="connsiteY1" fmla="*/ 979714 h 979714"/>
                <a:gd name="connsiteX2" fmla="*/ 1654629 w 1654629"/>
                <a:gd name="connsiteY2" fmla="*/ 925286 h 979714"/>
                <a:gd name="connsiteX3" fmla="*/ 1643743 w 1654629"/>
                <a:gd name="connsiteY3" fmla="*/ 0 h 979714"/>
                <a:gd name="connsiteX0" fmla="*/ 1630212 w 1654629"/>
                <a:gd name="connsiteY0" fmla="*/ 0 h 947057"/>
                <a:gd name="connsiteX1" fmla="*/ 0 w 1654629"/>
                <a:gd name="connsiteY1" fmla="*/ 947057 h 947057"/>
                <a:gd name="connsiteX2" fmla="*/ 1654629 w 1654629"/>
                <a:gd name="connsiteY2" fmla="*/ 892629 h 947057"/>
                <a:gd name="connsiteX3" fmla="*/ 1630212 w 1654629"/>
                <a:gd name="connsiteY3" fmla="*/ 0 h 947057"/>
                <a:gd name="connsiteX0" fmla="*/ 1657273 w 1657273"/>
                <a:gd name="connsiteY0" fmla="*/ 0 h 968828"/>
                <a:gd name="connsiteX1" fmla="*/ 0 w 1657273"/>
                <a:gd name="connsiteY1" fmla="*/ 968828 h 968828"/>
                <a:gd name="connsiteX2" fmla="*/ 1654629 w 1657273"/>
                <a:gd name="connsiteY2" fmla="*/ 914400 h 968828"/>
                <a:gd name="connsiteX3" fmla="*/ 1657273 w 1657273"/>
                <a:gd name="connsiteY3" fmla="*/ 0 h 968828"/>
                <a:gd name="connsiteX0" fmla="*/ 1684334 w 1684334"/>
                <a:gd name="connsiteY0" fmla="*/ 0 h 990599"/>
                <a:gd name="connsiteX1" fmla="*/ 0 w 1684334"/>
                <a:gd name="connsiteY1" fmla="*/ 990599 h 990599"/>
                <a:gd name="connsiteX2" fmla="*/ 1654629 w 1684334"/>
                <a:gd name="connsiteY2" fmla="*/ 936171 h 990599"/>
                <a:gd name="connsiteX3" fmla="*/ 1684334 w 1684334"/>
                <a:gd name="connsiteY3" fmla="*/ 0 h 990599"/>
                <a:gd name="connsiteX0" fmla="*/ 1589618 w 1654636"/>
                <a:gd name="connsiteY0" fmla="*/ 0 h 947056"/>
                <a:gd name="connsiteX1" fmla="*/ 0 w 1654636"/>
                <a:gd name="connsiteY1" fmla="*/ 947056 h 947056"/>
                <a:gd name="connsiteX2" fmla="*/ 1654629 w 1654636"/>
                <a:gd name="connsiteY2" fmla="*/ 892628 h 947056"/>
                <a:gd name="connsiteX3" fmla="*/ 1589618 w 1654636"/>
                <a:gd name="connsiteY3" fmla="*/ 0 h 947056"/>
                <a:gd name="connsiteX0" fmla="*/ 1603149 w 1654638"/>
                <a:gd name="connsiteY0" fmla="*/ 0 h 979713"/>
                <a:gd name="connsiteX1" fmla="*/ 0 w 1654638"/>
                <a:gd name="connsiteY1" fmla="*/ 979713 h 979713"/>
                <a:gd name="connsiteX2" fmla="*/ 1654629 w 1654638"/>
                <a:gd name="connsiteY2" fmla="*/ 925285 h 979713"/>
                <a:gd name="connsiteX3" fmla="*/ 1603149 w 1654638"/>
                <a:gd name="connsiteY3" fmla="*/ 0 h 979713"/>
                <a:gd name="connsiteX0" fmla="*/ 1603149 w 1627589"/>
                <a:gd name="connsiteY0" fmla="*/ 0 h 979713"/>
                <a:gd name="connsiteX1" fmla="*/ 0 w 1627589"/>
                <a:gd name="connsiteY1" fmla="*/ 979713 h 979713"/>
                <a:gd name="connsiteX2" fmla="*/ 1627568 w 1627589"/>
                <a:gd name="connsiteY2" fmla="*/ 914399 h 979713"/>
                <a:gd name="connsiteX3" fmla="*/ 1603149 w 1627589"/>
                <a:gd name="connsiteY3" fmla="*/ 0 h 979713"/>
                <a:gd name="connsiteX0" fmla="*/ 1603149 w 1611762"/>
                <a:gd name="connsiteY0" fmla="*/ 0 h 979713"/>
                <a:gd name="connsiteX1" fmla="*/ 0 w 1611762"/>
                <a:gd name="connsiteY1" fmla="*/ 979713 h 979713"/>
                <a:gd name="connsiteX2" fmla="*/ 1611709 w 1611762"/>
                <a:gd name="connsiteY2" fmla="*/ 910146 h 979713"/>
                <a:gd name="connsiteX3" fmla="*/ 1603149 w 1611762"/>
                <a:gd name="connsiteY3" fmla="*/ 0 h 979713"/>
                <a:gd name="connsiteX0" fmla="*/ 1581944 w 1611727"/>
                <a:gd name="connsiteY0" fmla="*/ 0 h 979713"/>
                <a:gd name="connsiteX1" fmla="*/ 0 w 1611727"/>
                <a:gd name="connsiteY1" fmla="*/ 979713 h 979713"/>
                <a:gd name="connsiteX2" fmla="*/ 1611709 w 1611727"/>
                <a:gd name="connsiteY2" fmla="*/ 910146 h 979713"/>
                <a:gd name="connsiteX3" fmla="*/ 1581944 w 1611727"/>
                <a:gd name="connsiteY3" fmla="*/ 0 h 979713"/>
                <a:gd name="connsiteX0" fmla="*/ 1581944 w 1586350"/>
                <a:gd name="connsiteY0" fmla="*/ 0 h 979713"/>
                <a:gd name="connsiteX1" fmla="*/ 0 w 1586350"/>
                <a:gd name="connsiteY1" fmla="*/ 979713 h 979713"/>
                <a:gd name="connsiteX2" fmla="*/ 1586263 w 1586350"/>
                <a:gd name="connsiteY2" fmla="*/ 920382 h 979713"/>
                <a:gd name="connsiteX3" fmla="*/ 1581944 w 1586350"/>
                <a:gd name="connsiteY3" fmla="*/ 0 h 979713"/>
                <a:gd name="connsiteX0" fmla="*/ 1581944 w 1586350"/>
                <a:gd name="connsiteY0" fmla="*/ 0 h 979713"/>
                <a:gd name="connsiteX1" fmla="*/ 0 w 1586350"/>
                <a:gd name="connsiteY1" fmla="*/ 979713 h 979713"/>
                <a:gd name="connsiteX2" fmla="*/ 1586263 w 1586350"/>
                <a:gd name="connsiteY2" fmla="*/ 920382 h 979713"/>
                <a:gd name="connsiteX3" fmla="*/ 1581944 w 1586350"/>
                <a:gd name="connsiteY3" fmla="*/ 0 h 979713"/>
                <a:gd name="connsiteX0" fmla="*/ 1581944 w 1582267"/>
                <a:gd name="connsiteY0" fmla="*/ 0 h 979713"/>
                <a:gd name="connsiteX1" fmla="*/ 0 w 1582267"/>
                <a:gd name="connsiteY1" fmla="*/ 979713 h 979713"/>
                <a:gd name="connsiteX2" fmla="*/ 1582022 w 1582267"/>
                <a:gd name="connsiteY2" fmla="*/ 920382 h 979713"/>
                <a:gd name="connsiteX3" fmla="*/ 1581944 w 1582267"/>
                <a:gd name="connsiteY3" fmla="*/ 0 h 979713"/>
                <a:gd name="connsiteX0" fmla="*/ 1581944 w 1582267"/>
                <a:gd name="connsiteY0" fmla="*/ 0 h 972229"/>
                <a:gd name="connsiteX1" fmla="*/ 0 w 1582267"/>
                <a:gd name="connsiteY1" fmla="*/ 972229 h 972229"/>
                <a:gd name="connsiteX2" fmla="*/ 1582022 w 1582267"/>
                <a:gd name="connsiteY2" fmla="*/ 912898 h 972229"/>
                <a:gd name="connsiteX3" fmla="*/ 1581944 w 1582267"/>
                <a:gd name="connsiteY3" fmla="*/ 0 h 972229"/>
                <a:gd name="connsiteX0" fmla="*/ 1577945 w 1582112"/>
                <a:gd name="connsiteY0" fmla="*/ 0 h 974723"/>
                <a:gd name="connsiteX1" fmla="*/ 0 w 1582112"/>
                <a:gd name="connsiteY1" fmla="*/ 974723 h 974723"/>
                <a:gd name="connsiteX2" fmla="*/ 1582022 w 1582112"/>
                <a:gd name="connsiteY2" fmla="*/ 915392 h 974723"/>
                <a:gd name="connsiteX3" fmla="*/ 1577945 w 1582112"/>
                <a:gd name="connsiteY3" fmla="*/ 0 h 974723"/>
                <a:gd name="connsiteX0" fmla="*/ 1575945 w 1582091"/>
                <a:gd name="connsiteY0" fmla="*/ 0 h 969734"/>
                <a:gd name="connsiteX1" fmla="*/ 0 w 1582091"/>
                <a:gd name="connsiteY1" fmla="*/ 969734 h 969734"/>
                <a:gd name="connsiteX2" fmla="*/ 1582022 w 1582091"/>
                <a:gd name="connsiteY2" fmla="*/ 910403 h 969734"/>
                <a:gd name="connsiteX3" fmla="*/ 1575945 w 1582091"/>
                <a:gd name="connsiteY3" fmla="*/ 0 h 969734"/>
                <a:gd name="connsiteX0" fmla="*/ 1575945 w 1582091"/>
                <a:gd name="connsiteY0" fmla="*/ 0 h 972229"/>
                <a:gd name="connsiteX1" fmla="*/ 0 w 1582091"/>
                <a:gd name="connsiteY1" fmla="*/ 972229 h 972229"/>
                <a:gd name="connsiteX2" fmla="*/ 1582022 w 1582091"/>
                <a:gd name="connsiteY2" fmla="*/ 912898 h 972229"/>
                <a:gd name="connsiteX3" fmla="*/ 1575945 w 1582091"/>
                <a:gd name="connsiteY3" fmla="*/ 0 h 972229"/>
                <a:gd name="connsiteX0" fmla="*/ 1575945 w 1582091"/>
                <a:gd name="connsiteY0" fmla="*/ 0 h 974724"/>
                <a:gd name="connsiteX1" fmla="*/ 0 w 1582091"/>
                <a:gd name="connsiteY1" fmla="*/ 974724 h 974724"/>
                <a:gd name="connsiteX2" fmla="*/ 1582022 w 1582091"/>
                <a:gd name="connsiteY2" fmla="*/ 915393 h 974724"/>
                <a:gd name="connsiteX3" fmla="*/ 1575945 w 1582091"/>
                <a:gd name="connsiteY3" fmla="*/ 0 h 974724"/>
                <a:gd name="connsiteX0" fmla="*/ 1575945 w 1578155"/>
                <a:gd name="connsiteY0" fmla="*/ 0 h 974724"/>
                <a:gd name="connsiteX1" fmla="*/ 0 w 1578155"/>
                <a:gd name="connsiteY1" fmla="*/ 974724 h 974724"/>
                <a:gd name="connsiteX2" fmla="*/ 1578023 w 1578155"/>
                <a:gd name="connsiteY2" fmla="*/ 920382 h 974724"/>
                <a:gd name="connsiteX3" fmla="*/ 1575945 w 1578155"/>
                <a:gd name="connsiteY3" fmla="*/ 0 h 974724"/>
                <a:gd name="connsiteX0" fmla="*/ 1575945 w 1578155"/>
                <a:gd name="connsiteY0" fmla="*/ 0 h 974724"/>
                <a:gd name="connsiteX1" fmla="*/ 0 w 1578155"/>
                <a:gd name="connsiteY1" fmla="*/ 974724 h 974724"/>
                <a:gd name="connsiteX2" fmla="*/ 1578023 w 1578155"/>
                <a:gd name="connsiteY2" fmla="*/ 922875 h 974724"/>
                <a:gd name="connsiteX3" fmla="*/ 1575945 w 1578155"/>
                <a:gd name="connsiteY3" fmla="*/ 0 h 974724"/>
                <a:gd name="connsiteX0" fmla="*/ 1585943 w 1588153"/>
                <a:gd name="connsiteY0" fmla="*/ 0 h 972229"/>
                <a:gd name="connsiteX1" fmla="*/ 0 w 1588153"/>
                <a:gd name="connsiteY1" fmla="*/ 972229 h 972229"/>
                <a:gd name="connsiteX2" fmla="*/ 1588021 w 1588153"/>
                <a:gd name="connsiteY2" fmla="*/ 922875 h 972229"/>
                <a:gd name="connsiteX3" fmla="*/ 1585943 w 1588153"/>
                <a:gd name="connsiteY3" fmla="*/ 0 h 972229"/>
                <a:gd name="connsiteX0" fmla="*/ 1593941 w 1596151"/>
                <a:gd name="connsiteY0" fmla="*/ 0 h 999669"/>
                <a:gd name="connsiteX1" fmla="*/ 0 w 1596151"/>
                <a:gd name="connsiteY1" fmla="*/ 999669 h 999669"/>
                <a:gd name="connsiteX2" fmla="*/ 1596019 w 1596151"/>
                <a:gd name="connsiteY2" fmla="*/ 922875 h 999669"/>
                <a:gd name="connsiteX3" fmla="*/ 1593941 w 1596151"/>
                <a:gd name="connsiteY3" fmla="*/ 0 h 99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6151" h="999669">
                  <a:moveTo>
                    <a:pt x="1593941" y="0"/>
                  </a:moveTo>
                  <a:lnTo>
                    <a:pt x="0" y="999669"/>
                  </a:lnTo>
                  <a:lnTo>
                    <a:pt x="1596019" y="922875"/>
                  </a:lnTo>
                  <a:cubicBezTo>
                    <a:pt x="1596900" y="618075"/>
                    <a:pt x="1593060" y="304800"/>
                    <a:pt x="1593941" y="0"/>
                  </a:cubicBez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/>
            </a:p>
          </p:txBody>
        </p:sp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xmlns="" id="{544CD5A6-4035-47EB-B023-A2D370C4AE1C}"/>
                </a:ext>
              </a:extLst>
            </p:cNvPr>
            <p:cNvSpPr/>
            <p:nvPr/>
          </p:nvSpPr>
          <p:spPr>
            <a:xfrm>
              <a:off x="1503608" y="1633102"/>
              <a:ext cx="1809096" cy="2713131"/>
            </a:xfrm>
            <a:custGeom>
              <a:avLst/>
              <a:gdLst>
                <a:gd name="connsiteX0" fmla="*/ 1621972 w 1621972"/>
                <a:gd name="connsiteY0" fmla="*/ 0 h 2035628"/>
                <a:gd name="connsiteX1" fmla="*/ 0 w 1621972"/>
                <a:gd name="connsiteY1" fmla="*/ 2035628 h 2035628"/>
                <a:gd name="connsiteX2" fmla="*/ 1621972 w 1621972"/>
                <a:gd name="connsiteY2" fmla="*/ 892628 h 2035628"/>
                <a:gd name="connsiteX3" fmla="*/ 1621972 w 1621972"/>
                <a:gd name="connsiteY3" fmla="*/ 0 h 2035628"/>
                <a:gd name="connsiteX0" fmla="*/ 1621972 w 1654629"/>
                <a:gd name="connsiteY0" fmla="*/ 0 h 2035628"/>
                <a:gd name="connsiteX1" fmla="*/ 0 w 1654629"/>
                <a:gd name="connsiteY1" fmla="*/ 2035628 h 2035628"/>
                <a:gd name="connsiteX2" fmla="*/ 1654629 w 1654629"/>
                <a:gd name="connsiteY2" fmla="*/ 881742 h 2035628"/>
                <a:gd name="connsiteX3" fmla="*/ 1621972 w 1654629"/>
                <a:gd name="connsiteY3" fmla="*/ 0 h 2035628"/>
                <a:gd name="connsiteX0" fmla="*/ 1635503 w 1654629"/>
                <a:gd name="connsiteY0" fmla="*/ 0 h 2013857"/>
                <a:gd name="connsiteX1" fmla="*/ 0 w 1654629"/>
                <a:gd name="connsiteY1" fmla="*/ 2013857 h 2013857"/>
                <a:gd name="connsiteX2" fmla="*/ 1654629 w 1654629"/>
                <a:gd name="connsiteY2" fmla="*/ 859971 h 2013857"/>
                <a:gd name="connsiteX3" fmla="*/ 1635503 w 1654629"/>
                <a:gd name="connsiteY3" fmla="*/ 0 h 2013857"/>
                <a:gd name="connsiteX0" fmla="*/ 1594911 w 1654629"/>
                <a:gd name="connsiteY0" fmla="*/ 0 h 2002971"/>
                <a:gd name="connsiteX1" fmla="*/ 0 w 1654629"/>
                <a:gd name="connsiteY1" fmla="*/ 2002971 h 2002971"/>
                <a:gd name="connsiteX2" fmla="*/ 1654629 w 1654629"/>
                <a:gd name="connsiteY2" fmla="*/ 849085 h 2002971"/>
                <a:gd name="connsiteX3" fmla="*/ 1594911 w 1654629"/>
                <a:gd name="connsiteY3" fmla="*/ 0 h 2002971"/>
                <a:gd name="connsiteX0" fmla="*/ 1600197 w 1654629"/>
                <a:gd name="connsiteY0" fmla="*/ 0 h 2002971"/>
                <a:gd name="connsiteX1" fmla="*/ 0 w 1654629"/>
                <a:gd name="connsiteY1" fmla="*/ 2002971 h 2002971"/>
                <a:gd name="connsiteX2" fmla="*/ 1654629 w 1654629"/>
                <a:gd name="connsiteY2" fmla="*/ 849085 h 2002971"/>
                <a:gd name="connsiteX3" fmla="*/ 1600197 w 1654629"/>
                <a:gd name="connsiteY3" fmla="*/ 0 h 2002971"/>
                <a:gd name="connsiteX0" fmla="*/ 1605484 w 1654629"/>
                <a:gd name="connsiteY0" fmla="*/ 0 h 2007224"/>
                <a:gd name="connsiteX1" fmla="*/ 0 w 1654629"/>
                <a:gd name="connsiteY1" fmla="*/ 2007224 h 2007224"/>
                <a:gd name="connsiteX2" fmla="*/ 1654629 w 1654629"/>
                <a:gd name="connsiteY2" fmla="*/ 853338 h 2007224"/>
                <a:gd name="connsiteX3" fmla="*/ 1605484 w 1654629"/>
                <a:gd name="connsiteY3" fmla="*/ 0 h 2007224"/>
                <a:gd name="connsiteX0" fmla="*/ 1605484 w 1612337"/>
                <a:gd name="connsiteY0" fmla="*/ 0 h 2007224"/>
                <a:gd name="connsiteX1" fmla="*/ 0 w 1612337"/>
                <a:gd name="connsiteY1" fmla="*/ 2007224 h 2007224"/>
                <a:gd name="connsiteX2" fmla="*/ 1612337 w 1612337"/>
                <a:gd name="connsiteY2" fmla="*/ 870350 h 2007224"/>
                <a:gd name="connsiteX3" fmla="*/ 1605484 w 1612337"/>
                <a:gd name="connsiteY3" fmla="*/ 0 h 2007224"/>
                <a:gd name="connsiteX0" fmla="*/ 1605484 w 1612337"/>
                <a:gd name="connsiteY0" fmla="*/ 0 h 2041344"/>
                <a:gd name="connsiteX1" fmla="*/ 0 w 1612337"/>
                <a:gd name="connsiteY1" fmla="*/ 2041344 h 2041344"/>
                <a:gd name="connsiteX2" fmla="*/ 1612337 w 1612337"/>
                <a:gd name="connsiteY2" fmla="*/ 904470 h 2041344"/>
                <a:gd name="connsiteX3" fmla="*/ 1605484 w 1612337"/>
                <a:gd name="connsiteY3" fmla="*/ 0 h 2041344"/>
                <a:gd name="connsiteX0" fmla="*/ 1605484 w 1612337"/>
                <a:gd name="connsiteY0" fmla="*/ 0 h 2041344"/>
                <a:gd name="connsiteX1" fmla="*/ 0 w 1612337"/>
                <a:gd name="connsiteY1" fmla="*/ 2041344 h 2041344"/>
                <a:gd name="connsiteX2" fmla="*/ 1612337 w 1612337"/>
                <a:gd name="connsiteY2" fmla="*/ 911293 h 2041344"/>
                <a:gd name="connsiteX3" fmla="*/ 1605484 w 1612337"/>
                <a:gd name="connsiteY3" fmla="*/ 0 h 2041344"/>
                <a:gd name="connsiteX0" fmla="*/ 1613967 w 1614481"/>
                <a:gd name="connsiteY0" fmla="*/ 0 h 2051579"/>
                <a:gd name="connsiteX1" fmla="*/ 0 w 1614481"/>
                <a:gd name="connsiteY1" fmla="*/ 2051579 h 2051579"/>
                <a:gd name="connsiteX2" fmla="*/ 1612337 w 1614481"/>
                <a:gd name="connsiteY2" fmla="*/ 921528 h 2051579"/>
                <a:gd name="connsiteX3" fmla="*/ 1613967 w 1614481"/>
                <a:gd name="connsiteY3" fmla="*/ 0 h 2051579"/>
                <a:gd name="connsiteX0" fmla="*/ 1597003 w 1612337"/>
                <a:gd name="connsiteY0" fmla="*/ 0 h 2048168"/>
                <a:gd name="connsiteX1" fmla="*/ 0 w 1612337"/>
                <a:gd name="connsiteY1" fmla="*/ 2048168 h 2048168"/>
                <a:gd name="connsiteX2" fmla="*/ 1612337 w 1612337"/>
                <a:gd name="connsiteY2" fmla="*/ 918117 h 2048168"/>
                <a:gd name="connsiteX3" fmla="*/ 1597003 w 1612337"/>
                <a:gd name="connsiteY3" fmla="*/ 0 h 2048168"/>
                <a:gd name="connsiteX0" fmla="*/ 1600839 w 1612337"/>
                <a:gd name="connsiteY0" fmla="*/ 0 h 2043403"/>
                <a:gd name="connsiteX1" fmla="*/ 0 w 1612337"/>
                <a:gd name="connsiteY1" fmla="*/ 2043403 h 2043403"/>
                <a:gd name="connsiteX2" fmla="*/ 1612337 w 1612337"/>
                <a:gd name="connsiteY2" fmla="*/ 913352 h 2043403"/>
                <a:gd name="connsiteX3" fmla="*/ 1600839 w 1612337"/>
                <a:gd name="connsiteY3" fmla="*/ 0 h 2043403"/>
                <a:gd name="connsiteX0" fmla="*/ 1600839 w 1612337"/>
                <a:gd name="connsiteY0" fmla="*/ 0 h 2043403"/>
                <a:gd name="connsiteX1" fmla="*/ 0 w 1612337"/>
                <a:gd name="connsiteY1" fmla="*/ 2043403 h 2043403"/>
                <a:gd name="connsiteX2" fmla="*/ 1612337 w 1612337"/>
                <a:gd name="connsiteY2" fmla="*/ 915735 h 2043403"/>
                <a:gd name="connsiteX3" fmla="*/ 1600839 w 1612337"/>
                <a:gd name="connsiteY3" fmla="*/ 0 h 2043403"/>
                <a:gd name="connsiteX0" fmla="*/ 1598829 w 1610327"/>
                <a:gd name="connsiteY0" fmla="*/ 0 h 2068370"/>
                <a:gd name="connsiteX1" fmla="*/ 0 w 1610327"/>
                <a:gd name="connsiteY1" fmla="*/ 2068370 h 2068370"/>
                <a:gd name="connsiteX2" fmla="*/ 1610327 w 1610327"/>
                <a:gd name="connsiteY2" fmla="*/ 915735 h 2068370"/>
                <a:gd name="connsiteX3" fmla="*/ 1598829 w 1610327"/>
                <a:gd name="connsiteY3" fmla="*/ 0 h 2068370"/>
                <a:gd name="connsiteX0" fmla="*/ 1606584 w 1610327"/>
                <a:gd name="connsiteY0" fmla="*/ 0 h 2068370"/>
                <a:gd name="connsiteX1" fmla="*/ 0 w 1610327"/>
                <a:gd name="connsiteY1" fmla="*/ 2068370 h 2068370"/>
                <a:gd name="connsiteX2" fmla="*/ 1610327 w 1610327"/>
                <a:gd name="connsiteY2" fmla="*/ 915735 h 2068370"/>
                <a:gd name="connsiteX3" fmla="*/ 1606584 w 1610327"/>
                <a:gd name="connsiteY3" fmla="*/ 0 h 206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327" h="2068370">
                  <a:moveTo>
                    <a:pt x="1606584" y="0"/>
                  </a:moveTo>
                  <a:lnTo>
                    <a:pt x="0" y="2068370"/>
                  </a:lnTo>
                  <a:lnTo>
                    <a:pt x="1610327" y="915735"/>
                  </a:lnTo>
                  <a:cubicBezTo>
                    <a:pt x="1608043" y="625618"/>
                    <a:pt x="1608868" y="290117"/>
                    <a:pt x="1606584" y="0"/>
                  </a:cubicBezTo>
                  <a:close/>
                </a:path>
              </a:pathLst>
            </a:custGeom>
            <a:solidFill>
              <a:srgbClr val="FF8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/>
            </a:p>
          </p:txBody>
        </p:sp>
        <p:sp>
          <p:nvSpPr>
            <p:cNvPr id="20" name="Freeform 59">
              <a:extLst>
                <a:ext uri="{FF2B5EF4-FFF2-40B4-BE49-F238E27FC236}">
                  <a16:creationId xmlns:a16="http://schemas.microsoft.com/office/drawing/2014/main" xmlns="" id="{E09BDB2D-64E8-4472-BB35-8DE1B483A2AF}"/>
                </a:ext>
              </a:extLst>
            </p:cNvPr>
            <p:cNvSpPr/>
            <p:nvPr/>
          </p:nvSpPr>
          <p:spPr>
            <a:xfrm flipV="1">
              <a:off x="1509197" y="4341601"/>
              <a:ext cx="1794364" cy="1309197"/>
            </a:xfrm>
            <a:custGeom>
              <a:avLst/>
              <a:gdLst>
                <a:gd name="connsiteX0" fmla="*/ 1621972 w 1621972"/>
                <a:gd name="connsiteY0" fmla="*/ 0 h 925286"/>
                <a:gd name="connsiteX1" fmla="*/ 0 w 1621972"/>
                <a:gd name="connsiteY1" fmla="*/ 925286 h 925286"/>
                <a:gd name="connsiteX2" fmla="*/ 1621972 w 1621972"/>
                <a:gd name="connsiteY2" fmla="*/ 849086 h 925286"/>
                <a:gd name="connsiteX3" fmla="*/ 1621972 w 1621972"/>
                <a:gd name="connsiteY3" fmla="*/ 0 h 925286"/>
                <a:gd name="connsiteX0" fmla="*/ 1632858 w 1632858"/>
                <a:gd name="connsiteY0" fmla="*/ 0 h 957943"/>
                <a:gd name="connsiteX1" fmla="*/ 0 w 1632858"/>
                <a:gd name="connsiteY1" fmla="*/ 957943 h 957943"/>
                <a:gd name="connsiteX2" fmla="*/ 1621972 w 1632858"/>
                <a:gd name="connsiteY2" fmla="*/ 881743 h 957943"/>
                <a:gd name="connsiteX3" fmla="*/ 1632858 w 1632858"/>
                <a:gd name="connsiteY3" fmla="*/ 0 h 957943"/>
                <a:gd name="connsiteX0" fmla="*/ 1632858 w 1654629"/>
                <a:gd name="connsiteY0" fmla="*/ 0 h 957943"/>
                <a:gd name="connsiteX1" fmla="*/ 0 w 1654629"/>
                <a:gd name="connsiteY1" fmla="*/ 957943 h 957943"/>
                <a:gd name="connsiteX2" fmla="*/ 1654629 w 1654629"/>
                <a:gd name="connsiteY2" fmla="*/ 903515 h 957943"/>
                <a:gd name="connsiteX3" fmla="*/ 1632858 w 1654629"/>
                <a:gd name="connsiteY3" fmla="*/ 0 h 957943"/>
                <a:gd name="connsiteX0" fmla="*/ 1643743 w 1654629"/>
                <a:gd name="connsiteY0" fmla="*/ 0 h 979714"/>
                <a:gd name="connsiteX1" fmla="*/ 0 w 1654629"/>
                <a:gd name="connsiteY1" fmla="*/ 979714 h 979714"/>
                <a:gd name="connsiteX2" fmla="*/ 1654629 w 1654629"/>
                <a:gd name="connsiteY2" fmla="*/ 925286 h 979714"/>
                <a:gd name="connsiteX3" fmla="*/ 1643743 w 1654629"/>
                <a:gd name="connsiteY3" fmla="*/ 0 h 979714"/>
                <a:gd name="connsiteX0" fmla="*/ 1630212 w 1654629"/>
                <a:gd name="connsiteY0" fmla="*/ 0 h 947057"/>
                <a:gd name="connsiteX1" fmla="*/ 0 w 1654629"/>
                <a:gd name="connsiteY1" fmla="*/ 947057 h 947057"/>
                <a:gd name="connsiteX2" fmla="*/ 1654629 w 1654629"/>
                <a:gd name="connsiteY2" fmla="*/ 892629 h 947057"/>
                <a:gd name="connsiteX3" fmla="*/ 1630212 w 1654629"/>
                <a:gd name="connsiteY3" fmla="*/ 0 h 947057"/>
                <a:gd name="connsiteX0" fmla="*/ 1657273 w 1657273"/>
                <a:gd name="connsiteY0" fmla="*/ 0 h 968828"/>
                <a:gd name="connsiteX1" fmla="*/ 0 w 1657273"/>
                <a:gd name="connsiteY1" fmla="*/ 968828 h 968828"/>
                <a:gd name="connsiteX2" fmla="*/ 1654629 w 1657273"/>
                <a:gd name="connsiteY2" fmla="*/ 914400 h 968828"/>
                <a:gd name="connsiteX3" fmla="*/ 1657273 w 1657273"/>
                <a:gd name="connsiteY3" fmla="*/ 0 h 968828"/>
                <a:gd name="connsiteX0" fmla="*/ 1684334 w 1684334"/>
                <a:gd name="connsiteY0" fmla="*/ 0 h 990599"/>
                <a:gd name="connsiteX1" fmla="*/ 0 w 1684334"/>
                <a:gd name="connsiteY1" fmla="*/ 990599 h 990599"/>
                <a:gd name="connsiteX2" fmla="*/ 1654629 w 1684334"/>
                <a:gd name="connsiteY2" fmla="*/ 936171 h 990599"/>
                <a:gd name="connsiteX3" fmla="*/ 1684334 w 1684334"/>
                <a:gd name="connsiteY3" fmla="*/ 0 h 990599"/>
                <a:gd name="connsiteX0" fmla="*/ 1589618 w 1654636"/>
                <a:gd name="connsiteY0" fmla="*/ 0 h 947056"/>
                <a:gd name="connsiteX1" fmla="*/ 0 w 1654636"/>
                <a:gd name="connsiteY1" fmla="*/ 947056 h 947056"/>
                <a:gd name="connsiteX2" fmla="*/ 1654629 w 1654636"/>
                <a:gd name="connsiteY2" fmla="*/ 892628 h 947056"/>
                <a:gd name="connsiteX3" fmla="*/ 1589618 w 1654636"/>
                <a:gd name="connsiteY3" fmla="*/ 0 h 947056"/>
                <a:gd name="connsiteX0" fmla="*/ 1603149 w 1654638"/>
                <a:gd name="connsiteY0" fmla="*/ 0 h 979713"/>
                <a:gd name="connsiteX1" fmla="*/ 0 w 1654638"/>
                <a:gd name="connsiteY1" fmla="*/ 979713 h 979713"/>
                <a:gd name="connsiteX2" fmla="*/ 1654629 w 1654638"/>
                <a:gd name="connsiteY2" fmla="*/ 925285 h 979713"/>
                <a:gd name="connsiteX3" fmla="*/ 1603149 w 1654638"/>
                <a:gd name="connsiteY3" fmla="*/ 0 h 979713"/>
                <a:gd name="connsiteX0" fmla="*/ 1603149 w 1627589"/>
                <a:gd name="connsiteY0" fmla="*/ 0 h 979713"/>
                <a:gd name="connsiteX1" fmla="*/ 0 w 1627589"/>
                <a:gd name="connsiteY1" fmla="*/ 979713 h 979713"/>
                <a:gd name="connsiteX2" fmla="*/ 1627568 w 1627589"/>
                <a:gd name="connsiteY2" fmla="*/ 914399 h 979713"/>
                <a:gd name="connsiteX3" fmla="*/ 1603149 w 1627589"/>
                <a:gd name="connsiteY3" fmla="*/ 0 h 979713"/>
                <a:gd name="connsiteX0" fmla="*/ 1603149 w 1606525"/>
                <a:gd name="connsiteY0" fmla="*/ 0 h 979713"/>
                <a:gd name="connsiteX1" fmla="*/ 0 w 1606525"/>
                <a:gd name="connsiteY1" fmla="*/ 979713 h 979713"/>
                <a:gd name="connsiteX2" fmla="*/ 1606422 w 1606525"/>
                <a:gd name="connsiteY2" fmla="*/ 910146 h 979713"/>
                <a:gd name="connsiteX3" fmla="*/ 1603149 w 1606525"/>
                <a:gd name="connsiteY3" fmla="*/ 0 h 979713"/>
                <a:gd name="connsiteX0" fmla="*/ 1603149 w 1603149"/>
                <a:gd name="connsiteY0" fmla="*/ 0 h 979713"/>
                <a:gd name="connsiteX1" fmla="*/ 0 w 1603149"/>
                <a:gd name="connsiteY1" fmla="*/ 979713 h 979713"/>
                <a:gd name="connsiteX2" fmla="*/ 1601135 w 1603149"/>
                <a:gd name="connsiteY2" fmla="*/ 914399 h 979713"/>
                <a:gd name="connsiteX3" fmla="*/ 1603149 w 1603149"/>
                <a:gd name="connsiteY3" fmla="*/ 0 h 979713"/>
                <a:gd name="connsiteX0" fmla="*/ 1608435 w 1608435"/>
                <a:gd name="connsiteY0" fmla="*/ 0 h 988219"/>
                <a:gd name="connsiteX1" fmla="*/ 0 w 1608435"/>
                <a:gd name="connsiteY1" fmla="*/ 988219 h 988219"/>
                <a:gd name="connsiteX2" fmla="*/ 1601135 w 1608435"/>
                <a:gd name="connsiteY2" fmla="*/ 922905 h 988219"/>
                <a:gd name="connsiteX3" fmla="*/ 1608435 w 1608435"/>
                <a:gd name="connsiteY3" fmla="*/ 0 h 988219"/>
                <a:gd name="connsiteX0" fmla="*/ 1591471 w 1601183"/>
                <a:gd name="connsiteY0" fmla="*/ 0 h 991631"/>
                <a:gd name="connsiteX1" fmla="*/ 0 w 1601183"/>
                <a:gd name="connsiteY1" fmla="*/ 991631 h 991631"/>
                <a:gd name="connsiteX2" fmla="*/ 1601135 w 1601183"/>
                <a:gd name="connsiteY2" fmla="*/ 926317 h 991631"/>
                <a:gd name="connsiteX3" fmla="*/ 1591471 w 1601183"/>
                <a:gd name="connsiteY3" fmla="*/ 0 h 991631"/>
                <a:gd name="connsiteX0" fmla="*/ 1587230 w 1601171"/>
                <a:gd name="connsiteY0" fmla="*/ 0 h 991631"/>
                <a:gd name="connsiteX1" fmla="*/ 0 w 1601171"/>
                <a:gd name="connsiteY1" fmla="*/ 991631 h 991631"/>
                <a:gd name="connsiteX2" fmla="*/ 1601135 w 1601171"/>
                <a:gd name="connsiteY2" fmla="*/ 926317 h 991631"/>
                <a:gd name="connsiteX3" fmla="*/ 1587230 w 1601171"/>
                <a:gd name="connsiteY3" fmla="*/ 0 h 991631"/>
                <a:gd name="connsiteX0" fmla="*/ 1587230 w 1601170"/>
                <a:gd name="connsiteY0" fmla="*/ 0 h 988219"/>
                <a:gd name="connsiteX1" fmla="*/ 0 w 1601170"/>
                <a:gd name="connsiteY1" fmla="*/ 988219 h 988219"/>
                <a:gd name="connsiteX2" fmla="*/ 1601135 w 1601170"/>
                <a:gd name="connsiteY2" fmla="*/ 922905 h 988219"/>
                <a:gd name="connsiteX3" fmla="*/ 1587230 w 1601170"/>
                <a:gd name="connsiteY3" fmla="*/ 0 h 988219"/>
                <a:gd name="connsiteX0" fmla="*/ 1587230 w 1601170"/>
                <a:gd name="connsiteY0" fmla="*/ 0 h 991631"/>
                <a:gd name="connsiteX1" fmla="*/ 0 w 1601170"/>
                <a:gd name="connsiteY1" fmla="*/ 991631 h 991631"/>
                <a:gd name="connsiteX2" fmla="*/ 1601135 w 1601170"/>
                <a:gd name="connsiteY2" fmla="*/ 926317 h 991631"/>
                <a:gd name="connsiteX3" fmla="*/ 1587230 w 1601170"/>
                <a:gd name="connsiteY3" fmla="*/ 0 h 991631"/>
                <a:gd name="connsiteX0" fmla="*/ 1589240 w 1603180"/>
                <a:gd name="connsiteY0" fmla="*/ 0 h 949187"/>
                <a:gd name="connsiteX1" fmla="*/ 0 w 1603180"/>
                <a:gd name="connsiteY1" fmla="*/ 949187 h 949187"/>
                <a:gd name="connsiteX2" fmla="*/ 1603145 w 1603180"/>
                <a:gd name="connsiteY2" fmla="*/ 926317 h 949187"/>
                <a:gd name="connsiteX3" fmla="*/ 1589240 w 1603180"/>
                <a:gd name="connsiteY3" fmla="*/ 0 h 949187"/>
                <a:gd name="connsiteX0" fmla="*/ 1589240 w 1603180"/>
                <a:gd name="connsiteY0" fmla="*/ 0 h 954181"/>
                <a:gd name="connsiteX1" fmla="*/ 0 w 1603180"/>
                <a:gd name="connsiteY1" fmla="*/ 954181 h 954181"/>
                <a:gd name="connsiteX2" fmla="*/ 1603145 w 1603180"/>
                <a:gd name="connsiteY2" fmla="*/ 926317 h 954181"/>
                <a:gd name="connsiteX3" fmla="*/ 1589240 w 1603180"/>
                <a:gd name="connsiteY3" fmla="*/ 0 h 954181"/>
                <a:gd name="connsiteX0" fmla="*/ 1591249 w 1605189"/>
                <a:gd name="connsiteY0" fmla="*/ 0 h 956677"/>
                <a:gd name="connsiteX1" fmla="*/ 0 w 1605189"/>
                <a:gd name="connsiteY1" fmla="*/ 956677 h 956677"/>
                <a:gd name="connsiteX2" fmla="*/ 1605154 w 1605189"/>
                <a:gd name="connsiteY2" fmla="*/ 926317 h 956677"/>
                <a:gd name="connsiteX3" fmla="*/ 1591249 w 1605189"/>
                <a:gd name="connsiteY3" fmla="*/ 0 h 956677"/>
                <a:gd name="connsiteX0" fmla="*/ 1591249 w 1601181"/>
                <a:gd name="connsiteY0" fmla="*/ 0 h 956677"/>
                <a:gd name="connsiteX1" fmla="*/ 0 w 1601181"/>
                <a:gd name="connsiteY1" fmla="*/ 956677 h 956677"/>
                <a:gd name="connsiteX2" fmla="*/ 1601134 w 1601181"/>
                <a:gd name="connsiteY2" fmla="*/ 892812 h 956677"/>
                <a:gd name="connsiteX3" fmla="*/ 1591249 w 1601181"/>
                <a:gd name="connsiteY3" fmla="*/ 0 h 956677"/>
                <a:gd name="connsiteX0" fmla="*/ 1591249 w 1607194"/>
                <a:gd name="connsiteY0" fmla="*/ 0 h 956677"/>
                <a:gd name="connsiteX1" fmla="*/ 0 w 1607194"/>
                <a:gd name="connsiteY1" fmla="*/ 956677 h 956677"/>
                <a:gd name="connsiteX2" fmla="*/ 1607163 w 1607194"/>
                <a:gd name="connsiteY2" fmla="*/ 892812 h 956677"/>
                <a:gd name="connsiteX3" fmla="*/ 1591249 w 1607194"/>
                <a:gd name="connsiteY3" fmla="*/ 0 h 956677"/>
                <a:gd name="connsiteX0" fmla="*/ 1591249 w 1603184"/>
                <a:gd name="connsiteY0" fmla="*/ 0 h 956677"/>
                <a:gd name="connsiteX1" fmla="*/ 0 w 1603184"/>
                <a:gd name="connsiteY1" fmla="*/ 956677 h 956677"/>
                <a:gd name="connsiteX2" fmla="*/ 1603144 w 1603184"/>
                <a:gd name="connsiteY2" fmla="*/ 890420 h 956677"/>
                <a:gd name="connsiteX3" fmla="*/ 1591249 w 1603184"/>
                <a:gd name="connsiteY3" fmla="*/ 0 h 956677"/>
                <a:gd name="connsiteX0" fmla="*/ 1591249 w 1601181"/>
                <a:gd name="connsiteY0" fmla="*/ 0 h 956677"/>
                <a:gd name="connsiteX1" fmla="*/ 0 w 1601181"/>
                <a:gd name="connsiteY1" fmla="*/ 956677 h 956677"/>
                <a:gd name="connsiteX2" fmla="*/ 1601134 w 1601181"/>
                <a:gd name="connsiteY2" fmla="*/ 890420 h 956677"/>
                <a:gd name="connsiteX3" fmla="*/ 1591249 w 1601181"/>
                <a:gd name="connsiteY3" fmla="*/ 0 h 956677"/>
                <a:gd name="connsiteX0" fmla="*/ 1591249 w 1597184"/>
                <a:gd name="connsiteY0" fmla="*/ 0 h 956677"/>
                <a:gd name="connsiteX1" fmla="*/ 0 w 1597184"/>
                <a:gd name="connsiteY1" fmla="*/ 956677 h 956677"/>
                <a:gd name="connsiteX2" fmla="*/ 1597114 w 1597184"/>
                <a:gd name="connsiteY2" fmla="*/ 890420 h 956677"/>
                <a:gd name="connsiteX3" fmla="*/ 1591249 w 1597184"/>
                <a:gd name="connsiteY3" fmla="*/ 0 h 956677"/>
                <a:gd name="connsiteX0" fmla="*/ 1593652 w 1597214"/>
                <a:gd name="connsiteY0" fmla="*/ 0 h 956677"/>
                <a:gd name="connsiteX1" fmla="*/ 0 w 1597214"/>
                <a:gd name="connsiteY1" fmla="*/ 956677 h 956677"/>
                <a:gd name="connsiteX2" fmla="*/ 1597114 w 1597214"/>
                <a:gd name="connsiteY2" fmla="*/ 890420 h 956677"/>
                <a:gd name="connsiteX3" fmla="*/ 1593652 w 1597214"/>
                <a:gd name="connsiteY3" fmla="*/ 0 h 95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7214" h="956677">
                  <a:moveTo>
                    <a:pt x="1593652" y="0"/>
                  </a:moveTo>
                  <a:lnTo>
                    <a:pt x="0" y="956677"/>
                  </a:lnTo>
                  <a:lnTo>
                    <a:pt x="1597114" y="890420"/>
                  </a:lnTo>
                  <a:cubicBezTo>
                    <a:pt x="1597995" y="585620"/>
                    <a:pt x="1592771" y="304800"/>
                    <a:pt x="1593652" y="0"/>
                  </a:cubicBezTo>
                  <a:close/>
                </a:path>
              </a:pathLst>
            </a:custGeom>
            <a:solidFill>
              <a:srgbClr val="EDB7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3373836" y="1638964"/>
              <a:ext cx="1177111" cy="117711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89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3354865" y="3055924"/>
              <a:ext cx="1177111" cy="117711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3373835" y="4472884"/>
              <a:ext cx="1177111" cy="117711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EDB7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3459688" y="1689568"/>
              <a:ext cx="1074501" cy="1151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營收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資料</a:t>
              </a:r>
              <a:endParaRPr lang="zh-TW" altLang="en-US" sz="3200" b="1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3440718" y="3105870"/>
              <a:ext cx="1074501" cy="1151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薪資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資料</a:t>
              </a:r>
              <a:endParaRPr lang="zh-TW" altLang="en-US" sz="3200" b="1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3459687" y="4522830"/>
              <a:ext cx="1074501" cy="1151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補貼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領據</a:t>
              </a:r>
              <a:endParaRPr lang="zh-TW" altLang="en-US" sz="3200" b="1" dirty="0"/>
            </a:p>
          </p:txBody>
        </p:sp>
      </p:grpSp>
      <p:sp>
        <p:nvSpPr>
          <p:cNvPr id="36" name="矩形 35"/>
          <p:cNvSpPr/>
          <p:nvPr/>
        </p:nvSpPr>
        <p:spPr>
          <a:xfrm>
            <a:off x="249838" y="5597373"/>
            <a:ext cx="11760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註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1: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如營業人銷售額與稅額申報書(401或403)及單月統一發票明細表、查定課徵核定稅額繳款書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(405)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、單月自結營收報表</a:t>
            </a:r>
            <a:endParaRPr lang="en-US" altLang="zh-TW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　   或其他可資證明文件。</a:t>
            </a:r>
            <a:endParaRPr lang="en-US" altLang="zh-TW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註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2: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勞保投保單位或就業保險投保單位被保險人名冊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不包括部分工時員工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，勞工退休金計算名冊、或其他經主管機關認可之文件。</a:t>
            </a:r>
          </a:p>
        </p:txBody>
      </p:sp>
      <p:sp>
        <p:nvSpPr>
          <p:cNvPr id="35" name="標題 2"/>
          <p:cNvSpPr>
            <a:spLocks noGrp="1"/>
          </p:cNvSpPr>
          <p:nvPr>
            <p:ph type="ctrTitle"/>
          </p:nvPr>
        </p:nvSpPr>
        <p:spPr>
          <a:xfrm>
            <a:off x="4900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申請需要什麼資料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99395" y="5535560"/>
            <a:ext cx="11593210" cy="0"/>
          </a:xfrm>
          <a:prstGeom prst="line">
            <a:avLst/>
          </a:prstGeom>
          <a:ln w="25400">
            <a:solidFill>
              <a:srgbClr val="0C9B7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01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10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566279" y="292535"/>
            <a:ext cx="11227653" cy="196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u="sng" dirty="0"/>
              <a:t>如何計算</a:t>
            </a:r>
            <a:endParaRPr lang="en-US" altLang="zh-TW" u="sng" dirty="0"/>
          </a:p>
          <a:p>
            <a:pPr>
              <a:lnSpc>
                <a:spcPct val="100000"/>
              </a:lnSpc>
            </a:pPr>
            <a:r>
              <a:rPr lang="zh-TW" altLang="en-US" u="sng" dirty="0"/>
              <a:t>一次性營運資金補貼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27" name="圓角矩形 26"/>
          <p:cNvSpPr/>
          <p:nvPr/>
        </p:nvSpPr>
        <p:spPr>
          <a:xfrm>
            <a:off x="7712006" y="2999483"/>
            <a:ext cx="3191156" cy="12804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3726756" y="5375375"/>
            <a:ext cx="71720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申請、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撥付、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一次性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不論艱困發生月份，不論員工數是否變動。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706051" y="3284799"/>
            <a:ext cx="31732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一次性營運資金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補貼總額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1244088" y="2999483"/>
            <a:ext cx="3191156" cy="12804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318119" y="3284799"/>
            <a:ext cx="30933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zh-TW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正職</a:t>
            </a:r>
            <a:endParaRPr lang="en-US" altLang="zh-TW" sz="2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投保人數</a:t>
            </a:r>
            <a:endParaRPr lang="zh-TW" altLang="en-US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5236968" y="2999483"/>
            <a:ext cx="1490755" cy="12804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5213150" y="3487544"/>
            <a:ext cx="1514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</a:p>
        </p:txBody>
      </p:sp>
      <p:sp>
        <p:nvSpPr>
          <p:cNvPr id="38" name="乘號 37"/>
          <p:cNvSpPr/>
          <p:nvPr/>
        </p:nvSpPr>
        <p:spPr>
          <a:xfrm>
            <a:off x="4459062" y="3398686"/>
            <a:ext cx="752401" cy="752401"/>
          </a:xfrm>
          <a:prstGeom prst="mathMultiply">
            <a:avLst>
              <a:gd name="adj1" fmla="val 15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等於 38"/>
          <p:cNvSpPr/>
          <p:nvPr/>
        </p:nvSpPr>
        <p:spPr>
          <a:xfrm>
            <a:off x="6886060" y="3411922"/>
            <a:ext cx="725928" cy="7259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1220270" y="4491805"/>
            <a:ext cx="9741806" cy="589572"/>
          </a:xfrm>
          <a:prstGeom prst="round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1244088" y="4524222"/>
            <a:ext cx="9586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舉例：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投保</a:t>
            </a:r>
            <a:r>
              <a:rPr lang="en-US" altLang="zh-TW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 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 </a:t>
            </a:r>
            <a:r>
              <a:rPr lang="en-US" altLang="zh-TW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萬元 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=</a:t>
            </a:r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en-US" altLang="zh-TW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</a:p>
        </p:txBody>
      </p:sp>
      <p:sp>
        <p:nvSpPr>
          <p:cNvPr id="42" name="矩形 41"/>
          <p:cNvSpPr/>
          <p:nvPr/>
        </p:nvSpPr>
        <p:spPr>
          <a:xfrm>
            <a:off x="2623631" y="5353022"/>
            <a:ext cx="11031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原則</a:t>
            </a:r>
          </a:p>
        </p:txBody>
      </p:sp>
      <p:pic>
        <p:nvPicPr>
          <p:cNvPr id="43" name="圖片 42"/>
          <p:cNvPicPr>
            <a:picLocks noChangeAspect="1"/>
          </p:cNvPicPr>
          <p:nvPr/>
        </p:nvPicPr>
        <p:blipFill>
          <a:blip r:embed="rId2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40754" y="5398169"/>
            <a:ext cx="822960" cy="846963"/>
          </a:xfrm>
          <a:prstGeom prst="rect">
            <a:avLst/>
          </a:prstGeom>
        </p:spPr>
      </p:pic>
      <p:pic>
        <p:nvPicPr>
          <p:cNvPr id="44" name="圖片 43"/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6481" y="2342611"/>
            <a:ext cx="1025420" cy="1016767"/>
          </a:xfrm>
          <a:prstGeom prst="rect">
            <a:avLst/>
          </a:prstGeom>
        </p:spPr>
      </p:pic>
      <p:pic>
        <p:nvPicPr>
          <p:cNvPr id="45" name="圖片 4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01891" y="2607053"/>
            <a:ext cx="772201" cy="784860"/>
          </a:xfrm>
          <a:prstGeom prst="rect">
            <a:avLst/>
          </a:prstGeom>
        </p:spPr>
      </p:pic>
      <p:pic>
        <p:nvPicPr>
          <p:cNvPr id="46" name="圖片 45"/>
          <p:cNvPicPr>
            <a:picLocks noChangeAspect="1"/>
          </p:cNvPicPr>
          <p:nvPr/>
        </p:nvPicPr>
        <p:blipFill>
          <a:blip r:embed="rId5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26722" y="2322010"/>
            <a:ext cx="1112266" cy="108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8873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10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566279" y="292535"/>
            <a:ext cx="11227653" cy="10812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u="sng" dirty="0"/>
              <a:t>如何計算薪資補貼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28" name="矩形 27"/>
          <p:cNvSpPr/>
          <p:nvPr/>
        </p:nvSpPr>
        <p:spPr>
          <a:xfrm>
            <a:off x="3726756" y="5375375"/>
            <a:ext cx="71720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申請、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分次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撥付。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員工人數若有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異動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則須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主動申報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8" name="乘號 37"/>
          <p:cNvSpPr/>
          <p:nvPr/>
        </p:nvSpPr>
        <p:spPr>
          <a:xfrm>
            <a:off x="4524852" y="2499760"/>
            <a:ext cx="752401" cy="752401"/>
          </a:xfrm>
          <a:prstGeom prst="mathMultiply">
            <a:avLst>
              <a:gd name="adj1" fmla="val 15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等於 38"/>
          <p:cNvSpPr/>
          <p:nvPr/>
        </p:nvSpPr>
        <p:spPr>
          <a:xfrm>
            <a:off x="6896469" y="2512996"/>
            <a:ext cx="725928" cy="7259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623631" y="5353022"/>
            <a:ext cx="11031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原則</a:t>
            </a:r>
          </a:p>
        </p:txBody>
      </p:sp>
      <p:pic>
        <p:nvPicPr>
          <p:cNvPr id="43" name="圖片 42"/>
          <p:cNvPicPr>
            <a:picLocks noChangeAspect="1"/>
          </p:cNvPicPr>
          <p:nvPr/>
        </p:nvPicPr>
        <p:blipFill>
          <a:blip r:embed="rId2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40754" y="5398169"/>
            <a:ext cx="822960" cy="846963"/>
          </a:xfrm>
          <a:prstGeom prst="rect">
            <a:avLst/>
          </a:prstGeom>
        </p:spPr>
      </p:pic>
      <p:grpSp>
        <p:nvGrpSpPr>
          <p:cNvPr id="14" name="群組 13">
            <a:extLst>
              <a:ext uri="{FF2B5EF4-FFF2-40B4-BE49-F238E27FC236}">
                <a16:creationId xmlns:a16="http://schemas.microsoft.com/office/drawing/2014/main" xmlns="" id="{2215E286-2077-485A-B401-AC96E90D1BCF}"/>
              </a:ext>
            </a:extLst>
          </p:cNvPr>
          <p:cNvGrpSpPr/>
          <p:nvPr/>
        </p:nvGrpSpPr>
        <p:grpSpPr>
          <a:xfrm>
            <a:off x="5366861" y="2155961"/>
            <a:ext cx="1440000" cy="1440000"/>
            <a:chOff x="5422899" y="2376681"/>
            <a:chExt cx="1440000" cy="1440000"/>
          </a:xfrm>
        </p:grpSpPr>
        <p:sp>
          <p:nvSpPr>
            <p:cNvPr id="24" name="圓角矩形 23">
              <a:extLst>
                <a:ext uri="{FF2B5EF4-FFF2-40B4-BE49-F238E27FC236}">
                  <a16:creationId xmlns:a16="http://schemas.microsoft.com/office/drawing/2014/main" xmlns="" id="{FD97D121-FE0D-6144-9640-3D9EAE4F9751}"/>
                </a:ext>
              </a:extLst>
            </p:cNvPr>
            <p:cNvSpPr/>
            <p:nvPr/>
          </p:nvSpPr>
          <p:spPr>
            <a:xfrm>
              <a:off x="5422899" y="2376681"/>
              <a:ext cx="1440000" cy="144000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xmlns="" id="{082101BC-4221-4148-B0D2-FBBE94DE03A5}"/>
                </a:ext>
              </a:extLst>
            </p:cNvPr>
            <p:cNvSpPr txBox="1"/>
            <p:nvPr/>
          </p:nvSpPr>
          <p:spPr>
            <a:xfrm>
              <a:off x="5577749" y="2742738"/>
              <a:ext cx="1130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4000" b="1" dirty="0">
                  <a:solidFill>
                    <a:srgbClr val="FF0000"/>
                  </a:solidFill>
                </a:rPr>
                <a:t>40%</a:t>
              </a:r>
              <a:endParaRPr kumimoji="1" lang="zh-TW" altLang="en-US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xmlns="" id="{8E849205-3E24-4A9C-9CAE-AE11139CF62E}"/>
              </a:ext>
            </a:extLst>
          </p:cNvPr>
          <p:cNvGrpSpPr/>
          <p:nvPr/>
        </p:nvGrpSpPr>
        <p:grpSpPr>
          <a:xfrm>
            <a:off x="7712006" y="1404918"/>
            <a:ext cx="3191156" cy="2220911"/>
            <a:chOff x="7712006" y="1625638"/>
            <a:chExt cx="3191156" cy="2220911"/>
          </a:xfrm>
        </p:grpSpPr>
        <p:sp>
          <p:nvSpPr>
            <p:cNvPr id="27" name="圓角矩形 26"/>
            <p:cNvSpPr/>
            <p:nvPr/>
          </p:nvSpPr>
          <p:spPr>
            <a:xfrm>
              <a:off x="7712006" y="2376681"/>
              <a:ext cx="3191156" cy="144000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7720938" y="2556564"/>
              <a:ext cx="31732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每名員工每月薪資補助</a:t>
              </a:r>
              <a:r>
                <a:rPr lang="zh-CN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金額</a:t>
              </a:r>
              <a:endPara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xmlns="" id="{7390F03C-BD79-F243-A560-D3D4DFDB4A2A}"/>
                </a:ext>
              </a:extLst>
            </p:cNvPr>
            <p:cNvSpPr txBox="1"/>
            <p:nvPr/>
          </p:nvSpPr>
          <p:spPr>
            <a:xfrm>
              <a:off x="7969671" y="3446439"/>
              <a:ext cx="2675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0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最高補助金額為</a:t>
              </a:r>
              <a:r>
                <a:rPr kumimoji="1" lang="en-US" altLang="zh-TW" sz="20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r>
                <a:rPr kumimoji="1" lang="zh-CN" altLang="en-US" sz="20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萬元</a:t>
              </a:r>
              <a:endParaRPr kumimoji="1"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10" name="圖片 9" descr="一張含有 標誌 的圖片&#10;&#10;自動產生的描述">
              <a:extLst>
                <a:ext uri="{FF2B5EF4-FFF2-40B4-BE49-F238E27FC236}">
                  <a16:creationId xmlns:a16="http://schemas.microsoft.com/office/drawing/2014/main" xmlns="" id="{76AFE277-A46E-4B75-B6AF-B916C5D1C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39584" y="1625638"/>
              <a:ext cx="936000" cy="936000"/>
            </a:xfrm>
            <a:prstGeom prst="rect">
              <a:avLst/>
            </a:prstGeom>
          </p:spPr>
        </p:pic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xmlns="" id="{DCF44F79-1141-4B32-9386-5DF2AB0C832C}"/>
              </a:ext>
            </a:extLst>
          </p:cNvPr>
          <p:cNvGrpSpPr/>
          <p:nvPr/>
        </p:nvGrpSpPr>
        <p:grpSpPr>
          <a:xfrm>
            <a:off x="1244088" y="1451856"/>
            <a:ext cx="3191156" cy="2144105"/>
            <a:chOff x="1244088" y="1672576"/>
            <a:chExt cx="3191156" cy="2144105"/>
          </a:xfrm>
        </p:grpSpPr>
        <p:sp>
          <p:nvSpPr>
            <p:cNvPr id="33" name="圓角矩形 32"/>
            <p:cNvSpPr/>
            <p:nvPr/>
          </p:nvSpPr>
          <p:spPr>
            <a:xfrm>
              <a:off x="1244088" y="2376681"/>
              <a:ext cx="3191156" cy="144000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1293013" y="2558072"/>
              <a:ext cx="3093307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每名員工每月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 eaLnBrk="0" hangingPunct="0"/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經常性薪資</a:t>
              </a:r>
            </a:p>
          </p:txBody>
        </p:sp>
        <p:pic>
          <p:nvPicPr>
            <p:cNvPr id="12" name="圖片 11" descr="一張含有 房間 的圖片&#10;&#10;自動產生的描述">
              <a:extLst>
                <a:ext uri="{FF2B5EF4-FFF2-40B4-BE49-F238E27FC236}">
                  <a16:creationId xmlns:a16="http://schemas.microsoft.com/office/drawing/2014/main" xmlns="" id="{F864AF1C-EC94-478C-B390-6CB5A690D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71666" y="1672576"/>
              <a:ext cx="936000" cy="936000"/>
            </a:xfrm>
            <a:prstGeom prst="rect">
              <a:avLst/>
            </a:prstGeom>
          </p:spPr>
        </p:pic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xmlns="" id="{C80ADC9A-1150-4D2D-958B-0E850516FA99}"/>
              </a:ext>
            </a:extLst>
          </p:cNvPr>
          <p:cNvGrpSpPr/>
          <p:nvPr/>
        </p:nvGrpSpPr>
        <p:grpSpPr>
          <a:xfrm>
            <a:off x="714718" y="3863502"/>
            <a:ext cx="10762564" cy="1278477"/>
            <a:chOff x="509797" y="3950586"/>
            <a:chExt cx="11190957" cy="1278477"/>
          </a:xfrm>
        </p:grpSpPr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xmlns="" id="{9EF50C81-F6F0-4916-85FE-E90F19E11E97}"/>
                </a:ext>
              </a:extLst>
            </p:cNvPr>
            <p:cNvGrpSpPr/>
            <p:nvPr/>
          </p:nvGrpSpPr>
          <p:grpSpPr>
            <a:xfrm>
              <a:off x="509797" y="4639491"/>
              <a:ext cx="11190957" cy="589572"/>
              <a:chOff x="914400" y="4491805"/>
              <a:chExt cx="10312400" cy="589572"/>
            </a:xfrm>
          </p:grpSpPr>
          <p:sp>
            <p:nvSpPr>
              <p:cNvPr id="40" name="圓角矩形 39"/>
              <p:cNvSpPr/>
              <p:nvPr/>
            </p:nvSpPr>
            <p:spPr>
              <a:xfrm>
                <a:off x="914400" y="4491805"/>
                <a:ext cx="10312400" cy="589572"/>
              </a:xfrm>
              <a:prstGeom prst="round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988342" y="4524981"/>
                <a:ext cx="1016451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eaLnBrk="0" hangingPunct="0"/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舉例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：一名員工每月經常性薪資為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6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X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40%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=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2,4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萬，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補貼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</a:t>
                </a:r>
              </a:p>
            </p:txBody>
          </p:sp>
        </p:grpSp>
        <p:grpSp>
          <p:nvGrpSpPr>
            <p:cNvPr id="29" name="群組 28">
              <a:extLst>
                <a:ext uri="{FF2B5EF4-FFF2-40B4-BE49-F238E27FC236}">
                  <a16:creationId xmlns:a16="http://schemas.microsoft.com/office/drawing/2014/main" xmlns="" id="{52660F9A-75CA-492D-B817-5B4A9705F7AD}"/>
                </a:ext>
              </a:extLst>
            </p:cNvPr>
            <p:cNvGrpSpPr/>
            <p:nvPr/>
          </p:nvGrpSpPr>
          <p:grpSpPr>
            <a:xfrm>
              <a:off x="509797" y="3950586"/>
              <a:ext cx="11190957" cy="589572"/>
              <a:chOff x="914400" y="4491805"/>
              <a:chExt cx="10312400" cy="589572"/>
            </a:xfrm>
          </p:grpSpPr>
          <p:sp>
            <p:nvSpPr>
              <p:cNvPr id="30" name="圓角矩形 39">
                <a:extLst>
                  <a:ext uri="{FF2B5EF4-FFF2-40B4-BE49-F238E27FC236}">
                    <a16:creationId xmlns:a16="http://schemas.microsoft.com/office/drawing/2014/main" xmlns="" id="{C2A8E761-B69C-4E8A-832C-3874CFBF3620}"/>
                  </a:ext>
                </a:extLst>
              </p:cNvPr>
              <p:cNvSpPr/>
              <p:nvPr/>
            </p:nvSpPr>
            <p:spPr>
              <a:xfrm>
                <a:off x="914400" y="4491805"/>
                <a:ext cx="10312400" cy="589572"/>
              </a:xfrm>
              <a:prstGeom prst="round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C8856120-5B3B-415A-A02E-1B7C3E54077F}"/>
                  </a:ext>
                </a:extLst>
              </p:cNvPr>
              <p:cNvSpPr/>
              <p:nvPr/>
            </p:nvSpPr>
            <p:spPr>
              <a:xfrm>
                <a:off x="988342" y="4524981"/>
                <a:ext cx="1016451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eaLnBrk="0" hangingPunct="0"/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舉例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：一名員工每月經常性薪資為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3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X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40%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=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補貼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1.2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94284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6" name="矩形 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11</a:t>
            </a:r>
            <a:endParaRPr lang="en-US" dirty="0"/>
          </a:p>
        </p:txBody>
      </p:sp>
      <p:sp>
        <p:nvSpPr>
          <p:cNvPr id="35" name="標題 2"/>
          <p:cNvSpPr>
            <a:spLocks noGrp="1"/>
          </p:cNvSpPr>
          <p:nvPr>
            <p:ph type="ctrTitle"/>
          </p:nvPr>
        </p:nvSpPr>
        <p:spPr>
          <a:xfrm>
            <a:off x="4900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員工數異動怎麼辦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3" name="矩形 2"/>
          <p:cNvSpPr/>
          <p:nvPr/>
        </p:nvSpPr>
        <p:spPr>
          <a:xfrm>
            <a:off x="576391" y="1995575"/>
            <a:ext cx="2708918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38" name="矩形 37"/>
          <p:cNvSpPr/>
          <p:nvPr/>
        </p:nvSpPr>
        <p:spPr>
          <a:xfrm>
            <a:off x="3485222" y="1995575"/>
            <a:ext cx="3954693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4/5/6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40" name="矩形 39"/>
          <p:cNvSpPr/>
          <p:nvPr/>
        </p:nvSpPr>
        <p:spPr>
          <a:xfrm>
            <a:off x="712491" y="1531285"/>
            <a:ext cx="10767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薪資補貼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基準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，如有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異動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者，應於次月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提交異動資料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1666804" y="4090092"/>
            <a:ext cx="1432447" cy="707886"/>
            <a:chOff x="1666804" y="3345697"/>
            <a:chExt cx="1432447" cy="707886"/>
          </a:xfrm>
        </p:grpSpPr>
        <p:sp>
          <p:nvSpPr>
            <p:cNvPr id="13" name="乘號 1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970779" y="1993568"/>
            <a:ext cx="3686546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補貼人數</a:t>
            </a:r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6391" y="2524774"/>
            <a:ext cx="2708918" cy="3987538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1" name="群組 50"/>
          <p:cNvGrpSpPr/>
          <p:nvPr/>
        </p:nvGrpSpPr>
        <p:grpSpPr>
          <a:xfrm>
            <a:off x="5739322" y="2805193"/>
            <a:ext cx="1432447" cy="707886"/>
            <a:chOff x="1666804" y="3345697"/>
            <a:chExt cx="1432447" cy="707886"/>
          </a:xfrm>
        </p:grpSpPr>
        <p:sp>
          <p:nvSpPr>
            <p:cNvPr id="53" name="乘號 5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3485223" y="2524774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0" name="矩形 49"/>
          <p:cNvSpPr/>
          <p:nvPr/>
        </p:nvSpPr>
        <p:spPr>
          <a:xfrm>
            <a:off x="3485223" y="2524774"/>
            <a:ext cx="3954694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485222" y="3538229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7" name="矩形 56"/>
          <p:cNvSpPr/>
          <p:nvPr/>
        </p:nvSpPr>
        <p:spPr>
          <a:xfrm>
            <a:off x="3485221" y="4543640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8" name="矩形 57"/>
          <p:cNvSpPr/>
          <p:nvPr/>
        </p:nvSpPr>
        <p:spPr>
          <a:xfrm>
            <a:off x="3485221" y="5563085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47" name="矩形 46"/>
          <p:cNvSpPr/>
          <p:nvPr/>
        </p:nvSpPr>
        <p:spPr>
          <a:xfrm>
            <a:off x="3485223" y="5565138"/>
            <a:ext cx="3954694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485223" y="4551684"/>
            <a:ext cx="3954694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485223" y="3538229"/>
            <a:ext cx="3954694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605073" y="3099018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605073" y="4105481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605073" y="5147733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605073" y="6169919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022457" y="2528624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人數與組成均不變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022457" y="4571636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65" name="群組 64"/>
          <p:cNvGrpSpPr/>
          <p:nvPr/>
        </p:nvGrpSpPr>
        <p:grpSpPr>
          <a:xfrm>
            <a:off x="4544954" y="5019301"/>
            <a:ext cx="908545" cy="461665"/>
            <a:chOff x="1615905" y="3345697"/>
            <a:chExt cx="1348611" cy="685279"/>
          </a:xfrm>
        </p:grpSpPr>
        <p:sp>
          <p:nvSpPr>
            <p:cNvPr id="67" name="乘號 66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1919466" y="3345697"/>
              <a:ext cx="1045050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9" name="群組 68"/>
          <p:cNvGrpSpPr/>
          <p:nvPr/>
        </p:nvGrpSpPr>
        <p:grpSpPr>
          <a:xfrm>
            <a:off x="6305995" y="5014773"/>
            <a:ext cx="712979" cy="461665"/>
            <a:chOff x="1615905" y="3345697"/>
            <a:chExt cx="1058320" cy="685279"/>
          </a:xfrm>
        </p:grpSpPr>
        <p:sp>
          <p:nvSpPr>
            <p:cNvPr id="71" name="乘號 70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5" name="加號 14"/>
          <p:cNvSpPr/>
          <p:nvPr/>
        </p:nvSpPr>
        <p:spPr>
          <a:xfrm>
            <a:off x="5413082" y="5090152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4022457" y="3559086"/>
            <a:ext cx="2316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78" name="群組 77"/>
          <p:cNvGrpSpPr/>
          <p:nvPr/>
        </p:nvGrpSpPr>
        <p:grpSpPr>
          <a:xfrm>
            <a:off x="5713769" y="3834115"/>
            <a:ext cx="1432447" cy="707886"/>
            <a:chOff x="1666804" y="3345697"/>
            <a:chExt cx="1432447" cy="707886"/>
          </a:xfrm>
        </p:grpSpPr>
        <p:sp>
          <p:nvSpPr>
            <p:cNvPr id="80" name="乘號 79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82" name="矩形 81"/>
          <p:cNvSpPr/>
          <p:nvPr/>
        </p:nvSpPr>
        <p:spPr>
          <a:xfrm>
            <a:off x="4036230" y="5565070"/>
            <a:ext cx="3594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</a:p>
        </p:txBody>
      </p:sp>
      <p:grpSp>
        <p:nvGrpSpPr>
          <p:cNvPr id="87" name="群組 86"/>
          <p:cNvGrpSpPr/>
          <p:nvPr/>
        </p:nvGrpSpPr>
        <p:grpSpPr>
          <a:xfrm>
            <a:off x="4544954" y="6042380"/>
            <a:ext cx="902133" cy="461665"/>
            <a:chOff x="1615905" y="3345697"/>
            <a:chExt cx="1339093" cy="685280"/>
          </a:xfrm>
        </p:grpSpPr>
        <p:sp>
          <p:nvSpPr>
            <p:cNvPr id="89" name="乘號 88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919466" y="3345697"/>
              <a:ext cx="1035532" cy="68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1" name="群組 90"/>
          <p:cNvGrpSpPr/>
          <p:nvPr/>
        </p:nvGrpSpPr>
        <p:grpSpPr>
          <a:xfrm>
            <a:off x="6305995" y="6037856"/>
            <a:ext cx="712979" cy="461665"/>
            <a:chOff x="1615905" y="3345697"/>
            <a:chExt cx="1058320" cy="685279"/>
          </a:xfrm>
        </p:grpSpPr>
        <p:sp>
          <p:nvSpPr>
            <p:cNvPr id="93" name="乘號 92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5" name="加號 94"/>
          <p:cNvSpPr/>
          <p:nvPr/>
        </p:nvSpPr>
        <p:spPr>
          <a:xfrm>
            <a:off x="5413082" y="6113235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7970779" y="2529868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7970779" y="5570232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7970779" y="4556778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7970779" y="3543323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00" name="群組 99"/>
          <p:cNvGrpSpPr/>
          <p:nvPr/>
        </p:nvGrpSpPr>
        <p:grpSpPr>
          <a:xfrm>
            <a:off x="10236244" y="2806059"/>
            <a:ext cx="1432447" cy="707886"/>
            <a:chOff x="1666804" y="3345697"/>
            <a:chExt cx="1432447" cy="707886"/>
          </a:xfrm>
        </p:grpSpPr>
        <p:sp>
          <p:nvSpPr>
            <p:cNvPr id="102" name="乘號 101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08" name="群組 107"/>
          <p:cNvGrpSpPr/>
          <p:nvPr/>
        </p:nvGrpSpPr>
        <p:grpSpPr>
          <a:xfrm>
            <a:off x="10236244" y="3834115"/>
            <a:ext cx="1432447" cy="707886"/>
            <a:chOff x="1666804" y="3345697"/>
            <a:chExt cx="1432447" cy="707886"/>
          </a:xfrm>
        </p:grpSpPr>
        <p:sp>
          <p:nvSpPr>
            <p:cNvPr id="110" name="乘號 109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12" name="矩形 111"/>
          <p:cNvSpPr/>
          <p:nvPr/>
        </p:nvSpPr>
        <p:spPr>
          <a:xfrm>
            <a:off x="7987911" y="2528624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維持既有補貼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7987911" y="3538229"/>
            <a:ext cx="16594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核實補貼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扣除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14" name="群組 113"/>
          <p:cNvGrpSpPr/>
          <p:nvPr/>
        </p:nvGrpSpPr>
        <p:grpSpPr>
          <a:xfrm>
            <a:off x="10236244" y="4847173"/>
            <a:ext cx="1432447" cy="707886"/>
            <a:chOff x="1666804" y="3345697"/>
            <a:chExt cx="1432447" cy="707886"/>
          </a:xfrm>
        </p:grpSpPr>
        <p:sp>
          <p:nvSpPr>
            <p:cNvPr id="116" name="乘號 115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18" name="矩形 117"/>
          <p:cNvSpPr/>
          <p:nvPr/>
        </p:nvSpPr>
        <p:spPr>
          <a:xfrm>
            <a:off x="7975472" y="4564562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維持既有補貼</a:t>
            </a:r>
            <a:endParaRPr lang="en-US" altLang="zh-TW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不增加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19" name="群組 118"/>
          <p:cNvGrpSpPr/>
          <p:nvPr/>
        </p:nvGrpSpPr>
        <p:grpSpPr>
          <a:xfrm>
            <a:off x="10236244" y="5845454"/>
            <a:ext cx="1432447" cy="707886"/>
            <a:chOff x="1666804" y="3345697"/>
            <a:chExt cx="1432447" cy="707886"/>
          </a:xfrm>
        </p:grpSpPr>
        <p:sp>
          <p:nvSpPr>
            <p:cNvPr id="121" name="乘號 120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23" name="矩形 122"/>
          <p:cNvSpPr/>
          <p:nvPr/>
        </p:nvSpPr>
        <p:spPr>
          <a:xfrm>
            <a:off x="7970779" y="5570232"/>
            <a:ext cx="1659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核實補貼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扣除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不增加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7560292" y="276180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向右箭號 123"/>
          <p:cNvSpPr/>
          <p:nvPr/>
        </p:nvSpPr>
        <p:spPr>
          <a:xfrm>
            <a:off x="7560292" y="3775255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向右箭號 124"/>
          <p:cNvSpPr/>
          <p:nvPr/>
        </p:nvSpPr>
        <p:spPr>
          <a:xfrm>
            <a:off x="7560292" y="478871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向右箭號 125"/>
          <p:cNvSpPr/>
          <p:nvPr/>
        </p:nvSpPr>
        <p:spPr>
          <a:xfrm>
            <a:off x="7560292" y="5802164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102" y="3871727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0971" y="2818844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2522" y="3847030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3705" y="500310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1005" y="6005719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7048" y="5017260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1895" y="601409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2558" y="2806059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2558" y="3811553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2558" y="4788710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2558" y="5802164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7895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6" name="矩形 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12</a:t>
            </a:r>
            <a:endParaRPr lang="en-US" dirty="0"/>
          </a:p>
        </p:txBody>
      </p:sp>
      <p:sp>
        <p:nvSpPr>
          <p:cNvPr id="35" name="標題 2"/>
          <p:cNvSpPr>
            <a:spLocks noGrp="1"/>
          </p:cNvSpPr>
          <p:nvPr>
            <p:ph type="ctrTitle"/>
          </p:nvPr>
        </p:nvSpPr>
        <p:spPr>
          <a:xfrm>
            <a:off x="4900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員工數異動怎麼辦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3" name="矩形 2"/>
          <p:cNvSpPr/>
          <p:nvPr/>
        </p:nvSpPr>
        <p:spPr>
          <a:xfrm>
            <a:off x="576391" y="1995575"/>
            <a:ext cx="2708918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38" name="矩形 37"/>
          <p:cNvSpPr/>
          <p:nvPr/>
        </p:nvSpPr>
        <p:spPr>
          <a:xfrm>
            <a:off x="3453687" y="1995575"/>
            <a:ext cx="3999950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4/5/6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40" name="矩形 39"/>
          <p:cNvSpPr/>
          <p:nvPr/>
        </p:nvSpPr>
        <p:spPr>
          <a:xfrm>
            <a:off x="712491" y="1531285"/>
            <a:ext cx="10767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營運資金補貼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基準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1666804" y="4090092"/>
            <a:ext cx="1432447" cy="707886"/>
            <a:chOff x="1666804" y="3345697"/>
            <a:chExt cx="1432447" cy="707886"/>
          </a:xfrm>
        </p:grpSpPr>
        <p:sp>
          <p:nvSpPr>
            <p:cNvPr id="13" name="乘號 1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970779" y="1993568"/>
            <a:ext cx="3686546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</a:t>
            </a:r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6391" y="2524774"/>
            <a:ext cx="2708918" cy="3987538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1" name="群組 50"/>
          <p:cNvGrpSpPr/>
          <p:nvPr/>
        </p:nvGrpSpPr>
        <p:grpSpPr>
          <a:xfrm>
            <a:off x="5707788" y="2805193"/>
            <a:ext cx="1432447" cy="707886"/>
            <a:chOff x="1666804" y="3345697"/>
            <a:chExt cx="1432447" cy="707886"/>
          </a:xfrm>
        </p:grpSpPr>
        <p:sp>
          <p:nvSpPr>
            <p:cNvPr id="53" name="乘號 5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3453689" y="2524774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0" name="矩形 49"/>
          <p:cNvSpPr/>
          <p:nvPr/>
        </p:nvSpPr>
        <p:spPr>
          <a:xfrm>
            <a:off x="3453689" y="2524774"/>
            <a:ext cx="3999950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453688" y="3538229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7" name="矩形 56"/>
          <p:cNvSpPr/>
          <p:nvPr/>
        </p:nvSpPr>
        <p:spPr>
          <a:xfrm>
            <a:off x="3453687" y="4543640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8" name="矩形 57"/>
          <p:cNvSpPr/>
          <p:nvPr/>
        </p:nvSpPr>
        <p:spPr>
          <a:xfrm>
            <a:off x="3453687" y="5563085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47" name="矩形 46"/>
          <p:cNvSpPr/>
          <p:nvPr/>
        </p:nvSpPr>
        <p:spPr>
          <a:xfrm>
            <a:off x="3453689" y="5565138"/>
            <a:ext cx="3999950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453689" y="4551684"/>
            <a:ext cx="3999950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453689" y="3538229"/>
            <a:ext cx="3999950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573539" y="3099018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573539" y="4105481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573539" y="5147733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573539" y="6169919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990923" y="2528624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人數與組成均不變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990923" y="4571636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65" name="群組 64"/>
          <p:cNvGrpSpPr/>
          <p:nvPr/>
        </p:nvGrpSpPr>
        <p:grpSpPr>
          <a:xfrm>
            <a:off x="4513420" y="5019301"/>
            <a:ext cx="908545" cy="461665"/>
            <a:chOff x="1615905" y="3345697"/>
            <a:chExt cx="1348611" cy="685279"/>
          </a:xfrm>
        </p:grpSpPr>
        <p:sp>
          <p:nvSpPr>
            <p:cNvPr id="67" name="乘號 66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1919466" y="3345697"/>
              <a:ext cx="1045050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9" name="群組 68"/>
          <p:cNvGrpSpPr/>
          <p:nvPr/>
        </p:nvGrpSpPr>
        <p:grpSpPr>
          <a:xfrm>
            <a:off x="6274461" y="5014773"/>
            <a:ext cx="712979" cy="461665"/>
            <a:chOff x="1615905" y="3345697"/>
            <a:chExt cx="1058320" cy="685279"/>
          </a:xfrm>
        </p:grpSpPr>
        <p:sp>
          <p:nvSpPr>
            <p:cNvPr id="71" name="乘號 70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5" name="加號 14"/>
          <p:cNvSpPr/>
          <p:nvPr/>
        </p:nvSpPr>
        <p:spPr>
          <a:xfrm>
            <a:off x="5381548" y="5090152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3990923" y="3559086"/>
            <a:ext cx="2316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87" name="群組 86"/>
          <p:cNvGrpSpPr/>
          <p:nvPr/>
        </p:nvGrpSpPr>
        <p:grpSpPr>
          <a:xfrm>
            <a:off x="4513420" y="6042380"/>
            <a:ext cx="902133" cy="461665"/>
            <a:chOff x="1615905" y="3345697"/>
            <a:chExt cx="1339093" cy="685280"/>
          </a:xfrm>
        </p:grpSpPr>
        <p:sp>
          <p:nvSpPr>
            <p:cNvPr id="89" name="乘號 88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919466" y="3345697"/>
              <a:ext cx="1035532" cy="68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1" name="群組 90"/>
          <p:cNvGrpSpPr/>
          <p:nvPr/>
        </p:nvGrpSpPr>
        <p:grpSpPr>
          <a:xfrm>
            <a:off x="6274461" y="6037856"/>
            <a:ext cx="712979" cy="461665"/>
            <a:chOff x="1615905" y="3345697"/>
            <a:chExt cx="1058320" cy="685279"/>
          </a:xfrm>
        </p:grpSpPr>
        <p:sp>
          <p:nvSpPr>
            <p:cNvPr id="93" name="乘號 92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5" name="加號 94"/>
          <p:cNvSpPr/>
          <p:nvPr/>
        </p:nvSpPr>
        <p:spPr>
          <a:xfrm>
            <a:off x="5381548" y="6113235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7970779" y="2529867"/>
            <a:ext cx="3686546" cy="397860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7560292" y="276180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向右箭號 123"/>
          <p:cNvSpPr/>
          <p:nvPr/>
        </p:nvSpPr>
        <p:spPr>
          <a:xfrm>
            <a:off x="7560292" y="3775255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向右箭號 124"/>
          <p:cNvSpPr/>
          <p:nvPr/>
        </p:nvSpPr>
        <p:spPr>
          <a:xfrm>
            <a:off x="7560292" y="478871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向右箭號 125"/>
          <p:cNvSpPr/>
          <p:nvPr/>
        </p:nvSpPr>
        <p:spPr>
          <a:xfrm>
            <a:off x="7560292" y="5802164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4" name="群組 103"/>
          <p:cNvGrpSpPr/>
          <p:nvPr/>
        </p:nvGrpSpPr>
        <p:grpSpPr>
          <a:xfrm>
            <a:off x="9669986" y="2884148"/>
            <a:ext cx="1432447" cy="707886"/>
            <a:chOff x="1666804" y="3345697"/>
            <a:chExt cx="1432447" cy="707886"/>
          </a:xfrm>
        </p:grpSpPr>
        <p:sp>
          <p:nvSpPr>
            <p:cNvPr id="106" name="乘號 105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27" name="矩形 126"/>
          <p:cNvSpPr/>
          <p:nvPr/>
        </p:nvSpPr>
        <p:spPr>
          <a:xfrm>
            <a:off x="8374229" y="4183859"/>
            <a:ext cx="302839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x </a:t>
            </a:r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=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TW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元</a:t>
            </a:r>
            <a:endParaRPr lang="zh-TW" altLang="en-US" sz="4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4004696" y="5565070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</a:p>
        </p:txBody>
      </p:sp>
      <p:grpSp>
        <p:nvGrpSpPr>
          <p:cNvPr id="129" name="群組 128"/>
          <p:cNvGrpSpPr/>
          <p:nvPr/>
        </p:nvGrpSpPr>
        <p:grpSpPr>
          <a:xfrm>
            <a:off x="5682235" y="3834115"/>
            <a:ext cx="1432447" cy="707886"/>
            <a:chOff x="1666804" y="3345697"/>
            <a:chExt cx="1432447" cy="707886"/>
          </a:xfrm>
        </p:grpSpPr>
        <p:sp>
          <p:nvSpPr>
            <p:cNvPr id="131" name="乘號 130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pic>
        <p:nvPicPr>
          <p:cNvPr id="74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102" y="3871727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9437" y="2818844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5152" y="3834115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2171" y="500310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9471" y="6005719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5514" y="5017260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0361" y="601409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26500" y="2806059"/>
            <a:ext cx="825958" cy="82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363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71">
            <a:extLst>
              <a:ext uri="{FF2B5EF4-FFF2-40B4-BE49-F238E27FC236}">
                <a16:creationId xmlns:a16="http://schemas.microsoft.com/office/drawing/2014/main" xmlns="" id="{7D0BCF7D-5706-4743-9547-30B7A843D0E5}"/>
              </a:ext>
            </a:extLst>
          </p:cNvPr>
          <p:cNvSpPr/>
          <p:nvPr/>
        </p:nvSpPr>
        <p:spPr>
          <a:xfrm>
            <a:off x="776909" y="5006393"/>
            <a:ext cx="9381930" cy="1332803"/>
          </a:xfrm>
          <a:prstGeom prst="roundRect">
            <a:avLst>
              <a:gd name="adj" fmla="val 7734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B050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34" name="Rounded Rectangle 71">
            <a:extLst>
              <a:ext uri="{FF2B5EF4-FFF2-40B4-BE49-F238E27FC236}">
                <a16:creationId xmlns:a16="http://schemas.microsoft.com/office/drawing/2014/main" xmlns="" id="{7D0BCF7D-5706-4743-9547-30B7A843D0E5}"/>
              </a:ext>
            </a:extLst>
          </p:cNvPr>
          <p:cNvSpPr/>
          <p:nvPr/>
        </p:nvSpPr>
        <p:spPr>
          <a:xfrm>
            <a:off x="4326124" y="2438994"/>
            <a:ext cx="3098727" cy="2163737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0C9B7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xmlns="" id="{7D0BCF7D-5706-4743-9547-30B7A843D0E5}"/>
              </a:ext>
            </a:extLst>
          </p:cNvPr>
          <p:cNvSpPr/>
          <p:nvPr/>
        </p:nvSpPr>
        <p:spPr>
          <a:xfrm>
            <a:off x="791823" y="2438994"/>
            <a:ext cx="3352800" cy="2163737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0C9B7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pic>
        <p:nvPicPr>
          <p:cNvPr id="28" name="圖片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4380" y="2135893"/>
            <a:ext cx="1011338" cy="984537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009151" y="3138813"/>
            <a:ext cx="1535998" cy="369332"/>
          </a:xfrm>
          <a:prstGeom prst="rect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民法第482條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33504" y="3619718"/>
            <a:ext cx="323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雙方約定，一方不限期間</a:t>
            </a:r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提供勞務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，一方</a:t>
            </a:r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給付報酬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之契約。</a:t>
            </a:r>
            <a:endParaRPr lang="zh-TW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891560" y="253812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僱傭關係</a:t>
            </a:r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567166" y="3153327"/>
            <a:ext cx="2228495" cy="369332"/>
          </a:xfrm>
          <a:prstGeom prst="rect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勞基法第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30</a:t>
            </a:r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條第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項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595605" y="3505946"/>
            <a:ext cx="23210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每週工時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40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小時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每日工時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小時</a:t>
            </a:r>
          </a:p>
        </p:txBody>
      </p:sp>
      <p:sp>
        <p:nvSpPr>
          <p:cNvPr id="52" name="矩形 51"/>
          <p:cNvSpPr/>
          <p:nvPr/>
        </p:nvSpPr>
        <p:spPr>
          <a:xfrm>
            <a:off x="4461090" y="254157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全時員工</a:t>
            </a:r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3" name="圖片 5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622" y="2128954"/>
            <a:ext cx="1019288" cy="950739"/>
          </a:xfrm>
          <a:prstGeom prst="rect">
            <a:avLst/>
          </a:prstGeom>
        </p:spPr>
      </p:pic>
      <p:sp>
        <p:nvSpPr>
          <p:cNvPr id="37" name="圓角矩形 36"/>
          <p:cNvSpPr/>
          <p:nvPr/>
        </p:nvSpPr>
        <p:spPr>
          <a:xfrm>
            <a:off x="749694" y="4876470"/>
            <a:ext cx="9434633" cy="61825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3785847" y="4862431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全時員工判斷依據？</a:t>
            </a:r>
          </a:p>
        </p:txBody>
      </p:sp>
      <p:sp>
        <p:nvSpPr>
          <p:cNvPr id="57" name="矩形 56"/>
          <p:cNvSpPr/>
          <p:nvPr/>
        </p:nvSpPr>
        <p:spPr>
          <a:xfrm>
            <a:off x="917988" y="5651801"/>
            <a:ext cx="9720738" cy="499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TW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凡投保</a:t>
            </a:r>
            <a:r>
              <a:rPr lang="zh-TW" altLang="en-US" sz="23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超過最低薪資</a:t>
            </a:r>
            <a:r>
              <a:rPr lang="zh-TW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級距，其</a:t>
            </a:r>
            <a:r>
              <a:rPr lang="zh-TW" altLang="en-US" sz="23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勞保系統</a:t>
            </a:r>
            <a:r>
              <a:rPr lang="zh-TW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將自動刊載為「全時員工」。</a:t>
            </a:r>
          </a:p>
        </p:txBody>
      </p:sp>
      <p:sp>
        <p:nvSpPr>
          <p:cNvPr id="41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全職員工如何認定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43" name="矩形 42"/>
          <p:cNvSpPr/>
          <p:nvPr/>
        </p:nvSpPr>
        <p:spPr>
          <a:xfrm>
            <a:off x="765356" y="1593347"/>
            <a:ext cx="6794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具僱傭關係之全時員工</a:t>
            </a:r>
          </a:p>
        </p:txBody>
      </p:sp>
      <p:sp>
        <p:nvSpPr>
          <p:cNvPr id="44" name="Rounded Rectangle 71">
            <a:extLst>
              <a:ext uri="{FF2B5EF4-FFF2-40B4-BE49-F238E27FC236}">
                <a16:creationId xmlns:a16="http://schemas.microsoft.com/office/drawing/2014/main" xmlns="" id="{7D0BCF7D-5706-4743-9547-30B7A843D0E5}"/>
              </a:ext>
            </a:extLst>
          </p:cNvPr>
          <p:cNvSpPr/>
          <p:nvPr/>
        </p:nvSpPr>
        <p:spPr>
          <a:xfrm>
            <a:off x="7721998" y="2501051"/>
            <a:ext cx="3887466" cy="2120001"/>
          </a:xfrm>
          <a:prstGeom prst="roundRect">
            <a:avLst>
              <a:gd name="adj" fmla="val 7734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B050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48" name="圓角矩形 47"/>
          <p:cNvSpPr/>
          <p:nvPr/>
        </p:nvSpPr>
        <p:spPr>
          <a:xfrm>
            <a:off x="7694784" y="2371128"/>
            <a:ext cx="3914680" cy="63857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 rot="646081" flipH="1">
            <a:off x="9648694" y="4618813"/>
            <a:ext cx="2379390" cy="1829693"/>
            <a:chOff x="165661" y="1459029"/>
            <a:chExt cx="2266736" cy="1781167"/>
          </a:xfrm>
        </p:grpSpPr>
        <p:grpSp>
          <p:nvGrpSpPr>
            <p:cNvPr id="39" name="群組 38"/>
            <p:cNvGrpSpPr/>
            <p:nvPr/>
          </p:nvGrpSpPr>
          <p:grpSpPr>
            <a:xfrm flipH="1">
              <a:off x="165661" y="1459029"/>
              <a:ext cx="2266736" cy="1781167"/>
              <a:chOff x="7276880" y="1844780"/>
              <a:chExt cx="4259660" cy="3347177"/>
            </a:xfrm>
          </p:grpSpPr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xmlns="" id="{FAA1D54F-3C6C-4699-8262-906B189D5126}"/>
                  </a:ext>
                </a:extLst>
              </p:cNvPr>
              <p:cNvSpPr/>
              <p:nvPr/>
            </p:nvSpPr>
            <p:spPr>
              <a:xfrm rot="7746126">
                <a:off x="10616468" y="4271886"/>
                <a:ext cx="368939" cy="1471204"/>
              </a:xfrm>
              <a:custGeom>
                <a:avLst/>
                <a:gdLst>
                  <a:gd name="connsiteX0" fmla="*/ 0 w 281140"/>
                  <a:gd name="connsiteY0" fmla="*/ 2317881 h 2317883"/>
                  <a:gd name="connsiteX1" fmla="*/ 5890 w 281140"/>
                  <a:gd name="connsiteY1" fmla="*/ 162918 h 2317883"/>
                  <a:gd name="connsiteX2" fmla="*/ 158242 w 281140"/>
                  <a:gd name="connsiteY2" fmla="*/ 0 h 2317883"/>
                  <a:gd name="connsiteX3" fmla="*/ 281140 w 281140"/>
                  <a:gd name="connsiteY3" fmla="*/ 106275 h 2317883"/>
                  <a:gd name="connsiteX4" fmla="*/ 281140 w 281140"/>
                  <a:gd name="connsiteY4" fmla="*/ 2317883 h 2317883"/>
                  <a:gd name="connsiteX5" fmla="*/ 0 w 281140"/>
                  <a:gd name="connsiteY5" fmla="*/ 2317881 h 2317883"/>
                  <a:gd name="connsiteX0" fmla="*/ 0 w 281140"/>
                  <a:gd name="connsiteY0" fmla="*/ 2302794 h 2302796"/>
                  <a:gd name="connsiteX1" fmla="*/ 5890 w 281140"/>
                  <a:gd name="connsiteY1" fmla="*/ 147831 h 2302796"/>
                  <a:gd name="connsiteX2" fmla="*/ 162025 w 281140"/>
                  <a:gd name="connsiteY2" fmla="*/ 0 h 2302796"/>
                  <a:gd name="connsiteX3" fmla="*/ 281140 w 281140"/>
                  <a:gd name="connsiteY3" fmla="*/ 91188 h 2302796"/>
                  <a:gd name="connsiteX4" fmla="*/ 281140 w 281140"/>
                  <a:gd name="connsiteY4" fmla="*/ 2302796 h 2302796"/>
                  <a:gd name="connsiteX5" fmla="*/ 0 w 281140"/>
                  <a:gd name="connsiteY5" fmla="*/ 2302794 h 2302796"/>
                  <a:gd name="connsiteX0" fmla="*/ 0 w 281140"/>
                  <a:gd name="connsiteY0" fmla="*/ 2294398 h 2294400"/>
                  <a:gd name="connsiteX1" fmla="*/ 5890 w 281140"/>
                  <a:gd name="connsiteY1" fmla="*/ 139435 h 2294400"/>
                  <a:gd name="connsiteX2" fmla="*/ 167772 w 281140"/>
                  <a:gd name="connsiteY2" fmla="*/ 0 h 2294400"/>
                  <a:gd name="connsiteX3" fmla="*/ 281140 w 281140"/>
                  <a:gd name="connsiteY3" fmla="*/ 82792 h 2294400"/>
                  <a:gd name="connsiteX4" fmla="*/ 281140 w 281140"/>
                  <a:gd name="connsiteY4" fmla="*/ 2294400 h 2294400"/>
                  <a:gd name="connsiteX5" fmla="*/ 0 w 281140"/>
                  <a:gd name="connsiteY5" fmla="*/ 2294398 h 2294400"/>
                  <a:gd name="connsiteX0" fmla="*/ 0 w 281140"/>
                  <a:gd name="connsiteY0" fmla="*/ 2297807 h 2297809"/>
                  <a:gd name="connsiteX1" fmla="*/ 5890 w 281140"/>
                  <a:gd name="connsiteY1" fmla="*/ 142844 h 2297809"/>
                  <a:gd name="connsiteX2" fmla="*/ 152352 w 281140"/>
                  <a:gd name="connsiteY2" fmla="*/ 0 h 2297809"/>
                  <a:gd name="connsiteX3" fmla="*/ 281140 w 281140"/>
                  <a:gd name="connsiteY3" fmla="*/ 86201 h 2297809"/>
                  <a:gd name="connsiteX4" fmla="*/ 281140 w 281140"/>
                  <a:gd name="connsiteY4" fmla="*/ 2297809 h 2297809"/>
                  <a:gd name="connsiteX5" fmla="*/ 0 w 281140"/>
                  <a:gd name="connsiteY5" fmla="*/ 2297807 h 2297809"/>
                  <a:gd name="connsiteX0" fmla="*/ 0 w 281140"/>
                  <a:gd name="connsiteY0" fmla="*/ 2211606 h 2211608"/>
                  <a:gd name="connsiteX1" fmla="*/ 5890 w 281140"/>
                  <a:gd name="connsiteY1" fmla="*/ 56643 h 2211608"/>
                  <a:gd name="connsiteX2" fmla="*/ 281140 w 281140"/>
                  <a:gd name="connsiteY2" fmla="*/ 0 h 2211608"/>
                  <a:gd name="connsiteX3" fmla="*/ 281140 w 281140"/>
                  <a:gd name="connsiteY3" fmla="*/ 2211608 h 2211608"/>
                  <a:gd name="connsiteX4" fmla="*/ 0 w 281140"/>
                  <a:gd name="connsiteY4" fmla="*/ 2211606 h 2211608"/>
                  <a:gd name="connsiteX0" fmla="*/ 1777 w 282917"/>
                  <a:gd name="connsiteY0" fmla="*/ 2211606 h 2211608"/>
                  <a:gd name="connsiteX1" fmla="*/ 447 w 282917"/>
                  <a:gd name="connsiteY1" fmla="*/ 431030 h 2211608"/>
                  <a:gd name="connsiteX2" fmla="*/ 282917 w 282917"/>
                  <a:gd name="connsiteY2" fmla="*/ 0 h 2211608"/>
                  <a:gd name="connsiteX3" fmla="*/ 282917 w 282917"/>
                  <a:gd name="connsiteY3" fmla="*/ 2211608 h 2211608"/>
                  <a:gd name="connsiteX4" fmla="*/ 1777 w 282917"/>
                  <a:gd name="connsiteY4" fmla="*/ 2211606 h 2211608"/>
                  <a:gd name="connsiteX0" fmla="*/ 1777 w 282917"/>
                  <a:gd name="connsiteY0" fmla="*/ 1957273 h 1957275"/>
                  <a:gd name="connsiteX1" fmla="*/ 447 w 282917"/>
                  <a:gd name="connsiteY1" fmla="*/ 176697 h 1957275"/>
                  <a:gd name="connsiteX2" fmla="*/ 266318 w 282917"/>
                  <a:gd name="connsiteY2" fmla="*/ 0 h 1957275"/>
                  <a:gd name="connsiteX3" fmla="*/ 282917 w 282917"/>
                  <a:gd name="connsiteY3" fmla="*/ 1957275 h 1957275"/>
                  <a:gd name="connsiteX4" fmla="*/ 1777 w 282917"/>
                  <a:gd name="connsiteY4" fmla="*/ 1957273 h 1957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917" h="1957275">
                    <a:moveTo>
                      <a:pt x="1777" y="1957273"/>
                    </a:moveTo>
                    <a:cubicBezTo>
                      <a:pt x="3740" y="1238952"/>
                      <a:pt x="-1516" y="895018"/>
                      <a:pt x="447" y="176697"/>
                    </a:cubicBezTo>
                    <a:lnTo>
                      <a:pt x="266318" y="0"/>
                    </a:lnTo>
                    <a:lnTo>
                      <a:pt x="282917" y="1957275"/>
                    </a:lnTo>
                    <a:lnTo>
                      <a:pt x="1777" y="1957273"/>
                    </a:lnTo>
                    <a:close/>
                  </a:path>
                </a:pathLst>
              </a:custGeom>
              <a:solidFill>
                <a:srgbClr val="0C9B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45" name="Donut 48">
                <a:extLst>
                  <a:ext uri="{FF2B5EF4-FFF2-40B4-BE49-F238E27FC236}">
                    <a16:creationId xmlns:a16="http://schemas.microsoft.com/office/drawing/2014/main" xmlns="" id="{71EBD7EE-6398-4EDB-9A20-E32926880488}"/>
                  </a:ext>
                </a:extLst>
              </p:cNvPr>
              <p:cNvSpPr/>
              <p:nvPr/>
            </p:nvSpPr>
            <p:spPr>
              <a:xfrm>
                <a:off x="7276880" y="1844780"/>
                <a:ext cx="3126033" cy="3126033"/>
              </a:xfrm>
              <a:prstGeom prst="donut">
                <a:avLst>
                  <a:gd name="adj" fmla="val 3665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ound Same Side Corner Rectangle 49">
                <a:extLst>
                  <a:ext uri="{FF2B5EF4-FFF2-40B4-BE49-F238E27FC236}">
                    <a16:creationId xmlns:a16="http://schemas.microsoft.com/office/drawing/2014/main" xmlns="" id="{2BB6F33C-BBBD-4226-B37E-FC4DE04C033D}"/>
                  </a:ext>
                </a:extLst>
              </p:cNvPr>
              <p:cNvSpPr/>
              <p:nvPr/>
            </p:nvSpPr>
            <p:spPr>
              <a:xfrm rot="7735350">
                <a:off x="9865709" y="4334171"/>
                <a:ext cx="503113" cy="310161"/>
              </a:xfrm>
              <a:prstGeom prst="round2SameRect">
                <a:avLst>
                  <a:gd name="adj1" fmla="val 31004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40" name="橢圓 39"/>
            <p:cNvSpPr/>
            <p:nvPr/>
          </p:nvSpPr>
          <p:spPr>
            <a:xfrm>
              <a:off x="837031" y="1524152"/>
              <a:ext cx="1544556" cy="15445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5" name="矩形 54"/>
          <p:cNvSpPr/>
          <p:nvPr/>
        </p:nvSpPr>
        <p:spPr>
          <a:xfrm>
            <a:off x="10006281" y="5719535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員工問題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6714" y="4634872"/>
            <a:ext cx="1098625" cy="1152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13</a:t>
            </a:r>
            <a:endParaRPr lang="en-US" dirty="0"/>
          </a:p>
        </p:txBody>
      </p:sp>
      <p:sp>
        <p:nvSpPr>
          <p:cNvPr id="56" name="矩形 55"/>
          <p:cNvSpPr/>
          <p:nvPr/>
        </p:nvSpPr>
        <p:spPr>
          <a:xfrm>
            <a:off x="8336724" y="238096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員工數計算？</a:t>
            </a:r>
          </a:p>
        </p:txBody>
      </p:sp>
      <p:sp>
        <p:nvSpPr>
          <p:cNvPr id="33" name="矩形 32"/>
          <p:cNvSpPr/>
          <p:nvPr/>
        </p:nvSpPr>
        <p:spPr>
          <a:xfrm>
            <a:off x="7842916" y="3096893"/>
            <a:ext cx="3681184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ts val="3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月份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之投保全職人員名單為準。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lnSpc>
                <a:spcPts val="2200"/>
              </a:lnSpc>
              <a:buFont typeface="Wingdings" panose="05000000000000000000" pitchFamily="2" charset="2"/>
              <a:buChar char="u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員工有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不增加補貼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lnSpc>
                <a:spcPts val="2200"/>
              </a:lnSpc>
              <a:buFont typeface="Wingdings" panose="05000000000000000000" pitchFamily="2" charset="2"/>
              <a:buChar char="u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員工有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核實補貼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878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14</a:t>
            </a:r>
            <a:endParaRPr lang="en-US" dirty="0"/>
          </a:p>
        </p:txBody>
      </p:sp>
      <p:sp>
        <p:nvSpPr>
          <p:cNvPr id="36" name="矩形 35"/>
          <p:cNvSpPr/>
          <p:nvPr/>
        </p:nvSpPr>
        <p:spPr>
          <a:xfrm>
            <a:off x="932997" y="1593347"/>
            <a:ext cx="104357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參考主計總處之定義：指每月給付受雇員工之工作報酬。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932997" y="2327472"/>
            <a:ext cx="2477542" cy="369331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3585736" y="2327472"/>
            <a:ext cx="2477542" cy="369331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圓角矩形 38"/>
          <p:cNvSpPr/>
          <p:nvPr/>
        </p:nvSpPr>
        <p:spPr>
          <a:xfrm>
            <a:off x="6235621" y="2306414"/>
            <a:ext cx="2477542" cy="369331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0" name="圓角矩形 39"/>
          <p:cNvSpPr/>
          <p:nvPr/>
        </p:nvSpPr>
        <p:spPr>
          <a:xfrm>
            <a:off x="8891213" y="2327472"/>
            <a:ext cx="2477542" cy="3693314"/>
          </a:xfrm>
          <a:prstGeom prst="roundRect">
            <a:avLst/>
          </a:prstGeom>
          <a:solidFill>
            <a:srgbClr val="FF9966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圓角矩形 41"/>
          <p:cNvSpPr/>
          <p:nvPr/>
        </p:nvSpPr>
        <p:spPr>
          <a:xfrm>
            <a:off x="932997" y="2323256"/>
            <a:ext cx="7783020" cy="48381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圓角矩形 42"/>
          <p:cNvSpPr/>
          <p:nvPr/>
        </p:nvSpPr>
        <p:spPr>
          <a:xfrm>
            <a:off x="8859695" y="2314359"/>
            <a:ext cx="2521524" cy="483815"/>
          </a:xfrm>
          <a:prstGeom prst="round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519758" y="2345406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工作報酬涵蓋範圍</a:t>
            </a:r>
            <a:endParaRPr lang="zh-TW" altLang="en-US" sz="2400" b="1" dirty="0"/>
          </a:p>
        </p:txBody>
      </p:sp>
      <p:sp>
        <p:nvSpPr>
          <p:cNvPr id="44" name="矩形 43"/>
          <p:cNvSpPr/>
          <p:nvPr/>
        </p:nvSpPr>
        <p:spPr>
          <a:xfrm>
            <a:off x="8963053" y="232543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不列入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計算項目</a:t>
            </a:r>
          </a:p>
        </p:txBody>
      </p:sp>
      <p:sp>
        <p:nvSpPr>
          <p:cNvPr id="46" name="矩形 45"/>
          <p:cNvSpPr/>
          <p:nvPr/>
        </p:nvSpPr>
        <p:spPr>
          <a:xfrm>
            <a:off x="1393422" y="295455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5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本薪</a:t>
            </a:r>
          </a:p>
        </p:txBody>
      </p:sp>
      <p:sp>
        <p:nvSpPr>
          <p:cNvPr id="48" name="矩形 47"/>
          <p:cNvSpPr/>
          <p:nvPr/>
        </p:nvSpPr>
        <p:spPr>
          <a:xfrm>
            <a:off x="3659996" y="3000722"/>
            <a:ext cx="2397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按月給付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固定津貼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</a:t>
            </a:r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獎金</a:t>
            </a:r>
          </a:p>
        </p:txBody>
      </p:sp>
      <p:sp>
        <p:nvSpPr>
          <p:cNvPr id="51" name="矩形 50"/>
          <p:cNvSpPr/>
          <p:nvPr/>
        </p:nvSpPr>
        <p:spPr>
          <a:xfrm>
            <a:off x="6154179" y="3000722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若以</a:t>
            </a:r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實物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方式給付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dist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應按</a:t>
            </a:r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實價折值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計入</a:t>
            </a:r>
          </a:p>
        </p:txBody>
      </p:sp>
      <p:sp>
        <p:nvSpPr>
          <p:cNvPr id="54" name="矩形 53"/>
          <p:cNvSpPr/>
          <p:nvPr/>
        </p:nvSpPr>
        <p:spPr>
          <a:xfrm>
            <a:off x="3000466" y="5644728"/>
            <a:ext cx="4331843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2400" b="1" i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不扣除</a:t>
            </a:r>
            <a:r>
              <a:rPr lang="zh-TW" altLang="en-US" sz="1600" b="1" i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應付所得稅、保險稅、工會會費</a:t>
            </a:r>
          </a:p>
        </p:txBody>
      </p:sp>
      <p:sp>
        <p:nvSpPr>
          <p:cNvPr id="56" name="矩形 55"/>
          <p:cNvSpPr/>
          <p:nvPr/>
        </p:nvSpPr>
        <p:spPr>
          <a:xfrm>
            <a:off x="3655488" y="3982666"/>
            <a:ext cx="10791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房屋津貼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交通費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膳食費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水電費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654582" y="3979677"/>
            <a:ext cx="12965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全勤獎金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按月發放之工作獎金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4625"/>
            <a:r>
              <a:rPr lang="en-US" altLang="zh-TW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如業績、生產、績效獎金</a:t>
            </a:r>
            <a:r>
              <a:rPr lang="en-US" altLang="zh-TW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404291" y="4206593"/>
            <a:ext cx="2211572" cy="881221"/>
            <a:chOff x="6623698" y="4872777"/>
            <a:chExt cx="1932337" cy="769957"/>
          </a:xfrm>
        </p:grpSpPr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81561" y="4873177"/>
              <a:ext cx="774474" cy="769557"/>
            </a:xfrm>
            <a:prstGeom prst="rect">
              <a:avLst/>
            </a:prstGeom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23698" y="4872777"/>
              <a:ext cx="717985" cy="744825"/>
            </a:xfrm>
            <a:prstGeom prst="rect">
              <a:avLst/>
            </a:prstGeom>
          </p:spPr>
        </p:pic>
        <p:sp>
          <p:nvSpPr>
            <p:cNvPr id="23" name="向右箭號 22"/>
            <p:cNvSpPr/>
            <p:nvPr/>
          </p:nvSpPr>
          <p:spPr>
            <a:xfrm>
              <a:off x="7429834" y="5084614"/>
              <a:ext cx="474432" cy="21060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向右箭號 59"/>
            <p:cNvSpPr/>
            <p:nvPr/>
          </p:nvSpPr>
          <p:spPr>
            <a:xfrm flipH="1">
              <a:off x="7322128" y="5289225"/>
              <a:ext cx="474432" cy="21060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4" name="圖片 3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00714" y="5533804"/>
            <a:ext cx="675711" cy="619614"/>
          </a:xfrm>
          <a:prstGeom prst="rect">
            <a:avLst/>
          </a:prstGeom>
        </p:spPr>
      </p:pic>
      <p:sp>
        <p:nvSpPr>
          <p:cNvPr id="65" name="矩形 64"/>
          <p:cNvSpPr/>
          <p:nvPr/>
        </p:nvSpPr>
        <p:spPr>
          <a:xfrm>
            <a:off x="9104795" y="2976640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加班費</a:t>
            </a:r>
          </a:p>
        </p:txBody>
      </p:sp>
      <p:pic>
        <p:nvPicPr>
          <p:cNvPr id="58" name="圖片 57"/>
          <p:cNvPicPr>
            <a:picLocks noChangeAspect="1"/>
          </p:cNvPicPr>
          <p:nvPr/>
        </p:nvPicPr>
        <p:blipFill>
          <a:blip r:embed="rId5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5439" y="4097126"/>
            <a:ext cx="1243297" cy="1443682"/>
          </a:xfrm>
          <a:prstGeom prst="rect">
            <a:avLst/>
          </a:prstGeom>
        </p:spPr>
      </p:pic>
      <p:sp>
        <p:nvSpPr>
          <p:cNvPr id="66" name="矩形 65"/>
          <p:cNvSpPr/>
          <p:nvPr/>
        </p:nvSpPr>
        <p:spPr>
          <a:xfrm>
            <a:off x="9133444" y="3728815"/>
            <a:ext cx="1980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每月固定加班亦不採認</a:t>
            </a:r>
          </a:p>
        </p:txBody>
      </p:sp>
      <p:sp>
        <p:nvSpPr>
          <p:cNvPr id="59" name="加號 58"/>
          <p:cNvSpPr/>
          <p:nvPr/>
        </p:nvSpPr>
        <p:spPr>
          <a:xfrm rot="2707131">
            <a:off x="9857092" y="4220720"/>
            <a:ext cx="1399806" cy="1399806"/>
          </a:xfrm>
          <a:prstGeom prst="mathPlus">
            <a:avLst>
              <a:gd name="adj1" fmla="val 1261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7" name="圖片 66"/>
          <p:cNvPicPr>
            <a:picLocks noChangeAspect="1"/>
          </p:cNvPicPr>
          <p:nvPr/>
        </p:nvPicPr>
        <p:blipFill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8361" y="3833864"/>
            <a:ext cx="1398881" cy="1734149"/>
          </a:xfrm>
          <a:prstGeom prst="rect">
            <a:avLst/>
          </a:prstGeom>
        </p:spPr>
      </p:pic>
      <p:grpSp>
        <p:nvGrpSpPr>
          <p:cNvPr id="71" name="群組 70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2" name="矩形 71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5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什麼是經常性薪資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565024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15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566279" y="219965"/>
            <a:ext cx="11227653" cy="196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u="sng" dirty="0"/>
              <a:t>企業接受補貼後</a:t>
            </a:r>
            <a:endParaRPr lang="en-US" altLang="zh-TW" u="sng" dirty="0"/>
          </a:p>
          <a:p>
            <a:pPr>
              <a:lnSpc>
                <a:spcPct val="100000"/>
              </a:lnSpc>
            </a:pPr>
            <a:r>
              <a:rPr lang="zh-TW" altLang="en-US" u="sng" dirty="0"/>
              <a:t>應承諾事項有哪些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xmlns="" id="{6E3A43AB-BCF3-4E50-8733-A4D27EB611F8}"/>
              </a:ext>
            </a:extLst>
          </p:cNvPr>
          <p:cNvGrpSpPr/>
          <p:nvPr/>
        </p:nvGrpSpPr>
        <p:grpSpPr>
          <a:xfrm>
            <a:off x="650704" y="2324830"/>
            <a:ext cx="10890592" cy="3191191"/>
            <a:chOff x="788081" y="2411914"/>
            <a:chExt cx="10890592" cy="3191191"/>
          </a:xfrm>
        </p:grpSpPr>
        <p:sp>
          <p:nvSpPr>
            <p:cNvPr id="40" name="圓角矩形 39"/>
            <p:cNvSpPr/>
            <p:nvPr/>
          </p:nvSpPr>
          <p:spPr>
            <a:xfrm>
              <a:off x="980608" y="2411914"/>
              <a:ext cx="4745232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圓角矩形 41"/>
            <p:cNvSpPr/>
            <p:nvPr/>
          </p:nvSpPr>
          <p:spPr>
            <a:xfrm>
              <a:off x="980608" y="4076308"/>
              <a:ext cx="4745232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5918367" y="2411914"/>
              <a:ext cx="5567779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圓角矩形 44"/>
            <p:cNvSpPr/>
            <p:nvPr/>
          </p:nvSpPr>
          <p:spPr>
            <a:xfrm>
              <a:off x="5918367" y="4076308"/>
              <a:ext cx="5567779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2199591" y="2636703"/>
              <a:ext cx="3454792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實施</a:t>
              </a:r>
              <a:endParaRPr lang="en-US" altLang="zh-TW" sz="32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減班休息 </a:t>
              </a:r>
              <a:r>
                <a:rPr lang="en-US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(</a:t>
              </a:r>
              <a:r>
                <a:rPr lang="zh-TW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無薪假</a:t>
              </a:r>
              <a:r>
                <a:rPr lang="en-US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)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6952765" y="4516539"/>
              <a:ext cx="47003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對員工</a:t>
              </a:r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減薪</a:t>
              </a:r>
              <a:endParaRPr lang="zh-TW" altLang="en-US" sz="3200" b="1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199591" y="4454985"/>
              <a:ext cx="27176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zh-TW" sz="4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en-US" sz="4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裁員</a:t>
              </a:r>
              <a:endParaRPr lang="en-US" altLang="zh-TW" sz="44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6978317" y="2870117"/>
              <a:ext cx="47003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en-US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有</a:t>
              </a:r>
              <a:r>
                <a:rPr lang="zh-TW" altLang="en-US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解散</a:t>
              </a:r>
              <a:r>
                <a:rPr lang="zh-TW" altLang="en-US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或</a:t>
              </a:r>
              <a:r>
                <a:rPr lang="zh-TW" altLang="en-US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歇業情事</a:t>
              </a:r>
              <a:endParaRPr lang="zh-TW" altLang="en-US" sz="3200" b="1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52" name="圖片 5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1462" y="2636703"/>
              <a:ext cx="1117275" cy="1035563"/>
            </a:xfrm>
            <a:prstGeom prst="rect">
              <a:avLst/>
            </a:prstGeom>
          </p:spPr>
        </p:pic>
        <p:pic>
          <p:nvPicPr>
            <p:cNvPr id="53" name="圖片 5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49153" y="4388986"/>
              <a:ext cx="999584" cy="791972"/>
            </a:xfrm>
            <a:prstGeom prst="rect">
              <a:avLst/>
            </a:prstGeom>
          </p:spPr>
        </p:pic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99929" y="2636703"/>
              <a:ext cx="1026765" cy="982397"/>
            </a:xfrm>
            <a:prstGeom prst="rect">
              <a:avLst/>
            </a:prstGeom>
          </p:spPr>
        </p:pic>
        <p:sp>
          <p:nvSpPr>
            <p:cNvPr id="33" name="乘號 32"/>
            <p:cNvSpPr/>
            <p:nvPr/>
          </p:nvSpPr>
          <p:spPr>
            <a:xfrm>
              <a:off x="788081" y="2634292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乘號 54"/>
            <p:cNvSpPr/>
            <p:nvPr/>
          </p:nvSpPr>
          <p:spPr>
            <a:xfrm>
              <a:off x="788081" y="4243952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乘號 56"/>
            <p:cNvSpPr/>
            <p:nvPr/>
          </p:nvSpPr>
          <p:spPr>
            <a:xfrm>
              <a:off x="5703750" y="2631881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26653" y="4336804"/>
              <a:ext cx="666446" cy="1005802"/>
            </a:xfrm>
            <a:prstGeom prst="rect">
              <a:avLst/>
            </a:prstGeom>
          </p:spPr>
        </p:pic>
        <p:sp>
          <p:nvSpPr>
            <p:cNvPr id="61" name="乘號 60"/>
            <p:cNvSpPr/>
            <p:nvPr/>
          </p:nvSpPr>
          <p:spPr>
            <a:xfrm>
              <a:off x="5725840" y="4317473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C31FBB4E-101E-457D-8495-7B0DD62E333E}"/>
              </a:ext>
            </a:extLst>
          </p:cNvPr>
          <p:cNvSpPr/>
          <p:nvPr/>
        </p:nvSpPr>
        <p:spPr>
          <a:xfrm>
            <a:off x="346771" y="5733952"/>
            <a:ext cx="11663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若有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不實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撤銷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廢止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、追回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款項、負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法律責任</a:t>
            </a:r>
            <a:endParaRPr lang="zh-TW" altLang="en-US" sz="2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61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16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3230880" y="292535"/>
            <a:ext cx="8563052" cy="196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zh-TW" altLang="en-US" u="sng" dirty="0"/>
              <a:t>何時可開始申請</a:t>
            </a:r>
            <a:r>
              <a:rPr lang="en-US" altLang="zh-TW" u="sng" dirty="0"/>
              <a:t>?</a:t>
            </a:r>
            <a:br>
              <a:rPr lang="en-US" altLang="zh-TW" u="sng" dirty="0"/>
            </a:br>
            <a:r>
              <a:rPr lang="zh-TW" altLang="en-US" u="sng" dirty="0"/>
              <a:t>何時可拿到錢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xmlns="" id="{AA7C751D-368E-476C-A151-996FEF14D0C7}"/>
              </a:ext>
            </a:extLst>
          </p:cNvPr>
          <p:cNvSpPr txBox="1"/>
          <p:nvPr/>
        </p:nvSpPr>
        <p:spPr>
          <a:xfrm>
            <a:off x="840595" y="2792928"/>
            <a:ext cx="1051081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一、申請期間自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21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起至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31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二、艱困企業申請後，以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最快速度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核撥。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269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17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1" name="標題 2"/>
          <p:cNvSpPr>
            <a:spLocks noGrp="1"/>
          </p:cNvSpPr>
          <p:nvPr>
            <p:ph type="ctrTitle"/>
          </p:nvPr>
        </p:nvSpPr>
        <p:spPr>
          <a:xfrm>
            <a:off x="535799" y="202666"/>
            <a:ext cx="11227653" cy="1102312"/>
          </a:xfrm>
        </p:spPr>
        <p:txBody>
          <a:bodyPr/>
          <a:lstStyle/>
          <a:p>
            <a:r>
              <a:rPr lang="zh-TW" altLang="en-US" u="sng" dirty="0"/>
              <a:t>我要怎麼申請？</a:t>
            </a:r>
          </a:p>
        </p:txBody>
      </p:sp>
      <p:grpSp>
        <p:nvGrpSpPr>
          <p:cNvPr id="106" name="群組 105">
            <a:extLst>
              <a:ext uri="{FF2B5EF4-FFF2-40B4-BE49-F238E27FC236}">
                <a16:creationId xmlns:a16="http://schemas.microsoft.com/office/drawing/2014/main" xmlns="" id="{6FFE8D17-E939-429E-B0D8-A755BF09ADC1}"/>
              </a:ext>
            </a:extLst>
          </p:cNvPr>
          <p:cNvGrpSpPr/>
          <p:nvPr/>
        </p:nvGrpSpPr>
        <p:grpSpPr>
          <a:xfrm>
            <a:off x="1088395" y="1739282"/>
            <a:ext cx="10956889" cy="4491934"/>
            <a:chOff x="1957212" y="1739282"/>
            <a:chExt cx="10956889" cy="4491934"/>
          </a:xfrm>
        </p:grpSpPr>
        <p:sp>
          <p:nvSpPr>
            <p:cNvPr id="84" name="Rounded Rectangle 71">
              <a:extLst>
                <a:ext uri="{FF2B5EF4-FFF2-40B4-BE49-F238E27FC236}">
                  <a16:creationId xmlns:a16="http://schemas.microsoft.com/office/drawing/2014/main" xmlns="" id="{7D0BCF7D-5706-4743-9547-30B7A843D0E5}"/>
                </a:ext>
              </a:extLst>
            </p:cNvPr>
            <p:cNvSpPr/>
            <p:nvPr/>
          </p:nvSpPr>
          <p:spPr>
            <a:xfrm>
              <a:off x="2029782" y="4551458"/>
              <a:ext cx="1680996" cy="1679758"/>
            </a:xfrm>
            <a:prstGeom prst="roundRect">
              <a:avLst>
                <a:gd name="adj" fmla="val 7734"/>
              </a:avLst>
            </a:prstGeom>
            <a:solidFill>
              <a:srgbClr val="0C9B74"/>
            </a:solidFill>
            <a:ln w="25400">
              <a:solidFill>
                <a:srgbClr val="0C9B74"/>
              </a:soli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13" name="橢圓 12"/>
            <p:cNvSpPr/>
            <p:nvPr/>
          </p:nvSpPr>
          <p:spPr>
            <a:xfrm>
              <a:off x="2192100" y="4713157"/>
              <a:ext cx="1356360" cy="13563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文字方塊 86"/>
            <p:cNvSpPr txBox="1"/>
            <p:nvPr/>
          </p:nvSpPr>
          <p:spPr>
            <a:xfrm flipH="1">
              <a:off x="2642042" y="4883506"/>
              <a:ext cx="9982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紙本</a:t>
              </a:r>
              <a:endParaRPr lang="en-US" altLang="zh-TW" sz="3000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申請</a:t>
              </a:r>
            </a:p>
          </p:txBody>
        </p:sp>
        <p:pic>
          <p:nvPicPr>
            <p:cNvPr id="89" name="圖片 8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57212" y="4990754"/>
              <a:ext cx="794705" cy="801166"/>
            </a:xfrm>
            <a:prstGeom prst="rect">
              <a:avLst/>
            </a:prstGeom>
          </p:spPr>
        </p:pic>
        <p:pic>
          <p:nvPicPr>
            <p:cNvPr id="2051" name="Picture 3" descr="C:\Users\tmpdoc71\Downloads\200320212746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8034" t="7639" r="6366" b="7240"/>
            <a:stretch/>
          </p:blipFill>
          <p:spPr bwMode="auto">
            <a:xfrm>
              <a:off x="4732844" y="2437740"/>
              <a:ext cx="1341515" cy="1333995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6107326" y="3466799"/>
              <a:ext cx="28511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u="sng" dirty="0"/>
                <a:t>https://csm-subsidy.cdri.org.tw/</a:t>
              </a:r>
              <a:endParaRPr lang="zh-TW" altLang="en-US" sz="1600" dirty="0"/>
            </a:p>
          </p:txBody>
        </p:sp>
        <p:sp>
          <p:nvSpPr>
            <p:cNvPr id="94" name="Rounded Rectangle 71">
              <a:extLst>
                <a:ext uri="{FF2B5EF4-FFF2-40B4-BE49-F238E27FC236}">
                  <a16:creationId xmlns:a16="http://schemas.microsoft.com/office/drawing/2014/main" xmlns="" id="{C4E36998-1669-46BE-AEA4-5B38497A5125}"/>
                </a:ext>
              </a:extLst>
            </p:cNvPr>
            <p:cNvSpPr/>
            <p:nvPr/>
          </p:nvSpPr>
          <p:spPr>
            <a:xfrm>
              <a:off x="2018427" y="1869908"/>
              <a:ext cx="1680996" cy="1681200"/>
            </a:xfrm>
            <a:prstGeom prst="roundRect">
              <a:avLst>
                <a:gd name="adj" fmla="val 7734"/>
              </a:avLst>
            </a:prstGeom>
            <a:solidFill>
              <a:srgbClr val="0C9B74"/>
            </a:solidFill>
            <a:ln w="25400">
              <a:solidFill>
                <a:srgbClr val="0C9B74"/>
              </a:soli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99" name="橢圓 98">
              <a:extLst>
                <a:ext uri="{FF2B5EF4-FFF2-40B4-BE49-F238E27FC236}">
                  <a16:creationId xmlns:a16="http://schemas.microsoft.com/office/drawing/2014/main" xmlns="" id="{20403EB4-0C34-4DA5-95F1-8F8BF0B10EC4}"/>
                </a:ext>
              </a:extLst>
            </p:cNvPr>
            <p:cNvSpPr/>
            <p:nvPr/>
          </p:nvSpPr>
          <p:spPr>
            <a:xfrm>
              <a:off x="2165505" y="2032328"/>
              <a:ext cx="1356360" cy="13563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文字方塊 102">
              <a:extLst>
                <a:ext uri="{FF2B5EF4-FFF2-40B4-BE49-F238E27FC236}">
                  <a16:creationId xmlns:a16="http://schemas.microsoft.com/office/drawing/2014/main" xmlns="" id="{E9982C6C-A960-4315-A92C-BF07040DA15E}"/>
                </a:ext>
              </a:extLst>
            </p:cNvPr>
            <p:cNvSpPr txBox="1"/>
            <p:nvPr/>
          </p:nvSpPr>
          <p:spPr>
            <a:xfrm flipH="1">
              <a:off x="2642042" y="2202677"/>
              <a:ext cx="95308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網路</a:t>
              </a:r>
              <a:endParaRPr lang="en-US" altLang="zh-TW" sz="3000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申請</a:t>
              </a:r>
            </a:p>
          </p:txBody>
        </p:sp>
        <p:pic>
          <p:nvPicPr>
            <p:cNvPr id="105" name="圖片 104">
              <a:extLst>
                <a:ext uri="{FF2B5EF4-FFF2-40B4-BE49-F238E27FC236}">
                  <a16:creationId xmlns:a16="http://schemas.microsoft.com/office/drawing/2014/main" xmlns="" id="{54827DA9-EEEF-4F64-960F-252804D8D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57212" y="2357315"/>
              <a:ext cx="758284" cy="706386"/>
            </a:xfrm>
            <a:prstGeom prst="rect">
              <a:avLst/>
            </a:prstGeom>
          </p:spPr>
        </p:pic>
        <p:sp>
          <p:nvSpPr>
            <p:cNvPr id="57" name="矩形 56">
              <a:extLst>
                <a:ext uri="{FF2B5EF4-FFF2-40B4-BE49-F238E27FC236}">
                  <a16:creationId xmlns:a16="http://schemas.microsoft.com/office/drawing/2014/main" xmlns="" id="{C56C2423-7BF3-48BA-98FE-7FC9442D6843}"/>
                </a:ext>
              </a:extLst>
            </p:cNvPr>
            <p:cNvSpPr/>
            <p:nvPr/>
          </p:nvSpPr>
          <p:spPr>
            <a:xfrm>
              <a:off x="4732844" y="5432225"/>
              <a:ext cx="8181257" cy="574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altLang="zh-TW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241</a:t>
              </a:r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中華郵政三重二重埔郵局</a:t>
              </a:r>
              <a:r>
                <a:rPr lang="en-US" altLang="zh-TW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3-111</a:t>
              </a:r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號</a:t>
              </a:r>
              <a:r>
                <a:rPr lang="zh-TW" altLang="zh-TW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信箱</a:t>
              </a: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xmlns="" id="{44CAAA76-95C9-4BE0-A8C1-A8C2AB3C5A0E}"/>
                </a:ext>
              </a:extLst>
            </p:cNvPr>
            <p:cNvSpPr/>
            <p:nvPr/>
          </p:nvSpPr>
          <p:spPr>
            <a:xfrm>
              <a:off x="3915604" y="4420832"/>
              <a:ext cx="5042888" cy="550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zh-TW" altLang="zh-TW" sz="2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以掛號郵寄，送達日期以郵戳為憑</a:t>
              </a:r>
              <a:endPara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65" name="圖片 64" descr="一張含有 標誌 的圖片&#10;&#10;自動產生的描述">
              <a:extLst>
                <a:ext uri="{FF2B5EF4-FFF2-40B4-BE49-F238E27FC236}">
                  <a16:creationId xmlns:a16="http://schemas.microsoft.com/office/drawing/2014/main" xmlns="" id="{82970B6A-74DB-4FDD-8C4F-85B464961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98402" y="5255873"/>
              <a:ext cx="720000" cy="720000"/>
            </a:xfrm>
            <a:prstGeom prst="rect">
              <a:avLst/>
            </a:prstGeom>
          </p:spPr>
        </p:pic>
        <p:sp>
          <p:nvSpPr>
            <p:cNvPr id="72" name="矩形 71">
              <a:extLst>
                <a:ext uri="{FF2B5EF4-FFF2-40B4-BE49-F238E27FC236}">
                  <a16:creationId xmlns:a16="http://schemas.microsoft.com/office/drawing/2014/main" xmlns="" id="{638597FC-D5E9-4747-8BE2-64E97B80913C}"/>
                </a:ext>
              </a:extLst>
            </p:cNvPr>
            <p:cNvSpPr/>
            <p:nvPr/>
          </p:nvSpPr>
          <p:spPr>
            <a:xfrm>
              <a:off x="3915603" y="1739282"/>
              <a:ext cx="7092862" cy="574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zh-TW" altLang="zh-TW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補貼商業服務業之艱困事業申請網站</a:t>
              </a:r>
              <a:endPara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77" name="圖片 76" descr="一張含有 時鐘, 物件 的圖片&#10;&#10;自動產生的描述">
              <a:extLst>
                <a:ext uri="{FF2B5EF4-FFF2-40B4-BE49-F238E27FC236}">
                  <a16:creationId xmlns:a16="http://schemas.microsoft.com/office/drawing/2014/main" xmlns="" id="{A2FE22E2-B894-4315-9ED5-843B618A7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915603" y="2917275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72605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哪些行業可申請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grpSp>
        <p:nvGrpSpPr>
          <p:cNvPr id="7" name="群組 6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8" name="矩形 7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20321CBA-F53D-47A8-9576-0659A3C25C39}"/>
              </a:ext>
            </a:extLst>
          </p:cNvPr>
          <p:cNvSpPr/>
          <p:nvPr/>
        </p:nvSpPr>
        <p:spPr>
          <a:xfrm>
            <a:off x="3336270" y="6065043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</a:t>
            </a: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財政部稅籍登記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之營業項目為準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xmlns="" id="{FA4F2244-1303-4549-ACAF-C2FF6F5B2BCC}"/>
              </a:ext>
            </a:extLst>
          </p:cNvPr>
          <p:cNvGrpSpPr/>
          <p:nvPr/>
        </p:nvGrpSpPr>
        <p:grpSpPr>
          <a:xfrm>
            <a:off x="2698394" y="1427096"/>
            <a:ext cx="6795212" cy="4547129"/>
            <a:chOff x="2539299" y="1285202"/>
            <a:chExt cx="6795212" cy="4547129"/>
          </a:xfrm>
        </p:grpSpPr>
        <p:grpSp>
          <p:nvGrpSpPr>
            <p:cNvPr id="16" name="群組 15"/>
            <p:cNvGrpSpPr/>
            <p:nvPr/>
          </p:nvGrpSpPr>
          <p:grpSpPr>
            <a:xfrm>
              <a:off x="2539299" y="1935340"/>
              <a:ext cx="6795212" cy="3896991"/>
              <a:chOff x="5416062" y="2140298"/>
              <a:chExt cx="6377870" cy="4243170"/>
            </a:xfrm>
          </p:grpSpPr>
          <p:sp>
            <p:nvSpPr>
              <p:cNvPr id="11" name="圓角矩形 10"/>
              <p:cNvSpPr/>
              <p:nvPr/>
            </p:nvSpPr>
            <p:spPr>
              <a:xfrm>
                <a:off x="5416062" y="2140299"/>
                <a:ext cx="6377870" cy="4243169"/>
              </a:xfrm>
              <a:prstGeom prst="roundRect">
                <a:avLst>
                  <a:gd name="adj" fmla="val 7576"/>
                </a:avLst>
              </a:prstGeom>
              <a:noFill/>
              <a:ln w="38100">
                <a:solidFill>
                  <a:srgbClr val="FF896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圓角化同側角落矩形 11"/>
              <p:cNvSpPr/>
              <p:nvPr/>
            </p:nvSpPr>
            <p:spPr>
              <a:xfrm>
                <a:off x="5416062" y="2140298"/>
                <a:ext cx="6377870" cy="894303"/>
              </a:xfrm>
              <a:prstGeom prst="round2SameRect">
                <a:avLst>
                  <a:gd name="adj1" fmla="val 37116"/>
                  <a:gd name="adj2" fmla="val 0"/>
                </a:avLst>
              </a:prstGeom>
              <a:solidFill>
                <a:srgbClr val="FF89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4868165" y="1999491"/>
              <a:ext cx="274947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商業服務業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231311" y="3390563"/>
              <a:ext cx="2308645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零售業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餐飲業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倉儲業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4.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視聽歌唱業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洗衣業</a:t>
              </a:r>
              <a:endPara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242901" y="3390563"/>
              <a:ext cx="2662908" cy="1815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6.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婚紗業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7.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攝影業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8.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美髮及美容業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9.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批發業</a:t>
              </a:r>
              <a:endPara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666765" y="2856210"/>
              <a:ext cx="233910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8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營業項目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屬：</a:t>
              </a:r>
              <a:endPara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739137" y="5290985"/>
              <a:ext cx="14045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…</a:t>
              </a:r>
              <a:r>
                <a:rPr lang="zh-TW" altLang="en-US" sz="24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等類別</a:t>
              </a:r>
              <a:endPara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5" name="圖片 4">
              <a:extLst>
                <a:ext uri="{FF2B5EF4-FFF2-40B4-BE49-F238E27FC236}">
                  <a16:creationId xmlns:a16="http://schemas.microsoft.com/office/drawing/2014/main" xmlns="" id="{0CBFDC49-20BB-4DC3-9702-566134149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40931" y="1285202"/>
              <a:ext cx="1357648" cy="1357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948195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17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1" name="標題 2"/>
          <p:cNvSpPr>
            <a:spLocks noGrp="1"/>
          </p:cNvSpPr>
          <p:nvPr>
            <p:ph type="ctrTitle"/>
          </p:nvPr>
        </p:nvSpPr>
        <p:spPr>
          <a:xfrm>
            <a:off x="535799" y="202666"/>
            <a:ext cx="11227653" cy="1102312"/>
          </a:xfrm>
        </p:spPr>
        <p:txBody>
          <a:bodyPr/>
          <a:lstStyle/>
          <a:p>
            <a:r>
              <a:rPr lang="zh-TW" altLang="en-US" u="sng" dirty="0"/>
              <a:t>申請流程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xmlns="" id="{B33BB663-8620-47D1-BC7E-68DAD70DC9D8}"/>
              </a:ext>
            </a:extLst>
          </p:cNvPr>
          <p:cNvGrpSpPr/>
          <p:nvPr/>
        </p:nvGrpSpPr>
        <p:grpSpPr>
          <a:xfrm>
            <a:off x="1553191" y="1458580"/>
            <a:ext cx="9085618" cy="5071671"/>
            <a:chOff x="1593194" y="1269388"/>
            <a:chExt cx="9085618" cy="5071671"/>
          </a:xfrm>
        </p:grpSpPr>
        <p:sp>
          <p:nvSpPr>
            <p:cNvPr id="14" name="圓角矩形 13"/>
            <p:cNvSpPr/>
            <p:nvPr/>
          </p:nvSpPr>
          <p:spPr>
            <a:xfrm rot="16200000" flipH="1">
              <a:off x="2210588" y="899881"/>
              <a:ext cx="431575" cy="1666364"/>
            </a:xfrm>
            <a:prstGeom prst="roundRect">
              <a:avLst>
                <a:gd name="adj" fmla="val 0"/>
              </a:avLst>
            </a:prstGeom>
            <a:solidFill>
              <a:srgbClr val="92D05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圓角矩形 14"/>
            <p:cNvSpPr/>
            <p:nvPr/>
          </p:nvSpPr>
          <p:spPr>
            <a:xfrm rot="16200000" flipH="1">
              <a:off x="3971431" y="899663"/>
              <a:ext cx="431575" cy="1666800"/>
            </a:xfrm>
            <a:prstGeom prst="roundRect">
              <a:avLst>
                <a:gd name="adj" fmla="val 0"/>
              </a:avLst>
            </a:prstGeom>
            <a:solidFill>
              <a:srgbClr val="00B0F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圓角矩形 15"/>
            <p:cNvSpPr/>
            <p:nvPr/>
          </p:nvSpPr>
          <p:spPr>
            <a:xfrm rot="16200000" flipH="1">
              <a:off x="7549766" y="-926126"/>
              <a:ext cx="431575" cy="5318378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2" name="群組 101"/>
            <p:cNvGrpSpPr/>
            <p:nvPr/>
          </p:nvGrpSpPr>
          <p:grpSpPr>
            <a:xfrm>
              <a:off x="1913733" y="1305481"/>
              <a:ext cx="950903" cy="606793"/>
              <a:chOff x="2915221" y="1469585"/>
              <a:chExt cx="950903" cy="606793"/>
            </a:xfrm>
          </p:grpSpPr>
          <p:sp>
            <p:nvSpPr>
              <p:cNvPr id="17" name="文字方塊 16"/>
              <p:cNvSpPr txBox="1"/>
              <p:nvPr/>
            </p:nvSpPr>
            <p:spPr>
              <a:xfrm>
                <a:off x="2915221" y="1469585"/>
                <a:ext cx="437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i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</a:t>
                </a:r>
                <a:endParaRPr lang="zh-TW" altLang="en-US" sz="3200" b="1" i="1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 flipH="1">
                <a:off x="3158228" y="1707046"/>
                <a:ext cx="707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申請</a:t>
                </a:r>
              </a:p>
            </p:txBody>
          </p:sp>
        </p:grpSp>
        <p:grpSp>
          <p:nvGrpSpPr>
            <p:cNvPr id="101" name="群組 100"/>
            <p:cNvGrpSpPr/>
            <p:nvPr/>
          </p:nvGrpSpPr>
          <p:grpSpPr>
            <a:xfrm>
              <a:off x="3622751" y="1274138"/>
              <a:ext cx="999941" cy="638136"/>
              <a:chOff x="4624239" y="1426475"/>
              <a:chExt cx="999941" cy="638136"/>
            </a:xfrm>
          </p:grpSpPr>
          <p:sp>
            <p:nvSpPr>
              <p:cNvPr id="18" name="文字方塊 17"/>
              <p:cNvSpPr txBox="1"/>
              <p:nvPr/>
            </p:nvSpPr>
            <p:spPr>
              <a:xfrm>
                <a:off x="4624239" y="1426475"/>
                <a:ext cx="437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i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</a:t>
                </a:r>
                <a:endParaRPr lang="zh-TW" altLang="en-US" sz="3200" b="1" i="1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 flipH="1">
                <a:off x="4916284" y="1695279"/>
                <a:ext cx="707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審查</a:t>
                </a:r>
              </a:p>
            </p:txBody>
          </p:sp>
        </p:grpSp>
        <p:grpSp>
          <p:nvGrpSpPr>
            <p:cNvPr id="48" name="群組 47"/>
            <p:cNvGrpSpPr/>
            <p:nvPr/>
          </p:nvGrpSpPr>
          <p:grpSpPr>
            <a:xfrm>
              <a:off x="7291795" y="1269388"/>
              <a:ext cx="947517" cy="642886"/>
              <a:chOff x="8715233" y="1450690"/>
              <a:chExt cx="947517" cy="642886"/>
            </a:xfrm>
          </p:grpSpPr>
          <p:sp>
            <p:nvSpPr>
              <p:cNvPr id="19" name="文字方塊 18"/>
              <p:cNvSpPr txBox="1"/>
              <p:nvPr/>
            </p:nvSpPr>
            <p:spPr>
              <a:xfrm>
                <a:off x="8715233" y="1450690"/>
                <a:ext cx="437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i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3</a:t>
                </a:r>
                <a:endParaRPr lang="zh-TW" altLang="en-US" sz="3200" b="1" i="1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 flipH="1">
                <a:off x="8954854" y="1724244"/>
                <a:ext cx="707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核撥</a:t>
                </a:r>
              </a:p>
            </p:txBody>
          </p:sp>
        </p:grpSp>
        <p:sp>
          <p:nvSpPr>
            <p:cNvPr id="27" name="橢圓 26"/>
            <p:cNvSpPr/>
            <p:nvPr/>
          </p:nvSpPr>
          <p:spPr>
            <a:xfrm>
              <a:off x="3415183" y="3965146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3380018" y="3902746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30" name="橢圓 29"/>
            <p:cNvSpPr/>
            <p:nvPr/>
          </p:nvSpPr>
          <p:spPr>
            <a:xfrm>
              <a:off x="3820189" y="4662102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3779729" y="4599043"/>
              <a:ext cx="317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0070C0"/>
                  </a:solidFill>
                </a:rPr>
                <a:t>N</a:t>
              </a:r>
              <a:endParaRPr lang="zh-TW" altLang="en-US" sz="1600" dirty="0">
                <a:solidFill>
                  <a:srgbClr val="0070C0"/>
                </a:solidFill>
              </a:endParaRPr>
            </a:p>
          </p:txBody>
        </p:sp>
        <p:cxnSp>
          <p:nvCxnSpPr>
            <p:cNvPr id="34" name="肘形接點 33"/>
            <p:cNvCxnSpPr>
              <a:cxnSpLocks/>
              <a:stCxn id="73" idx="0"/>
              <a:endCxn id="53" idx="3"/>
            </p:cNvCxnSpPr>
            <p:nvPr/>
          </p:nvCxnSpPr>
          <p:spPr>
            <a:xfrm flipV="1">
              <a:off x="4600079" y="4563076"/>
              <a:ext cx="5656599" cy="1098673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 flipH="1">
              <a:off x="8258563" y="2353085"/>
              <a:ext cx="1661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逐次核撥</a:t>
              </a:r>
              <a:endPara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員工異動須主動申報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</a:t>
              </a:r>
              <a:endPara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 flipH="1">
              <a:off x="2009121" y="3222046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交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申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</a:t>
              </a:r>
            </a:p>
          </p:txBody>
        </p:sp>
        <p:sp>
          <p:nvSpPr>
            <p:cNvPr id="39" name="圓角矩形 38"/>
            <p:cNvSpPr/>
            <p:nvPr/>
          </p:nvSpPr>
          <p:spPr>
            <a:xfrm rot="5400000">
              <a:off x="1635145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單箭頭接點 39"/>
            <p:cNvCxnSpPr>
              <a:cxnSpLocks/>
              <a:stCxn id="39" idx="0"/>
              <a:endCxn id="42" idx="2"/>
            </p:cNvCxnSpPr>
            <p:nvPr/>
          </p:nvCxnSpPr>
          <p:spPr>
            <a:xfrm>
              <a:off x="2736589" y="3883766"/>
              <a:ext cx="1024886" cy="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>
              <a:cxnSpLocks/>
              <a:stCxn id="42" idx="0"/>
              <a:endCxn id="49" idx="2"/>
            </p:cNvCxnSpPr>
            <p:nvPr/>
          </p:nvCxnSpPr>
          <p:spPr>
            <a:xfrm>
              <a:off x="4605743" y="3883766"/>
              <a:ext cx="1019222" cy="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圓角矩形 48"/>
            <p:cNvSpPr/>
            <p:nvPr/>
          </p:nvSpPr>
          <p:spPr>
            <a:xfrm rot="5400000">
              <a:off x="5367789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文字方塊 54"/>
            <p:cNvSpPr txBox="1"/>
            <p:nvPr/>
          </p:nvSpPr>
          <p:spPr>
            <a:xfrm flipH="1">
              <a:off x="5741765" y="3222047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核撥通知</a:t>
              </a:r>
            </a:p>
          </p:txBody>
        </p:sp>
        <p:sp>
          <p:nvSpPr>
            <p:cNvPr id="51" name="圓角矩形 50"/>
            <p:cNvSpPr/>
            <p:nvPr/>
          </p:nvSpPr>
          <p:spPr>
            <a:xfrm rot="5400000">
              <a:off x="7206054" y="2456569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文字方塊 57"/>
            <p:cNvSpPr txBox="1"/>
            <p:nvPr/>
          </p:nvSpPr>
          <p:spPr>
            <a:xfrm flipH="1">
              <a:off x="7580030" y="2221189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薪資補貼</a:t>
              </a:r>
            </a:p>
          </p:txBody>
        </p:sp>
        <p:sp>
          <p:nvSpPr>
            <p:cNvPr id="53" name="圓角矩形 52"/>
            <p:cNvSpPr/>
            <p:nvPr/>
          </p:nvSpPr>
          <p:spPr>
            <a:xfrm rot="5400000">
              <a:off x="9577368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文字方塊 58"/>
            <p:cNvSpPr txBox="1"/>
            <p:nvPr/>
          </p:nvSpPr>
          <p:spPr>
            <a:xfrm flipH="1">
              <a:off x="9951344" y="3529823"/>
              <a:ext cx="6106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結案</a:t>
              </a:r>
            </a:p>
          </p:txBody>
        </p:sp>
        <p:sp>
          <p:nvSpPr>
            <p:cNvPr id="61" name="橢圓 60"/>
            <p:cNvSpPr/>
            <p:nvPr/>
          </p:nvSpPr>
          <p:spPr>
            <a:xfrm>
              <a:off x="5008493" y="3965146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4973328" y="3902746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67" name="橢圓 66"/>
            <p:cNvSpPr/>
            <p:nvPr/>
          </p:nvSpPr>
          <p:spPr>
            <a:xfrm>
              <a:off x="7087484" y="3925985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7052319" y="3863585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23" name="直線單箭頭接點 22"/>
            <p:cNvCxnSpPr/>
            <p:nvPr/>
          </p:nvCxnSpPr>
          <p:spPr>
            <a:xfrm>
              <a:off x="4173438" y="4586693"/>
              <a:ext cx="10171" cy="378827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圓角矩形 41"/>
            <p:cNvSpPr/>
            <p:nvPr/>
          </p:nvSpPr>
          <p:spPr>
            <a:xfrm rot="5400000">
              <a:off x="3504299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文字方塊 53"/>
            <p:cNvSpPr txBox="1"/>
            <p:nvPr/>
          </p:nvSpPr>
          <p:spPr>
            <a:xfrm flipH="1">
              <a:off x="3878275" y="3222047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資格審查</a:t>
              </a:r>
            </a:p>
          </p:txBody>
        </p:sp>
        <p:sp>
          <p:nvSpPr>
            <p:cNvPr id="73" name="圓角矩形 72"/>
            <p:cNvSpPr/>
            <p:nvPr/>
          </p:nvSpPr>
          <p:spPr>
            <a:xfrm rot="5400000">
              <a:off x="3498635" y="5239615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文字方塊 74"/>
            <p:cNvSpPr txBox="1"/>
            <p:nvPr/>
          </p:nvSpPr>
          <p:spPr>
            <a:xfrm flipH="1">
              <a:off x="3872611" y="5014322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限期補件</a:t>
              </a:r>
            </a:p>
          </p:txBody>
        </p:sp>
        <p:sp>
          <p:nvSpPr>
            <p:cNvPr id="79" name="橢圓 78"/>
            <p:cNvSpPr/>
            <p:nvPr/>
          </p:nvSpPr>
          <p:spPr>
            <a:xfrm>
              <a:off x="4752967" y="5747105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4712507" y="5684046"/>
              <a:ext cx="317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0070C0"/>
                  </a:solidFill>
                </a:rPr>
                <a:t>N</a:t>
              </a:r>
              <a:endParaRPr lang="zh-TW" alt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81" name="文字方塊 80"/>
            <p:cNvSpPr txBox="1"/>
            <p:nvPr/>
          </p:nvSpPr>
          <p:spPr>
            <a:xfrm flipH="1">
              <a:off x="8245187" y="4827020"/>
              <a:ext cx="996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一次核撥</a:t>
              </a:r>
            </a:p>
          </p:txBody>
        </p:sp>
        <p:cxnSp>
          <p:nvCxnSpPr>
            <p:cNvPr id="3" name="肘形接點 2"/>
            <p:cNvCxnSpPr>
              <a:cxnSpLocks/>
              <a:stCxn id="73" idx="2"/>
              <a:endCxn id="39" idx="3"/>
            </p:cNvCxnSpPr>
            <p:nvPr/>
          </p:nvCxnSpPr>
          <p:spPr>
            <a:xfrm rot="10800000">
              <a:off x="2314455" y="4563077"/>
              <a:ext cx="1441356" cy="1098673"/>
            </a:xfrm>
            <a:prstGeom prst="bentConnector2">
              <a:avLst/>
            </a:prstGeom>
            <a:ln w="1905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橢圓 95"/>
            <p:cNvSpPr/>
            <p:nvPr/>
          </p:nvSpPr>
          <p:spPr>
            <a:xfrm>
              <a:off x="3415183" y="5738441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3380018" y="5676041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82" name="圓角矩形 81">
              <a:extLst>
                <a:ext uri="{FF2B5EF4-FFF2-40B4-BE49-F238E27FC236}">
                  <a16:creationId xmlns:a16="http://schemas.microsoft.com/office/drawing/2014/main" xmlns="" id="{463C1310-202A-334F-91A7-E3E3CFA870A8}"/>
                </a:ext>
              </a:extLst>
            </p:cNvPr>
            <p:cNvSpPr/>
            <p:nvPr/>
          </p:nvSpPr>
          <p:spPr>
            <a:xfrm rot="5400000">
              <a:off x="6962537" y="4195009"/>
              <a:ext cx="1918057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文字方塊 82">
              <a:extLst>
                <a:ext uri="{FF2B5EF4-FFF2-40B4-BE49-F238E27FC236}">
                  <a16:creationId xmlns:a16="http://schemas.microsoft.com/office/drawing/2014/main" xmlns="" id="{EF62D239-BF3D-B245-B152-09121226A629}"/>
                </a:ext>
              </a:extLst>
            </p:cNvPr>
            <p:cNvSpPr txBox="1"/>
            <p:nvPr/>
          </p:nvSpPr>
          <p:spPr>
            <a:xfrm flipH="1">
              <a:off x="7616231" y="3647647"/>
              <a:ext cx="61066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營運資金補貼</a:t>
              </a:r>
            </a:p>
          </p:txBody>
        </p:sp>
        <p:cxnSp>
          <p:nvCxnSpPr>
            <p:cNvPr id="35" name="肘形接點 34">
              <a:extLst>
                <a:ext uri="{FF2B5EF4-FFF2-40B4-BE49-F238E27FC236}">
                  <a16:creationId xmlns:a16="http://schemas.microsoft.com/office/drawing/2014/main" xmlns="" id="{2719C193-C618-DA45-A266-74E75D9F169C}"/>
                </a:ext>
              </a:extLst>
            </p:cNvPr>
            <p:cNvCxnSpPr>
              <a:cxnSpLocks/>
              <a:stCxn id="49" idx="0"/>
              <a:endCxn id="51" idx="2"/>
            </p:cNvCxnSpPr>
            <p:nvPr/>
          </p:nvCxnSpPr>
          <p:spPr>
            <a:xfrm flipV="1">
              <a:off x="6469233" y="2878703"/>
              <a:ext cx="993997" cy="1005063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肘形接點 44">
              <a:extLst>
                <a:ext uri="{FF2B5EF4-FFF2-40B4-BE49-F238E27FC236}">
                  <a16:creationId xmlns:a16="http://schemas.microsoft.com/office/drawing/2014/main" xmlns="" id="{9891F30F-2263-CB40-8EA4-B97CADB185FE}"/>
                </a:ext>
              </a:extLst>
            </p:cNvPr>
            <p:cNvCxnSpPr>
              <a:cxnSpLocks/>
              <a:stCxn id="51" idx="0"/>
              <a:endCxn id="53" idx="2"/>
            </p:cNvCxnSpPr>
            <p:nvPr/>
          </p:nvCxnSpPr>
          <p:spPr>
            <a:xfrm>
              <a:off x="8307498" y="2878703"/>
              <a:ext cx="1527046" cy="1005063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肘形接點 75">
              <a:extLst>
                <a:ext uri="{FF2B5EF4-FFF2-40B4-BE49-F238E27FC236}">
                  <a16:creationId xmlns:a16="http://schemas.microsoft.com/office/drawing/2014/main" xmlns="" id="{E4D0ACB3-61D7-1142-9D14-F475DA89B4B5}"/>
                </a:ext>
              </a:extLst>
            </p:cNvPr>
            <p:cNvCxnSpPr>
              <a:cxnSpLocks/>
              <a:stCxn id="49" idx="0"/>
            </p:cNvCxnSpPr>
            <p:nvPr/>
          </p:nvCxnSpPr>
          <p:spPr>
            <a:xfrm>
              <a:off x="6469233" y="3883766"/>
              <a:ext cx="993997" cy="884554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肘形接點 90">
              <a:extLst>
                <a:ext uri="{FF2B5EF4-FFF2-40B4-BE49-F238E27FC236}">
                  <a16:creationId xmlns:a16="http://schemas.microsoft.com/office/drawing/2014/main" xmlns="" id="{5B14F733-8275-144B-B1B1-A6D6B69C462C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V="1">
              <a:off x="8343700" y="3883766"/>
              <a:ext cx="1490844" cy="884554"/>
            </a:xfrm>
            <a:prstGeom prst="bentConnector3">
              <a:avLst>
                <a:gd name="adj1" fmla="val 4846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32963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pPr/>
              <a:t>21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296633" cy="698765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23080" y="5572563"/>
            <a:ext cx="11382231" cy="854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補貼商業服務業之艱困事業推動辦公室 </a:t>
            </a:r>
            <a:r>
              <a:rPr lang="en-US" altLang="zh-TW" sz="28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(02)7716-9888</a:t>
            </a:r>
            <a:endParaRPr lang="zh-TW" altLang="en-US" sz="28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6553" y="729063"/>
            <a:ext cx="8408576" cy="47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104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64">
            <a:extLst>
              <a:ext uri="{FF2B5EF4-FFF2-40B4-BE49-F238E27FC236}">
                <a16:creationId xmlns:a16="http://schemas.microsoft.com/office/drawing/2014/main" xmlns="" id="{E89F2E82-E7EE-4C9E-8597-98FAD43633DD}"/>
              </a:ext>
            </a:extLst>
          </p:cNvPr>
          <p:cNvSpPr/>
          <p:nvPr/>
        </p:nvSpPr>
        <p:spPr>
          <a:xfrm>
            <a:off x="475401" y="1955491"/>
            <a:ext cx="3353018" cy="3896989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FF896D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8" name="Rounded Rectangle 71">
            <a:extLst>
              <a:ext uri="{FF2B5EF4-FFF2-40B4-BE49-F238E27FC236}">
                <a16:creationId xmlns:a16="http://schemas.microsoft.com/office/drawing/2014/main" xmlns="" id="{7D0BCF7D-5706-4743-9547-30B7A843D0E5}"/>
              </a:ext>
            </a:extLst>
          </p:cNvPr>
          <p:cNvSpPr/>
          <p:nvPr/>
        </p:nvSpPr>
        <p:spPr>
          <a:xfrm>
            <a:off x="3986748" y="1946703"/>
            <a:ext cx="3969804" cy="3896989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FF896D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ko-KR" altLang="en-US" sz="2700" dirty="0"/>
          </a:p>
        </p:txBody>
      </p:sp>
      <p:sp>
        <p:nvSpPr>
          <p:cNvPr id="9" name="Rounded Rectangle 78">
            <a:extLst>
              <a:ext uri="{FF2B5EF4-FFF2-40B4-BE49-F238E27FC236}">
                <a16:creationId xmlns:a16="http://schemas.microsoft.com/office/drawing/2014/main" xmlns="" id="{676F6070-24AD-4D7E-802B-A6734E33582B}"/>
              </a:ext>
            </a:extLst>
          </p:cNvPr>
          <p:cNvSpPr/>
          <p:nvPr/>
        </p:nvSpPr>
        <p:spPr>
          <a:xfrm>
            <a:off x="8074082" y="1964279"/>
            <a:ext cx="3624310" cy="3896989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FF896D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申請資格是什麼？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7" name="Right Arrow 66">
            <a:extLst>
              <a:ext uri="{FF2B5EF4-FFF2-40B4-BE49-F238E27FC236}">
                <a16:creationId xmlns:a16="http://schemas.microsoft.com/office/drawing/2014/main" xmlns="" id="{1AFC4C71-6016-4497-B259-A0F52845B0DF}"/>
              </a:ext>
            </a:extLst>
          </p:cNvPr>
          <p:cNvSpPr/>
          <p:nvPr/>
        </p:nvSpPr>
        <p:spPr>
          <a:xfrm>
            <a:off x="475400" y="2070467"/>
            <a:ext cx="2812730" cy="864096"/>
          </a:xfrm>
          <a:prstGeom prst="rightArrow">
            <a:avLst>
              <a:gd name="adj1" fmla="val 65118"/>
              <a:gd name="adj2" fmla="val 84614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Right Arrow 80">
            <a:extLst>
              <a:ext uri="{FF2B5EF4-FFF2-40B4-BE49-F238E27FC236}">
                <a16:creationId xmlns:a16="http://schemas.microsoft.com/office/drawing/2014/main" xmlns="" id="{73FD92FB-5EC6-4424-B0D6-95F27DFAE786}"/>
              </a:ext>
            </a:extLst>
          </p:cNvPr>
          <p:cNvSpPr/>
          <p:nvPr/>
        </p:nvSpPr>
        <p:spPr>
          <a:xfrm>
            <a:off x="8074081" y="2088043"/>
            <a:ext cx="3409779" cy="864096"/>
          </a:xfrm>
          <a:prstGeom prst="rightArrow">
            <a:avLst>
              <a:gd name="adj1" fmla="val 65118"/>
              <a:gd name="adj2" fmla="val 84615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矩形 10"/>
          <p:cNvSpPr/>
          <p:nvPr/>
        </p:nvSpPr>
        <p:spPr>
          <a:xfrm>
            <a:off x="1322160" y="222343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依法登記</a:t>
            </a:r>
          </a:p>
        </p:txBody>
      </p:sp>
      <p:sp>
        <p:nvSpPr>
          <p:cNvPr id="12" name="矩形 11"/>
          <p:cNvSpPr/>
          <p:nvPr/>
        </p:nvSpPr>
        <p:spPr>
          <a:xfrm>
            <a:off x="9115981" y="223315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艱困事業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55276" y="2939959"/>
            <a:ext cx="3086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依法辦理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公司登記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商業登記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或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有限合夥登記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之營利事業，或無上述登記而有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稅籍登記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之營利事業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3071416" y="5151426"/>
            <a:ext cx="844653" cy="632551"/>
            <a:chOff x="2749060" y="5120627"/>
            <a:chExt cx="844653" cy="632551"/>
          </a:xfrm>
        </p:grpSpPr>
        <p:sp>
          <p:nvSpPr>
            <p:cNvPr id="16" name="矩形 15"/>
            <p:cNvSpPr/>
            <p:nvPr/>
          </p:nvSpPr>
          <p:spPr>
            <a:xfrm>
              <a:off x="2910408" y="5282194"/>
              <a:ext cx="411664" cy="4116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49060" y="5120627"/>
              <a:ext cx="844653" cy="632551"/>
            </a:xfrm>
            <a:prstGeom prst="rect">
              <a:avLst/>
            </a:prstGeom>
          </p:spPr>
        </p:pic>
      </p:grpSp>
      <p:grpSp>
        <p:nvGrpSpPr>
          <p:cNvPr id="18" name="群組 17"/>
          <p:cNvGrpSpPr/>
          <p:nvPr/>
        </p:nvGrpSpPr>
        <p:grpSpPr>
          <a:xfrm>
            <a:off x="7152118" y="5151426"/>
            <a:ext cx="844653" cy="632551"/>
            <a:chOff x="7513035" y="5120627"/>
            <a:chExt cx="844653" cy="632551"/>
          </a:xfrm>
        </p:grpSpPr>
        <p:sp>
          <p:nvSpPr>
            <p:cNvPr id="19" name="矩形 18"/>
            <p:cNvSpPr/>
            <p:nvPr/>
          </p:nvSpPr>
          <p:spPr>
            <a:xfrm>
              <a:off x="7674383" y="5282194"/>
              <a:ext cx="411664" cy="4116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13035" y="5120627"/>
              <a:ext cx="844653" cy="632551"/>
            </a:xfrm>
            <a:prstGeom prst="rect">
              <a:avLst/>
            </a:prstGeom>
          </p:spPr>
        </p:pic>
      </p:grpSp>
      <p:grpSp>
        <p:nvGrpSpPr>
          <p:cNvPr id="21" name="群組 20"/>
          <p:cNvGrpSpPr/>
          <p:nvPr/>
        </p:nvGrpSpPr>
        <p:grpSpPr>
          <a:xfrm>
            <a:off x="10910849" y="5151426"/>
            <a:ext cx="844653" cy="632551"/>
            <a:chOff x="11063303" y="5120627"/>
            <a:chExt cx="844653" cy="632551"/>
          </a:xfrm>
        </p:grpSpPr>
        <p:sp>
          <p:nvSpPr>
            <p:cNvPr id="22" name="矩形 21"/>
            <p:cNvSpPr/>
            <p:nvPr/>
          </p:nvSpPr>
          <p:spPr>
            <a:xfrm>
              <a:off x="11224651" y="5282194"/>
              <a:ext cx="411664" cy="4116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063303" y="5120627"/>
              <a:ext cx="844653" cy="632551"/>
            </a:xfrm>
            <a:prstGeom prst="rect">
              <a:avLst/>
            </a:prstGeom>
          </p:spPr>
        </p:pic>
      </p:grpSp>
      <p:grpSp>
        <p:nvGrpSpPr>
          <p:cNvPr id="25" name="群組 2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26" name="矩形 2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29" name="Right Arrow 66">
            <a:extLst>
              <a:ext uri="{FF2B5EF4-FFF2-40B4-BE49-F238E27FC236}">
                <a16:creationId xmlns:a16="http://schemas.microsoft.com/office/drawing/2014/main" xmlns="" id="{1AFC4C71-6016-4497-B259-A0F52845B0DF}"/>
              </a:ext>
            </a:extLst>
          </p:cNvPr>
          <p:cNvSpPr/>
          <p:nvPr/>
        </p:nvSpPr>
        <p:spPr>
          <a:xfrm>
            <a:off x="4004596" y="2088043"/>
            <a:ext cx="2812730" cy="864096"/>
          </a:xfrm>
          <a:prstGeom prst="rightArrow">
            <a:avLst>
              <a:gd name="adj1" fmla="val 65118"/>
              <a:gd name="adj2" fmla="val 84614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矩形 29"/>
          <p:cNvSpPr/>
          <p:nvPr/>
        </p:nvSpPr>
        <p:spPr>
          <a:xfrm>
            <a:off x="4880878" y="225848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稅籍登記</a:t>
            </a:r>
          </a:p>
        </p:txBody>
      </p:sp>
      <p:sp>
        <p:nvSpPr>
          <p:cNvPr id="31" name="文字方塊 30"/>
          <p:cNvSpPr txBox="1"/>
          <p:nvPr/>
        </p:nvSpPr>
        <p:spPr>
          <a:xfrm>
            <a:off x="4229153" y="3000108"/>
            <a:ext cx="35680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要有稅籍登記</a:t>
            </a:r>
            <a:endParaRPr lang="en-US" altLang="zh-TW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要有稅籍登記</a:t>
            </a:r>
            <a:endParaRPr lang="zh-TW" altLang="zh-TW" sz="32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要有稅籍登記</a:t>
            </a:r>
            <a:endParaRPr lang="en-US" altLang="zh-TW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000" dirty="0">
                <a:solidFill>
                  <a:schemeClr val="bg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很重要所以講三遍</a:t>
            </a:r>
            <a:endParaRPr lang="zh-TW" altLang="zh-TW" sz="2000" dirty="0">
              <a:solidFill>
                <a:schemeClr val="bg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580" y="1774990"/>
            <a:ext cx="878360" cy="8968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5303" y="1825953"/>
            <a:ext cx="741781" cy="920703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35201" y="1770461"/>
            <a:ext cx="980779" cy="965273"/>
          </a:xfrm>
          <a:prstGeom prst="rect">
            <a:avLst/>
          </a:prstGeom>
        </p:spPr>
      </p:pic>
      <p:sp>
        <p:nvSpPr>
          <p:cNvPr id="34" name="文字方塊 33"/>
          <p:cNvSpPr txBox="1"/>
          <p:nvPr/>
        </p:nvSpPr>
        <p:spPr>
          <a:xfrm>
            <a:off x="8290653" y="3037195"/>
            <a:ext cx="3182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營收衰退超過</a:t>
            </a:r>
            <a:r>
              <a: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%</a:t>
            </a:r>
          </a:p>
        </p:txBody>
      </p:sp>
      <p:sp>
        <p:nvSpPr>
          <p:cNvPr id="35" name="矩形 34"/>
          <p:cNvSpPr/>
          <p:nvPr/>
        </p:nvSpPr>
        <p:spPr>
          <a:xfrm>
            <a:off x="3193607" y="6053841"/>
            <a:ext cx="5804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快速檢視 </a:t>
            </a:r>
            <a:r>
              <a:rPr lang="en-US" altLang="zh-TW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個勾</a:t>
            </a:r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，申請補貼 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馬上</a:t>
            </a:r>
            <a:r>
              <a:rPr lang="en-US" altLang="zh-TW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GO</a:t>
            </a:r>
            <a:endParaRPr lang="zh-TW" altLang="en-US" sz="2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3" name="圖片 32">
            <a:extLst>
              <a:ext uri="{FF2B5EF4-FFF2-40B4-BE49-F238E27FC236}">
                <a16:creationId xmlns:a16="http://schemas.microsoft.com/office/drawing/2014/main" xmlns="" id="{65216CDD-909F-8D42-8F47-32936B8FE2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64600" y="3613063"/>
            <a:ext cx="1769224" cy="176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61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71">
            <a:extLst>
              <a:ext uri="{FF2B5EF4-FFF2-40B4-BE49-F238E27FC236}">
                <a16:creationId xmlns:a16="http://schemas.microsoft.com/office/drawing/2014/main" xmlns="" id="{7D0BCF7D-5706-4743-9547-30B7A843D0E5}"/>
              </a:ext>
            </a:extLst>
          </p:cNvPr>
          <p:cNvSpPr/>
          <p:nvPr/>
        </p:nvSpPr>
        <p:spPr>
          <a:xfrm>
            <a:off x="7853513" y="2356649"/>
            <a:ext cx="3929203" cy="3492000"/>
          </a:xfrm>
          <a:prstGeom prst="roundRect">
            <a:avLst>
              <a:gd name="adj" fmla="val 7734"/>
            </a:avLst>
          </a:prstGeom>
          <a:solidFill>
            <a:schemeClr val="accent5">
              <a:lumMod val="40000"/>
              <a:lumOff val="60000"/>
            </a:schemeClr>
          </a:solidFill>
          <a:ln w="25400"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23" name="Rounded Rectangle 71">
            <a:extLst>
              <a:ext uri="{FF2B5EF4-FFF2-40B4-BE49-F238E27FC236}">
                <a16:creationId xmlns:a16="http://schemas.microsoft.com/office/drawing/2014/main" xmlns="" id="{7D0BCF7D-5706-4743-9547-30B7A843D0E5}"/>
              </a:ext>
            </a:extLst>
          </p:cNvPr>
          <p:cNvSpPr/>
          <p:nvPr/>
        </p:nvSpPr>
        <p:spPr>
          <a:xfrm>
            <a:off x="392853" y="2356649"/>
            <a:ext cx="3929203" cy="3492000"/>
          </a:xfrm>
          <a:prstGeom prst="roundRect">
            <a:avLst>
              <a:gd name="adj" fmla="val 7734"/>
            </a:avLst>
          </a:prstGeom>
          <a:solidFill>
            <a:schemeClr val="bg2">
              <a:lumMod val="90000"/>
            </a:schemeClr>
          </a:solidFill>
          <a:ln w="25400"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grpSp>
        <p:nvGrpSpPr>
          <p:cNvPr id="15" name="群組 1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16" name="矩形 1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xmlns="" id="{FF4C9425-B0EC-4F89-AE36-54395EBE9D33}"/>
              </a:ext>
            </a:extLst>
          </p:cNvPr>
          <p:cNvGrpSpPr/>
          <p:nvPr/>
        </p:nvGrpSpPr>
        <p:grpSpPr>
          <a:xfrm>
            <a:off x="3677966" y="2778065"/>
            <a:ext cx="4836069" cy="2649168"/>
            <a:chOff x="3628276" y="2846007"/>
            <a:chExt cx="4836069" cy="2649168"/>
          </a:xfrm>
        </p:grpSpPr>
        <p:grpSp>
          <p:nvGrpSpPr>
            <p:cNvPr id="19" name="Group 72">
              <a:extLst>
                <a:ext uri="{FF2B5EF4-FFF2-40B4-BE49-F238E27FC236}">
                  <a16:creationId xmlns:a16="http://schemas.microsoft.com/office/drawing/2014/main" xmlns="" id="{97EF545A-3D61-45BD-82BC-307EBC9273D3}"/>
                </a:ext>
              </a:extLst>
            </p:cNvPr>
            <p:cNvGrpSpPr/>
            <p:nvPr/>
          </p:nvGrpSpPr>
          <p:grpSpPr>
            <a:xfrm flipH="1">
              <a:off x="3628276" y="2846007"/>
              <a:ext cx="4836069" cy="2649168"/>
              <a:chOff x="2699792" y="2505597"/>
              <a:chExt cx="3312369" cy="1814494"/>
            </a:xfrm>
          </p:grpSpPr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xmlns="" id="{AF74C709-BC62-4C7A-A0CC-550E238CE7A9}"/>
                  </a:ext>
                </a:extLst>
              </p:cNvPr>
              <p:cNvSpPr/>
              <p:nvPr/>
            </p:nvSpPr>
            <p:spPr>
              <a:xfrm>
                <a:off x="3419875" y="2719466"/>
                <a:ext cx="1872208" cy="1378704"/>
              </a:xfrm>
              <a:custGeom>
                <a:avLst/>
                <a:gdLst/>
                <a:ahLst/>
                <a:cxnLst/>
                <a:rect l="l" t="t" r="r" b="b"/>
                <a:pathLst>
                  <a:path w="1872208" h="2211045">
                    <a:moveTo>
                      <a:pt x="0" y="0"/>
                    </a:moveTo>
                    <a:lnTo>
                      <a:pt x="9128" y="10788"/>
                    </a:lnTo>
                    <a:lnTo>
                      <a:pt x="1872208" y="1456894"/>
                    </a:lnTo>
                    <a:lnTo>
                      <a:pt x="1872208" y="2211045"/>
                    </a:lnTo>
                    <a:lnTo>
                      <a:pt x="1870585" y="2209702"/>
                    </a:lnTo>
                    <a:lnTo>
                      <a:pt x="0" y="77254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" name="Right Arrow 5">
                <a:extLst>
                  <a:ext uri="{FF2B5EF4-FFF2-40B4-BE49-F238E27FC236}">
                    <a16:creationId xmlns:a16="http://schemas.microsoft.com/office/drawing/2014/main" xmlns="" id="{D546C3D1-FF69-4C30-877B-FBD81847150E}"/>
                  </a:ext>
                </a:extLst>
              </p:cNvPr>
              <p:cNvSpPr/>
              <p:nvPr/>
            </p:nvSpPr>
            <p:spPr>
              <a:xfrm>
                <a:off x="3419873" y="2505597"/>
                <a:ext cx="2592288" cy="1041470"/>
              </a:xfrm>
              <a:prstGeom prst="rightArrow">
                <a:avLst>
                  <a:gd name="adj1" fmla="val 58399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ight Arrow 33">
                <a:extLst>
                  <a:ext uri="{FF2B5EF4-FFF2-40B4-BE49-F238E27FC236}">
                    <a16:creationId xmlns:a16="http://schemas.microsoft.com/office/drawing/2014/main" xmlns="" id="{720E6A78-AF28-4E3B-BD07-558B20FE225E}"/>
                  </a:ext>
                </a:extLst>
              </p:cNvPr>
              <p:cNvSpPr/>
              <p:nvPr/>
            </p:nvSpPr>
            <p:spPr>
              <a:xfrm rot="10800000">
                <a:off x="2699792" y="3278621"/>
                <a:ext cx="2592288" cy="1041470"/>
              </a:xfrm>
              <a:prstGeom prst="rightArrow">
                <a:avLst>
                  <a:gd name="adj1" fmla="val 58399"/>
                  <a:gd name="adj2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25" name="矩形 24"/>
            <p:cNvSpPr/>
            <p:nvPr/>
          </p:nvSpPr>
          <p:spPr>
            <a:xfrm>
              <a:off x="4106041" y="3252339"/>
              <a:ext cx="330698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減輕</a:t>
              </a:r>
              <a:r>
                <a:rPr lang="zh-TW" altLang="en-US" sz="40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發薪</a:t>
              </a:r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成本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4820905" y="4370164"/>
              <a:ext cx="330698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減輕</a:t>
              </a:r>
              <a:r>
                <a:rPr lang="zh-TW" altLang="en-US" sz="40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營運</a:t>
              </a:r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成本</a:t>
              </a:r>
            </a:p>
          </p:txBody>
        </p:sp>
      </p:grpSp>
      <p:sp>
        <p:nvSpPr>
          <p:cNvPr id="27" name="文字方塊 26"/>
          <p:cNvSpPr txBox="1"/>
          <p:nvPr/>
        </p:nvSpPr>
        <p:spPr>
          <a:xfrm>
            <a:off x="455141" y="3438092"/>
            <a:ext cx="3397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每員工補貼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經常性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薪資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成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，每人每月補貼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上限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元，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最多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TW" altLang="en-US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106091" y="2590520"/>
            <a:ext cx="2781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薪資補貼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8460926" y="2590520"/>
            <a:ext cx="36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8441860" y="3622758"/>
            <a:ext cx="3233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提供企業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一次性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營運資金補貼，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按員工數乘以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計算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</a:p>
        </p:txBody>
      </p:sp>
      <p:pic>
        <p:nvPicPr>
          <p:cNvPr id="32" name="圖片 31"/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98057" y="2440585"/>
            <a:ext cx="950079" cy="946201"/>
          </a:xfrm>
          <a:prstGeom prst="rect">
            <a:avLst/>
          </a:prstGeom>
        </p:spPr>
      </p:pic>
      <p:pic>
        <p:nvPicPr>
          <p:cNvPr id="33" name="圖片 32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3385" y="2430810"/>
            <a:ext cx="1027807" cy="965750"/>
          </a:xfrm>
          <a:prstGeom prst="rect">
            <a:avLst/>
          </a:prstGeom>
        </p:spPr>
      </p:pic>
      <p:grpSp>
        <p:nvGrpSpPr>
          <p:cNvPr id="5" name="群組 4">
            <a:extLst>
              <a:ext uri="{FF2B5EF4-FFF2-40B4-BE49-F238E27FC236}">
                <a16:creationId xmlns:a16="http://schemas.microsoft.com/office/drawing/2014/main" xmlns="" id="{4C417D86-2EE9-4F88-A47F-DE7708C3CB57}"/>
              </a:ext>
            </a:extLst>
          </p:cNvPr>
          <p:cNvGrpSpPr/>
          <p:nvPr/>
        </p:nvGrpSpPr>
        <p:grpSpPr>
          <a:xfrm>
            <a:off x="1955072" y="5927888"/>
            <a:ext cx="8281857" cy="584775"/>
            <a:chOff x="566279" y="5927888"/>
            <a:chExt cx="8281857" cy="584775"/>
          </a:xfrm>
        </p:grpSpPr>
        <p:sp>
          <p:nvSpPr>
            <p:cNvPr id="34" name="文字方塊 33"/>
            <p:cNvSpPr txBox="1"/>
            <p:nvPr/>
          </p:nvSpPr>
          <p:spPr>
            <a:xfrm>
              <a:off x="566279" y="5927888"/>
              <a:ext cx="1897432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受理期間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2628900" y="5989443"/>
              <a:ext cx="62192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自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109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年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4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21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日</a:t>
              </a:r>
              <a:r>
                <a:rPr lang="zh-TW" altLang="en-US" sz="2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起至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109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年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7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31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日</a:t>
              </a:r>
              <a:endParaRPr lang="zh-TW" altLang="zh-TW" sz="200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1767362" y="1540542"/>
            <a:ext cx="8505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共編列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182.3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億</a:t>
            </a:r>
            <a:r>
              <a:rPr lang="zh-TW" alt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，至少可以補助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30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萬</a:t>
            </a:r>
            <a:r>
              <a:rPr lang="zh-TW" alt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名以上企業員工</a:t>
            </a:r>
            <a:endParaRPr lang="zh-TW" altLang="zh-TW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1310" y="4945593"/>
            <a:ext cx="3750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範例：</a:t>
            </a:r>
            <a:endParaRPr lang="en-US" altLang="zh-TW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公司之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員工月薪為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萬元</a:t>
            </a:r>
            <a:r>
              <a:rPr lang="zh-TW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則可獲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萬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千元補貼</a:t>
            </a:r>
            <a:endParaRPr lang="zh-TW" altLang="en-US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481463" y="4840791"/>
            <a:ext cx="31770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範例：</a:t>
            </a:r>
            <a:endParaRPr lang="en-US" altLang="zh-TW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公司有</a:t>
            </a:r>
            <a:r>
              <a:rPr lang="en-US" altLang="zh-TW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位員工，則可獲</a:t>
            </a:r>
            <a:r>
              <a:rPr lang="en-US" altLang="zh-TW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萬元補貼</a:t>
            </a:r>
            <a:endParaRPr lang="zh-TW" altLang="en-US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1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補貼內容有哪些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179347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6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58" name="矩形 57"/>
          <p:cNvSpPr/>
          <p:nvPr/>
        </p:nvSpPr>
        <p:spPr>
          <a:xfrm>
            <a:off x="165669" y="2414216"/>
            <a:ext cx="4122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1-6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營業人銷售額與稅額申報書</a:t>
            </a:r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(401</a:t>
            </a:r>
            <a:r>
              <a:rPr lang="zh-TW" altLang="en-US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403)</a:t>
            </a:r>
          </a:p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或</a:t>
            </a:r>
            <a:r>
              <a:rPr lang="zh-TW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核定書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(405)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任一期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合計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79662" y="4220830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比</a:t>
            </a:r>
          </a:p>
        </p:txBody>
      </p:sp>
      <p:sp>
        <p:nvSpPr>
          <p:cNvPr id="90" name="文字方塊 89">
            <a:extLst>
              <a:ext uri="{FF2B5EF4-FFF2-40B4-BE49-F238E27FC236}">
                <a16:creationId xmlns:a16="http://schemas.microsoft.com/office/drawing/2014/main" xmlns="" id="{39B5E3AD-F625-4231-9E49-6600E8808E3A}"/>
              </a:ext>
            </a:extLst>
          </p:cNvPr>
          <p:cNvSpPr txBox="1"/>
          <p:nvPr/>
        </p:nvSpPr>
        <p:spPr>
          <a:xfrm>
            <a:off x="10707009" y="4197048"/>
            <a:ext cx="1616148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%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1719575" y="1315324"/>
            <a:ext cx="8559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凡依法登記之營利事業，且營業額減少</a:t>
            </a:r>
            <a:r>
              <a:rPr lang="en-US" altLang="zh-TW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以上</a:t>
            </a:r>
          </a:p>
        </p:txBody>
      </p:sp>
      <p:sp>
        <p:nvSpPr>
          <p:cNvPr id="46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我算艱困事業嗎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50" name="矩形 49"/>
          <p:cNvSpPr/>
          <p:nvPr/>
        </p:nvSpPr>
        <p:spPr>
          <a:xfrm>
            <a:off x="274699" y="3711824"/>
            <a:ext cx="2779667" cy="1770873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14974" y="4096242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277976" y="4096242"/>
            <a:ext cx="7505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140978" y="4096242"/>
            <a:ext cx="7505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94135" y="4995478"/>
            <a:ext cx="79220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257137" y="4995478"/>
            <a:ext cx="79220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xmlns="" id="{25B50EDE-67C0-4429-9083-FA9FF908967A}"/>
              </a:ext>
            </a:extLst>
          </p:cNvPr>
          <p:cNvSpPr txBox="1"/>
          <p:nvPr/>
        </p:nvSpPr>
        <p:spPr>
          <a:xfrm>
            <a:off x="329992" y="374388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403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xmlns="" id="{25B50EDE-67C0-4429-9083-FA9FF908967A}"/>
              </a:ext>
            </a:extLst>
          </p:cNvPr>
          <p:cNvSpPr txBox="1"/>
          <p:nvPr/>
        </p:nvSpPr>
        <p:spPr>
          <a:xfrm>
            <a:off x="320908" y="464982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405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" name="直線接點 2"/>
          <p:cNvCxnSpPr>
            <a:stCxn id="50" idx="1"/>
            <a:endCxn id="50" idx="3"/>
          </p:cNvCxnSpPr>
          <p:nvPr/>
        </p:nvCxnSpPr>
        <p:spPr>
          <a:xfrm>
            <a:off x="274699" y="4597261"/>
            <a:ext cx="2779667" cy="0"/>
          </a:xfrm>
          <a:prstGeom prst="line">
            <a:avLst/>
          </a:prstGeom>
          <a:ln w="12700">
            <a:solidFill>
              <a:srgbClr val="91C6F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群組 10">
            <a:extLst>
              <a:ext uri="{FF2B5EF4-FFF2-40B4-BE49-F238E27FC236}">
                <a16:creationId xmlns:a16="http://schemas.microsoft.com/office/drawing/2014/main" xmlns="" id="{97B0B0EF-5F93-45E4-AE09-0E43A6E370A4}"/>
              </a:ext>
            </a:extLst>
          </p:cNvPr>
          <p:cNvGrpSpPr/>
          <p:nvPr/>
        </p:nvGrpSpPr>
        <p:grpSpPr>
          <a:xfrm>
            <a:off x="4050843" y="1942305"/>
            <a:ext cx="3186169" cy="2167812"/>
            <a:chOff x="4050843" y="2170905"/>
            <a:chExt cx="3186169" cy="2167812"/>
          </a:xfrm>
        </p:grpSpPr>
        <p:sp>
          <p:nvSpPr>
            <p:cNvPr id="82" name="矩形 81"/>
            <p:cNvSpPr/>
            <p:nvPr/>
          </p:nvSpPr>
          <p:spPr>
            <a:xfrm>
              <a:off x="4423421" y="2170905"/>
              <a:ext cx="28135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109</a:t>
              </a:r>
              <a:r>
                <a:rPr lang="zh-TW" altLang="en-US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年任</a:t>
              </a:r>
              <a:r>
                <a:rPr lang="en-US" altLang="zh-TW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</a:t>
              </a:r>
              <a:r>
                <a:rPr lang="zh-TW" altLang="en-US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合計</a:t>
              </a:r>
              <a:r>
                <a:rPr lang="zh-TW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營業額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" name="橢圓 82"/>
            <p:cNvSpPr/>
            <p:nvPr/>
          </p:nvSpPr>
          <p:spPr>
            <a:xfrm>
              <a:off x="4050843" y="2175571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4495687" y="2567844"/>
              <a:ext cx="2628970" cy="1770873"/>
            </a:xfrm>
            <a:prstGeom prst="rect">
              <a:avLst/>
            </a:prstGeom>
            <a:noFill/>
            <a:ln w="25400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endPara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4710698" y="2952262"/>
              <a:ext cx="75052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1.2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5713090" y="2952262"/>
              <a:ext cx="75052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3.4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4615122" y="3851498"/>
              <a:ext cx="900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1-3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4" name="文字方塊 73">
              <a:extLst>
                <a:ext uri="{FF2B5EF4-FFF2-40B4-BE49-F238E27FC236}">
                  <a16:creationId xmlns:a16="http://schemas.microsoft.com/office/drawing/2014/main" xmlns="" id="{25B50EDE-67C0-4429-9083-FA9FF908967A}"/>
                </a:ext>
              </a:extLst>
            </p:cNvPr>
            <p:cNvSpPr txBox="1"/>
            <p:nvPr/>
          </p:nvSpPr>
          <p:spPr>
            <a:xfrm>
              <a:off x="4550980" y="2599908"/>
              <a:ext cx="1242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401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403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" name="文字方塊 74">
              <a:extLst>
                <a:ext uri="{FF2B5EF4-FFF2-40B4-BE49-F238E27FC236}">
                  <a16:creationId xmlns:a16="http://schemas.microsoft.com/office/drawing/2014/main" xmlns="" id="{25B50EDE-67C0-4429-9083-FA9FF908967A}"/>
                </a:ext>
              </a:extLst>
            </p:cNvPr>
            <p:cNvSpPr txBox="1"/>
            <p:nvPr/>
          </p:nvSpPr>
          <p:spPr>
            <a:xfrm>
              <a:off x="4541896" y="3505841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405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6" name="直線接點 75"/>
            <p:cNvCxnSpPr>
              <a:cxnSpLocks/>
              <a:stCxn id="65" idx="1"/>
              <a:endCxn id="65" idx="3"/>
            </p:cNvCxnSpPr>
            <p:nvPr/>
          </p:nvCxnSpPr>
          <p:spPr>
            <a:xfrm>
              <a:off x="4495687" y="3453281"/>
              <a:ext cx="2628970" cy="0"/>
            </a:xfrm>
            <a:prstGeom prst="line">
              <a:avLst/>
            </a:prstGeom>
            <a:ln w="12700">
              <a:solidFill>
                <a:srgbClr val="91C6F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xmlns="" id="{5B2426D6-8232-4194-9C2B-5D3F11A79B41}"/>
              </a:ext>
            </a:extLst>
          </p:cNvPr>
          <p:cNvGrpSpPr/>
          <p:nvPr/>
        </p:nvGrpSpPr>
        <p:grpSpPr>
          <a:xfrm>
            <a:off x="7310238" y="1932420"/>
            <a:ext cx="3647834" cy="2173658"/>
            <a:chOff x="7729134" y="2160828"/>
            <a:chExt cx="3647834" cy="2173658"/>
          </a:xfrm>
        </p:grpSpPr>
        <p:sp>
          <p:nvSpPr>
            <p:cNvPr id="72" name="矩形 71"/>
            <p:cNvSpPr/>
            <p:nvPr/>
          </p:nvSpPr>
          <p:spPr>
            <a:xfrm>
              <a:off x="8101712" y="2160828"/>
              <a:ext cx="3275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108</a:t>
              </a:r>
              <a:r>
                <a:rPr lang="zh-TW" altLang="en-US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下半年任</a:t>
              </a:r>
              <a:r>
                <a:rPr lang="en-US" altLang="zh-TW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</a:t>
              </a:r>
              <a:r>
                <a:rPr lang="zh-TW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</a:t>
              </a:r>
              <a:r>
                <a:rPr lang="zh-TW" altLang="en-US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合計</a:t>
              </a:r>
              <a:r>
                <a:rPr lang="zh-TW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營業額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3" name="橢圓 72"/>
            <p:cNvSpPr/>
            <p:nvPr/>
          </p:nvSpPr>
          <p:spPr>
            <a:xfrm>
              <a:off x="7729134" y="2170160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7" name="矩形 76"/>
            <p:cNvSpPr/>
            <p:nvPr/>
          </p:nvSpPr>
          <p:spPr>
            <a:xfrm>
              <a:off x="8173978" y="2563613"/>
              <a:ext cx="2951927" cy="1770873"/>
            </a:xfrm>
            <a:prstGeom prst="rect">
              <a:avLst/>
            </a:prstGeom>
            <a:noFill/>
            <a:ln w="25400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endPara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8199952" y="2948031"/>
              <a:ext cx="900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no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7.8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9202344" y="2948031"/>
              <a:ext cx="900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no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9.10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10204736" y="2948031"/>
              <a:ext cx="900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no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11.12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8293413" y="3847267"/>
              <a:ext cx="900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no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7-9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9316644" y="3847267"/>
              <a:ext cx="90000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no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10-12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6" name="文字方塊 85">
              <a:extLst>
                <a:ext uri="{FF2B5EF4-FFF2-40B4-BE49-F238E27FC236}">
                  <a16:creationId xmlns:a16="http://schemas.microsoft.com/office/drawing/2014/main" xmlns="" id="{25B50EDE-67C0-4429-9083-FA9FF908967A}"/>
                </a:ext>
              </a:extLst>
            </p:cNvPr>
            <p:cNvSpPr txBox="1"/>
            <p:nvPr/>
          </p:nvSpPr>
          <p:spPr>
            <a:xfrm>
              <a:off x="8229271" y="2595677"/>
              <a:ext cx="1242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401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403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7" name="文字方塊 86">
              <a:extLst>
                <a:ext uri="{FF2B5EF4-FFF2-40B4-BE49-F238E27FC236}">
                  <a16:creationId xmlns:a16="http://schemas.microsoft.com/office/drawing/2014/main" xmlns="" id="{25B50EDE-67C0-4429-9083-FA9FF908967A}"/>
                </a:ext>
              </a:extLst>
            </p:cNvPr>
            <p:cNvSpPr txBox="1"/>
            <p:nvPr/>
          </p:nvSpPr>
          <p:spPr>
            <a:xfrm>
              <a:off x="8220187" y="350161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405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8" name="直線接點 87"/>
            <p:cNvCxnSpPr>
              <a:cxnSpLocks/>
              <a:stCxn id="77" idx="1"/>
              <a:endCxn id="77" idx="3"/>
            </p:cNvCxnSpPr>
            <p:nvPr/>
          </p:nvCxnSpPr>
          <p:spPr>
            <a:xfrm>
              <a:off x="8173978" y="3449050"/>
              <a:ext cx="2951927" cy="0"/>
            </a:xfrm>
            <a:prstGeom prst="line">
              <a:avLst/>
            </a:prstGeom>
            <a:ln w="12700">
              <a:solidFill>
                <a:srgbClr val="91C6F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方塊 42">
            <a:extLst>
              <a:ext uri="{FF2B5EF4-FFF2-40B4-BE49-F238E27FC236}">
                <a16:creationId xmlns:a16="http://schemas.microsoft.com/office/drawing/2014/main" xmlns="" id="{7B10C00C-48E2-458A-81FB-6C0E1A732987}"/>
              </a:ext>
            </a:extLst>
          </p:cNvPr>
          <p:cNvSpPr txBox="1"/>
          <p:nvPr/>
        </p:nvSpPr>
        <p:spPr>
          <a:xfrm>
            <a:off x="548726" y="1773120"/>
            <a:ext cx="165527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方法一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E8958C41-AAD9-475F-AA37-50D1D9BC2429}"/>
              </a:ext>
            </a:extLst>
          </p:cNvPr>
          <p:cNvSpPr txBox="1"/>
          <p:nvPr/>
        </p:nvSpPr>
        <p:spPr>
          <a:xfrm>
            <a:off x="3034420" y="6137085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ctr">
              <a:defRPr sz="2400" b="1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TW" altLang="en-US" sz="3200" dirty="0">
                <a:solidFill>
                  <a:srgbClr val="FF0000"/>
                </a:solidFill>
              </a:rPr>
              <a:t>免附</a:t>
            </a:r>
            <a:r>
              <a:rPr lang="zh-TW" altLang="en-US" dirty="0">
                <a:solidFill>
                  <a:schemeClr val="tx1"/>
                </a:solidFill>
              </a:rPr>
              <a:t>統一發票、自結營收報表，</a:t>
            </a:r>
            <a:r>
              <a:rPr lang="zh-TW" altLang="en-US" sz="3200" dirty="0">
                <a:solidFill>
                  <a:srgbClr val="FF0000"/>
                </a:solidFill>
              </a:rPr>
              <a:t>最簡易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xmlns="" id="{50F30177-4A3F-4D92-87A3-1C78DEF5F81D}"/>
              </a:ext>
            </a:extLst>
          </p:cNvPr>
          <p:cNvGrpSpPr/>
          <p:nvPr/>
        </p:nvGrpSpPr>
        <p:grpSpPr>
          <a:xfrm>
            <a:off x="4068311" y="4155209"/>
            <a:ext cx="3062421" cy="1946748"/>
            <a:chOff x="7431037" y="2259901"/>
            <a:chExt cx="3062421" cy="1946748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xmlns="" id="{BB80732B-A8C3-4D98-B792-424AFBC42F74}"/>
                </a:ext>
              </a:extLst>
            </p:cNvPr>
            <p:cNvSpPr/>
            <p:nvPr/>
          </p:nvSpPr>
          <p:spPr>
            <a:xfrm>
              <a:off x="7849472" y="2658649"/>
              <a:ext cx="2643986" cy="1548000"/>
            </a:xfrm>
            <a:prstGeom prst="rect">
              <a:avLst/>
            </a:prstGeom>
            <a:noFill/>
            <a:ln w="25400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>
              <a:noAutofit/>
            </a:bodyPr>
            <a:lstStyle/>
            <a:p>
              <a:endPara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xmlns="" id="{72421621-A148-4778-A5E4-62DA7D1789B1}"/>
                </a:ext>
              </a:extLst>
            </p:cNvPr>
            <p:cNvSpPr/>
            <p:nvPr/>
          </p:nvSpPr>
          <p:spPr>
            <a:xfrm>
              <a:off x="7849472" y="2266873"/>
              <a:ext cx="2172038" cy="369332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108</a:t>
              </a:r>
              <a:r>
                <a:rPr lang="zh-TW" altLang="zh-TW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r>
                <a:rPr lang="zh-TW" altLang="en-US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同期</a:t>
              </a:r>
              <a:r>
                <a:rPr lang="zh-TW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營業額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9" name="橢圓 58">
              <a:extLst>
                <a:ext uri="{FF2B5EF4-FFF2-40B4-BE49-F238E27FC236}">
                  <a16:creationId xmlns:a16="http://schemas.microsoft.com/office/drawing/2014/main" xmlns="" id="{519D7FA9-82B0-4901-A629-925E5045B0DE}"/>
                </a:ext>
              </a:extLst>
            </p:cNvPr>
            <p:cNvSpPr/>
            <p:nvPr/>
          </p:nvSpPr>
          <p:spPr>
            <a:xfrm>
              <a:off x="7431037" y="2259901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zh-TW" sz="24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2" name="文字方塊 91">
              <a:extLst>
                <a:ext uri="{FF2B5EF4-FFF2-40B4-BE49-F238E27FC236}">
                  <a16:creationId xmlns:a16="http://schemas.microsoft.com/office/drawing/2014/main" xmlns="" id="{07647641-BAFD-4ACC-99B2-8F18657D8CF1}"/>
                </a:ext>
              </a:extLst>
            </p:cNvPr>
            <p:cNvSpPr txBox="1"/>
            <p:nvPr/>
          </p:nvSpPr>
          <p:spPr>
            <a:xfrm>
              <a:off x="7981985" y="2720576"/>
              <a:ext cx="814647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401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403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6" name="矩形 95">
              <a:extLst>
                <a:ext uri="{FF2B5EF4-FFF2-40B4-BE49-F238E27FC236}">
                  <a16:creationId xmlns:a16="http://schemas.microsoft.com/office/drawing/2014/main" xmlns="" id="{22EC5A64-D0FD-452E-A3FD-5CB5279ADFF8}"/>
                </a:ext>
              </a:extLst>
            </p:cNvPr>
            <p:cNvSpPr/>
            <p:nvPr/>
          </p:nvSpPr>
          <p:spPr>
            <a:xfrm>
              <a:off x="7921678" y="3337294"/>
              <a:ext cx="75052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1.2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7" name="矩形 96">
              <a:extLst>
                <a:ext uri="{FF2B5EF4-FFF2-40B4-BE49-F238E27FC236}">
                  <a16:creationId xmlns:a16="http://schemas.microsoft.com/office/drawing/2014/main" xmlns="" id="{FED8F434-D465-4190-B3C7-109E0AA1D0A5}"/>
                </a:ext>
              </a:extLst>
            </p:cNvPr>
            <p:cNvSpPr/>
            <p:nvPr/>
          </p:nvSpPr>
          <p:spPr>
            <a:xfrm>
              <a:off x="8784680" y="3337294"/>
              <a:ext cx="7505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3.4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xmlns="" id="{550BA807-822F-4A2E-862C-CA956F47F8AB}"/>
                </a:ext>
              </a:extLst>
            </p:cNvPr>
            <p:cNvSpPr/>
            <p:nvPr/>
          </p:nvSpPr>
          <p:spPr>
            <a:xfrm>
              <a:off x="9647682" y="3337294"/>
              <a:ext cx="7505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5.6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xmlns="" id="{A667217F-5445-4860-A7D2-A5553EB4FFD1}"/>
              </a:ext>
            </a:extLst>
          </p:cNvPr>
          <p:cNvGrpSpPr/>
          <p:nvPr/>
        </p:nvGrpSpPr>
        <p:grpSpPr>
          <a:xfrm>
            <a:off x="7321930" y="4105431"/>
            <a:ext cx="3363910" cy="1968843"/>
            <a:chOff x="7321930" y="4263091"/>
            <a:chExt cx="3363910" cy="1968843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xmlns="" id="{7BA12052-51BE-4459-9EE4-791E64C4D779}"/>
                </a:ext>
              </a:extLst>
            </p:cNvPr>
            <p:cNvGrpSpPr/>
            <p:nvPr/>
          </p:nvGrpSpPr>
          <p:grpSpPr>
            <a:xfrm>
              <a:off x="7321930" y="4263091"/>
              <a:ext cx="3363910" cy="1968843"/>
              <a:chOff x="7321930" y="4263091"/>
              <a:chExt cx="3363910" cy="1968843"/>
            </a:xfrm>
          </p:grpSpPr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xmlns="" id="{BCDFC8E5-740C-4B8C-B699-BC76B33DA4C5}"/>
                  </a:ext>
                </a:extLst>
              </p:cNvPr>
              <p:cNvSpPr/>
              <p:nvPr/>
            </p:nvSpPr>
            <p:spPr>
              <a:xfrm>
                <a:off x="7757914" y="4683934"/>
                <a:ext cx="2927926" cy="1548000"/>
              </a:xfrm>
              <a:prstGeom prst="rect">
                <a:avLst/>
              </a:prstGeom>
              <a:noFill/>
              <a:ln w="254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txBody>
              <a:bodyPr wrap="square">
                <a:noAutofit/>
              </a:bodyPr>
              <a:lstStyle/>
              <a:p>
                <a:endPara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xmlns="" id="{72E36633-2D5C-4FB8-B6CE-7B004D430816}"/>
                  </a:ext>
                </a:extLst>
              </p:cNvPr>
              <p:cNvSpPr/>
              <p:nvPr/>
            </p:nvSpPr>
            <p:spPr>
              <a:xfrm>
                <a:off x="7732123" y="4283871"/>
                <a:ext cx="2172038" cy="369332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altLang="zh-TW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107</a:t>
                </a:r>
                <a:r>
                  <a:rPr lang="zh-TW" altLang="zh-TW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年</a:t>
                </a:r>
                <a:r>
                  <a:rPr lang="zh-TW" altLang="en-US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同期</a:t>
                </a:r>
                <a:r>
                  <a:rPr lang="zh-TW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營業額</a:t>
                </a:r>
                <a:endPara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1" name="橢圓 90">
                <a:extLst>
                  <a:ext uri="{FF2B5EF4-FFF2-40B4-BE49-F238E27FC236}">
                    <a16:creationId xmlns:a16="http://schemas.microsoft.com/office/drawing/2014/main" xmlns="" id="{28D412DD-8E1B-4B03-A3C8-22E4C11E5CF5}"/>
                  </a:ext>
                </a:extLst>
              </p:cNvPr>
              <p:cNvSpPr/>
              <p:nvPr/>
            </p:nvSpPr>
            <p:spPr>
              <a:xfrm>
                <a:off x="7321930" y="426309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altLang="zh-TW" sz="24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  <p:sp>
          <p:nvSpPr>
            <p:cNvPr id="93" name="文字方塊 92">
              <a:extLst>
                <a:ext uri="{FF2B5EF4-FFF2-40B4-BE49-F238E27FC236}">
                  <a16:creationId xmlns:a16="http://schemas.microsoft.com/office/drawing/2014/main" xmlns="" id="{7C7DECEF-8C93-476E-AE18-E82780453426}"/>
                </a:ext>
              </a:extLst>
            </p:cNvPr>
            <p:cNvSpPr txBox="1"/>
            <p:nvPr/>
          </p:nvSpPr>
          <p:spPr>
            <a:xfrm>
              <a:off x="7929242" y="4839560"/>
              <a:ext cx="814647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401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403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xmlns="" id="{DA0CEEB8-1270-42F9-961E-726628912282}"/>
                </a:ext>
              </a:extLst>
            </p:cNvPr>
            <p:cNvSpPr/>
            <p:nvPr/>
          </p:nvSpPr>
          <p:spPr>
            <a:xfrm>
              <a:off x="7980342" y="5425907"/>
              <a:ext cx="75052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1.2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xmlns="" id="{150E8903-6724-4BDA-AAD7-7E64F1056D96}"/>
                </a:ext>
              </a:extLst>
            </p:cNvPr>
            <p:cNvSpPr/>
            <p:nvPr/>
          </p:nvSpPr>
          <p:spPr>
            <a:xfrm>
              <a:off x="8843344" y="5425907"/>
              <a:ext cx="7505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3.4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xmlns="" id="{68DCBB51-557B-46F2-BFA4-84D8628A5B0A}"/>
                </a:ext>
              </a:extLst>
            </p:cNvPr>
            <p:cNvSpPr/>
            <p:nvPr/>
          </p:nvSpPr>
          <p:spPr>
            <a:xfrm>
              <a:off x="9706346" y="5425907"/>
              <a:ext cx="75052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5.6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9847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4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633180" y="3571860"/>
            <a:ext cx="2779667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73455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636457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499459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73455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636457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48726" y="2574191"/>
            <a:ext cx="32198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1-6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任連續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461546" y="263100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766346" y="2170905"/>
            <a:ext cx="2825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下半年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714101" y="3062678"/>
            <a:ext cx="230044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7-12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</a:p>
        </p:txBody>
      </p:sp>
      <p:cxnSp>
        <p:nvCxnSpPr>
          <p:cNvPr id="62" name="直線接點 61"/>
          <p:cNvCxnSpPr/>
          <p:nvPr/>
        </p:nvCxnSpPr>
        <p:spPr>
          <a:xfrm>
            <a:off x="7714101" y="3425033"/>
            <a:ext cx="230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8681271" y="3394212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endParaRPr lang="zh-TW" altLang="en-US" sz="2400" dirty="0"/>
          </a:p>
        </p:txBody>
      </p:sp>
      <p:sp>
        <p:nvSpPr>
          <p:cNvPr id="64" name="矩形 63"/>
          <p:cNvSpPr/>
          <p:nvPr/>
        </p:nvSpPr>
        <p:spPr>
          <a:xfrm>
            <a:off x="3438720" y="3942858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比</a:t>
            </a:r>
          </a:p>
        </p:txBody>
      </p:sp>
      <p:sp>
        <p:nvSpPr>
          <p:cNvPr id="65" name="橢圓 64"/>
          <p:cNvSpPr/>
          <p:nvPr/>
        </p:nvSpPr>
        <p:spPr>
          <a:xfrm>
            <a:off x="741721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6" name="矩形 65"/>
          <p:cNvSpPr/>
          <p:nvPr/>
        </p:nvSpPr>
        <p:spPr>
          <a:xfrm>
            <a:off x="428923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409793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280101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50409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409793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280101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666881" y="424648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橢圓 72"/>
          <p:cNvSpPr/>
          <p:nvPr/>
        </p:nvSpPr>
        <p:spPr>
          <a:xfrm>
            <a:off x="421432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4" name="矩形 73"/>
          <p:cNvSpPr/>
          <p:nvPr/>
        </p:nvSpPr>
        <p:spPr>
          <a:xfrm>
            <a:off x="749287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7605873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8479901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9353928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610834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8479901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766345" y="424648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橢圓 80"/>
          <p:cNvSpPr/>
          <p:nvPr/>
        </p:nvSpPr>
        <p:spPr>
          <a:xfrm>
            <a:off x="741721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2" name="矩形 81"/>
          <p:cNvSpPr/>
          <p:nvPr/>
        </p:nvSpPr>
        <p:spPr>
          <a:xfrm>
            <a:off x="4586904" y="2170905"/>
            <a:ext cx="292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年任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橢圓 82"/>
          <p:cNvSpPr/>
          <p:nvPr/>
        </p:nvSpPr>
        <p:spPr>
          <a:xfrm>
            <a:off x="421432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矩形 83"/>
          <p:cNvSpPr/>
          <p:nvPr/>
        </p:nvSpPr>
        <p:spPr>
          <a:xfrm>
            <a:off x="4288958" y="265786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409793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280101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6150409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409793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280101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文字方塊 89">
            <a:extLst>
              <a:ext uri="{FF2B5EF4-FFF2-40B4-BE49-F238E27FC236}">
                <a16:creationId xmlns:a16="http://schemas.microsoft.com/office/drawing/2014/main" xmlns="" id="{39B5E3AD-F625-4231-9E49-6600E8808E3A}"/>
              </a:ext>
            </a:extLst>
          </p:cNvPr>
          <p:cNvSpPr txBox="1"/>
          <p:nvPr/>
        </p:nvSpPr>
        <p:spPr>
          <a:xfrm>
            <a:off x="10256368" y="3942858"/>
            <a:ext cx="1806905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1" name="文字方塊 90">
            <a:extLst>
              <a:ext uri="{FF2B5EF4-FFF2-40B4-BE49-F238E27FC236}">
                <a16:creationId xmlns:a16="http://schemas.microsoft.com/office/drawing/2014/main" xmlns="" id="{25B50EDE-67C0-4429-9083-FA9FF908967A}"/>
              </a:ext>
            </a:extLst>
          </p:cNvPr>
          <p:cNvSpPr txBox="1"/>
          <p:nvPr/>
        </p:nvSpPr>
        <p:spPr>
          <a:xfrm>
            <a:off x="4508363" y="268324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xmlns="" id="{B26742B4-2F62-4662-B259-D7735C55380E}"/>
              </a:ext>
            </a:extLst>
          </p:cNvPr>
          <p:cNvSpPr txBox="1"/>
          <p:nvPr/>
        </p:nvSpPr>
        <p:spPr>
          <a:xfrm>
            <a:off x="4508363" y="500742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93" name="文字方塊 92">
            <a:extLst>
              <a:ext uri="{FF2B5EF4-FFF2-40B4-BE49-F238E27FC236}">
                <a16:creationId xmlns:a16="http://schemas.microsoft.com/office/drawing/2014/main" xmlns="" id="{D934FCE0-719B-4121-B364-60ECCD1F32F8}"/>
              </a:ext>
            </a:extLst>
          </p:cNvPr>
          <p:cNvSpPr txBox="1"/>
          <p:nvPr/>
        </p:nvSpPr>
        <p:spPr>
          <a:xfrm>
            <a:off x="7525734" y="500227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96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我算艱困事業嗎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98" name="文字方塊 97"/>
          <p:cNvSpPr txBox="1"/>
          <p:nvPr/>
        </p:nvSpPr>
        <p:spPr>
          <a:xfrm>
            <a:off x="1719575" y="1448674"/>
            <a:ext cx="8559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凡依法登記之營利事業，且營業額減少</a:t>
            </a:r>
            <a:r>
              <a:rPr lang="en-US" altLang="zh-TW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以上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6D756AB3-C15E-4645-ABD3-93E21F225CFA}"/>
              </a:ext>
            </a:extLst>
          </p:cNvPr>
          <p:cNvSpPr txBox="1"/>
          <p:nvPr/>
        </p:nvSpPr>
        <p:spPr>
          <a:xfrm>
            <a:off x="548726" y="1773120"/>
            <a:ext cx="165527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方法二</a:t>
            </a:r>
          </a:p>
        </p:txBody>
      </p:sp>
    </p:spTree>
    <p:extLst>
      <p:ext uri="{BB962C8B-B14F-4D97-AF65-F5344CB8AC3E}">
        <p14:creationId xmlns:p14="http://schemas.microsoft.com/office/powerpoint/2010/main" xmlns="" val="113886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5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97" name="矩形 96"/>
          <p:cNvSpPr/>
          <p:nvPr/>
        </p:nvSpPr>
        <p:spPr>
          <a:xfrm>
            <a:off x="548726" y="2574191"/>
            <a:ext cx="25839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1-6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文字方塊 134"/>
          <p:cNvSpPr txBox="1"/>
          <p:nvPr/>
        </p:nvSpPr>
        <p:spPr>
          <a:xfrm>
            <a:off x="1719575" y="1448674"/>
            <a:ext cx="8559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凡依法登記之營利事業，且營業額減少</a:t>
            </a:r>
            <a:r>
              <a:rPr lang="en-US" altLang="zh-TW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以上</a:t>
            </a:r>
          </a:p>
        </p:txBody>
      </p:sp>
      <p:sp>
        <p:nvSpPr>
          <p:cNvPr id="62" name="矩形 61"/>
          <p:cNvSpPr/>
          <p:nvPr/>
        </p:nvSpPr>
        <p:spPr>
          <a:xfrm>
            <a:off x="633180" y="3571860"/>
            <a:ext cx="2779667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73455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636457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2499459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73455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636457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499459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586904" y="2170905"/>
            <a:ext cx="292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年任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橢圓 53"/>
          <p:cNvSpPr/>
          <p:nvPr/>
        </p:nvSpPr>
        <p:spPr>
          <a:xfrm>
            <a:off x="421432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矩形 54"/>
          <p:cNvSpPr/>
          <p:nvPr/>
        </p:nvSpPr>
        <p:spPr>
          <a:xfrm>
            <a:off x="4288958" y="265786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409793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280101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50409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409793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280101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xmlns="" id="{25B50EDE-67C0-4429-9083-FA9FF908967A}"/>
              </a:ext>
            </a:extLst>
          </p:cNvPr>
          <p:cNvSpPr txBox="1"/>
          <p:nvPr/>
        </p:nvSpPr>
        <p:spPr>
          <a:xfrm>
            <a:off x="4508363" y="268324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72" name="矩形 71"/>
          <p:cNvSpPr/>
          <p:nvPr/>
        </p:nvSpPr>
        <p:spPr>
          <a:xfrm>
            <a:off x="7461546" y="263100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7766346" y="2170905"/>
            <a:ext cx="2825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下半年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7714101" y="3062678"/>
            <a:ext cx="230044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7-12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</a:p>
        </p:txBody>
      </p:sp>
      <p:cxnSp>
        <p:nvCxnSpPr>
          <p:cNvPr id="75" name="直線接點 74"/>
          <p:cNvCxnSpPr/>
          <p:nvPr/>
        </p:nvCxnSpPr>
        <p:spPr>
          <a:xfrm>
            <a:off x="7714101" y="3425033"/>
            <a:ext cx="230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8681271" y="3394212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endParaRPr lang="zh-TW" altLang="en-US" sz="2400" dirty="0"/>
          </a:p>
        </p:txBody>
      </p:sp>
      <p:sp>
        <p:nvSpPr>
          <p:cNvPr id="77" name="橢圓 76"/>
          <p:cNvSpPr/>
          <p:nvPr/>
        </p:nvSpPr>
        <p:spPr>
          <a:xfrm>
            <a:off x="741721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8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我算艱困事業嗎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80" name="矩形 79"/>
          <p:cNvSpPr/>
          <p:nvPr/>
        </p:nvSpPr>
        <p:spPr>
          <a:xfrm>
            <a:off x="428923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4409793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280101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150409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409793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280101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666882" y="4385382"/>
            <a:ext cx="2172038" cy="36933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橢圓 86"/>
          <p:cNvSpPr/>
          <p:nvPr/>
        </p:nvSpPr>
        <p:spPr>
          <a:xfrm>
            <a:off x="421432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8" name="矩形 87"/>
          <p:cNvSpPr/>
          <p:nvPr/>
        </p:nvSpPr>
        <p:spPr>
          <a:xfrm>
            <a:off x="749287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7605873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8479901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9353928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610834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8479901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7766346" y="4385382"/>
            <a:ext cx="2172038" cy="36933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5" name="橢圓 94"/>
          <p:cNvSpPr/>
          <p:nvPr/>
        </p:nvSpPr>
        <p:spPr>
          <a:xfrm>
            <a:off x="741721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xmlns="" id="{B26742B4-2F62-4662-B259-D7735C55380E}"/>
              </a:ext>
            </a:extLst>
          </p:cNvPr>
          <p:cNvSpPr txBox="1"/>
          <p:nvPr/>
        </p:nvSpPr>
        <p:spPr>
          <a:xfrm>
            <a:off x="4508363" y="5007428"/>
            <a:ext cx="81464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108" name="文字方塊 107">
            <a:extLst>
              <a:ext uri="{FF2B5EF4-FFF2-40B4-BE49-F238E27FC236}">
                <a16:creationId xmlns:a16="http://schemas.microsoft.com/office/drawing/2014/main" xmlns="" id="{D934FCE0-719B-4121-B364-60ECCD1F32F8}"/>
              </a:ext>
            </a:extLst>
          </p:cNvPr>
          <p:cNvSpPr txBox="1"/>
          <p:nvPr/>
        </p:nvSpPr>
        <p:spPr>
          <a:xfrm>
            <a:off x="7525734" y="5002276"/>
            <a:ext cx="81464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131" name="矩形 130"/>
          <p:cNvSpPr/>
          <p:nvPr/>
        </p:nvSpPr>
        <p:spPr>
          <a:xfrm>
            <a:off x="6150409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9353928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文字方塊 135">
            <a:extLst>
              <a:ext uri="{FF2B5EF4-FFF2-40B4-BE49-F238E27FC236}">
                <a16:creationId xmlns:a16="http://schemas.microsoft.com/office/drawing/2014/main" xmlns="" id="{39B5E3AD-F625-4231-9E49-6600E8808E3A}"/>
              </a:ext>
            </a:extLst>
          </p:cNvPr>
          <p:cNvSpPr txBox="1"/>
          <p:nvPr/>
        </p:nvSpPr>
        <p:spPr>
          <a:xfrm>
            <a:off x="10256368" y="3942858"/>
            <a:ext cx="1806905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3438720" y="3942858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比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xmlns="" id="{6E449964-E083-41F7-BA17-D77B7D8793C8}"/>
              </a:ext>
            </a:extLst>
          </p:cNvPr>
          <p:cNvSpPr txBox="1"/>
          <p:nvPr/>
        </p:nvSpPr>
        <p:spPr>
          <a:xfrm>
            <a:off x="548726" y="1773120"/>
            <a:ext cx="165527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方法三</a:t>
            </a:r>
          </a:p>
        </p:txBody>
      </p:sp>
    </p:spTree>
    <p:extLst>
      <p:ext uri="{BB962C8B-B14F-4D97-AF65-F5344CB8AC3E}">
        <p14:creationId xmlns:p14="http://schemas.microsoft.com/office/powerpoint/2010/main" xmlns="" val="213325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525805"/>
              </p:ext>
            </p:extLst>
          </p:nvPr>
        </p:nvGraphicFramePr>
        <p:xfrm>
          <a:off x="1019383" y="2565897"/>
          <a:ext cx="10612746" cy="386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7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19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6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4008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022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4459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1466710" y="1294793"/>
            <a:ext cx="1229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自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發生艱困事實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月份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起，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最多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月至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之員工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成薪資補貼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89724" y="3094262"/>
            <a:ext cx="6948824" cy="36902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發生艱困事實</a:t>
            </a:r>
          </a:p>
        </p:txBody>
      </p:sp>
      <p:sp>
        <p:nvSpPr>
          <p:cNvPr id="13" name="矩形 12"/>
          <p:cNvSpPr/>
          <p:nvPr/>
        </p:nvSpPr>
        <p:spPr>
          <a:xfrm>
            <a:off x="6384031" y="3546146"/>
            <a:ext cx="5248099" cy="334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可領薪資補貼月份</a:t>
            </a:r>
          </a:p>
        </p:txBody>
      </p:sp>
      <p:sp>
        <p:nvSpPr>
          <p:cNvPr id="14" name="矩形 13"/>
          <p:cNvSpPr/>
          <p:nvPr/>
        </p:nvSpPr>
        <p:spPr>
          <a:xfrm>
            <a:off x="8184232" y="4757688"/>
            <a:ext cx="3447898" cy="3856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可領薪資補貼月份</a:t>
            </a:r>
          </a:p>
        </p:txBody>
      </p:sp>
      <p:sp>
        <p:nvSpPr>
          <p:cNvPr id="15" name="矩形 14"/>
          <p:cNvSpPr/>
          <p:nvPr/>
        </p:nvSpPr>
        <p:spPr>
          <a:xfrm>
            <a:off x="9984431" y="5279612"/>
            <a:ext cx="1647699" cy="576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</a:t>
            </a:r>
            <a:endParaRPr lang="en-US" altLang="zh-TW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艱困事實</a:t>
            </a:r>
          </a:p>
        </p:txBody>
      </p:sp>
      <p:sp>
        <p:nvSpPr>
          <p:cNvPr id="16" name="矩形 15"/>
          <p:cNvSpPr/>
          <p:nvPr/>
        </p:nvSpPr>
        <p:spPr>
          <a:xfrm>
            <a:off x="9984431" y="5934896"/>
            <a:ext cx="1647699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可領薪資</a:t>
            </a:r>
            <a:endParaRPr lang="en-US" altLang="zh-TW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補貼月份</a:t>
            </a:r>
          </a:p>
        </p:txBody>
      </p:sp>
      <p:sp>
        <p:nvSpPr>
          <p:cNvPr id="17" name="矩形 16"/>
          <p:cNvSpPr/>
          <p:nvPr/>
        </p:nvSpPr>
        <p:spPr>
          <a:xfrm>
            <a:off x="244629" y="3192041"/>
            <a:ext cx="745064" cy="688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案例</a:t>
            </a:r>
            <a:r>
              <a:rPr lang="en-US" altLang="zh-TW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</a:p>
        </p:txBody>
      </p:sp>
      <p:sp>
        <p:nvSpPr>
          <p:cNvPr id="20" name="矩形 19"/>
          <p:cNvSpPr/>
          <p:nvPr/>
        </p:nvSpPr>
        <p:spPr>
          <a:xfrm>
            <a:off x="8186216" y="4071670"/>
            <a:ext cx="1626064" cy="576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</a:t>
            </a:r>
            <a:endParaRPr lang="en-US" altLang="zh-TW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艱困事實</a:t>
            </a:r>
          </a:p>
        </p:txBody>
      </p:sp>
      <p:sp>
        <p:nvSpPr>
          <p:cNvPr id="21" name="矩形 20"/>
          <p:cNvSpPr/>
          <p:nvPr/>
        </p:nvSpPr>
        <p:spPr>
          <a:xfrm>
            <a:off x="244629" y="4276269"/>
            <a:ext cx="745064" cy="688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案例２</a:t>
            </a:r>
            <a:endParaRPr lang="en-US" altLang="zh-TW" sz="20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4629" y="5526475"/>
            <a:ext cx="745064" cy="688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案例３</a:t>
            </a:r>
            <a:endParaRPr lang="en-US" altLang="zh-TW" sz="20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標題 2"/>
          <p:cNvSpPr txBox="1">
            <a:spLocks/>
          </p:cNvSpPr>
          <p:nvPr/>
        </p:nvSpPr>
        <p:spPr>
          <a:xfrm>
            <a:off x="566279" y="197940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補貼月份怎麼看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xmlns="" id="{E09DD98F-A046-4781-BBA7-AA24F217568C}"/>
              </a:ext>
            </a:extLst>
          </p:cNvPr>
          <p:cNvSpPr txBox="1"/>
          <p:nvPr/>
        </p:nvSpPr>
        <p:spPr>
          <a:xfrm>
            <a:off x="62710" y="1304711"/>
            <a:ext cx="1404000" cy="461665"/>
          </a:xfrm>
          <a:prstGeom prst="rect">
            <a:avLst/>
          </a:prstGeom>
          <a:solidFill>
            <a:srgbClr val="0C9B74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薪資補貼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xmlns="" id="{FC0F104C-4D0C-4475-BD1E-F9FFBF207433}"/>
              </a:ext>
            </a:extLst>
          </p:cNvPr>
          <p:cNvSpPr txBox="1"/>
          <p:nvPr/>
        </p:nvSpPr>
        <p:spPr>
          <a:xfrm>
            <a:off x="81724" y="1885727"/>
            <a:ext cx="2016000" cy="461665"/>
          </a:xfrm>
          <a:prstGeom prst="rect">
            <a:avLst/>
          </a:prstGeom>
          <a:solidFill>
            <a:srgbClr val="0C9B74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18E7CDA0-3F58-44C9-9110-F1FC5008D5B5}"/>
              </a:ext>
            </a:extLst>
          </p:cNvPr>
          <p:cNvSpPr/>
          <p:nvPr/>
        </p:nvSpPr>
        <p:spPr>
          <a:xfrm>
            <a:off x="2097724" y="1886600"/>
            <a:ext cx="6340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不論發生艱困事實之月份，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補貼營運資金</a:t>
            </a:r>
          </a:p>
        </p:txBody>
      </p:sp>
    </p:spTree>
    <p:extLst>
      <p:ext uri="{BB962C8B-B14F-4D97-AF65-F5344CB8AC3E}">
        <p14:creationId xmlns:p14="http://schemas.microsoft.com/office/powerpoint/2010/main" xmlns="" val="243409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還要注意哪些事項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8</a:t>
            </a:r>
            <a:endParaRPr 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8" name="矩形 7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595626" y="2793746"/>
            <a:ext cx="454483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曾有裁員情事、停業或已實施減班休息</a:t>
            </a:r>
            <a:endParaRPr lang="en-US" altLang="zh-TW" sz="2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但於</a:t>
            </a:r>
            <a:r>
              <a:rPr lang="zh-TW" altLang="en-US" sz="3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復業後 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可申請</a:t>
            </a:r>
            <a:endParaRPr lang="zh-TW" altLang="zh-TW" sz="3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6541385" y="2793746"/>
            <a:ext cx="476180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獲補貼期間，進行減班休息、</a:t>
            </a:r>
            <a:r>
              <a:rPr lang="zh-TW" altLang="en-US" sz="200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裁員、減薪、</a:t>
            </a:r>
            <a:endParaRPr lang="en-US" altLang="zh-TW" sz="2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解散或歇業者 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取消資格</a:t>
            </a:r>
            <a:endParaRPr lang="zh-TW" altLang="zh-TW" sz="3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5238223" y="3021557"/>
            <a:ext cx="1213164" cy="2956290"/>
            <a:chOff x="5193619" y="2776230"/>
            <a:chExt cx="1072615" cy="2956290"/>
          </a:xfrm>
        </p:grpSpPr>
        <p:sp>
          <p:nvSpPr>
            <p:cNvPr id="37" name="橢圓 36"/>
            <p:cNvSpPr/>
            <p:nvPr/>
          </p:nvSpPr>
          <p:spPr>
            <a:xfrm>
              <a:off x="5193619" y="5392669"/>
              <a:ext cx="339851" cy="33985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TW" altLang="en-US"/>
            </a:p>
          </p:txBody>
        </p:sp>
        <p:cxnSp>
          <p:nvCxnSpPr>
            <p:cNvPr id="46" name="直線接點 45"/>
            <p:cNvCxnSpPr/>
            <p:nvPr/>
          </p:nvCxnSpPr>
          <p:spPr>
            <a:xfrm>
              <a:off x="5358331" y="2776230"/>
              <a:ext cx="0" cy="2762959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五邊形 46"/>
            <p:cNvSpPr/>
            <p:nvPr/>
          </p:nvSpPr>
          <p:spPr>
            <a:xfrm>
              <a:off x="5240475" y="2883254"/>
              <a:ext cx="1025759" cy="2150807"/>
            </a:xfrm>
            <a:prstGeom prst="homePlate">
              <a:avLst>
                <a:gd name="adj" fmla="val 15676"/>
              </a:avLst>
            </a:prstGeom>
            <a:solidFill>
              <a:srgbClr val="FFC0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r>
                <a:rPr lang="zh-TW" altLang="en-US" sz="36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獲補貼後</a:t>
              </a:r>
            </a:p>
          </p:txBody>
        </p:sp>
        <p:sp>
          <p:nvSpPr>
            <p:cNvPr id="55" name="＞形箭號 54"/>
            <p:cNvSpPr/>
            <p:nvPr/>
          </p:nvSpPr>
          <p:spPr>
            <a:xfrm>
              <a:off x="5970984" y="2971620"/>
              <a:ext cx="182410" cy="1967291"/>
            </a:xfrm>
            <a:prstGeom prst="chevron">
              <a:avLst>
                <a:gd name="adj" fmla="val 8484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0" name="＞形箭號 99"/>
            <p:cNvSpPr/>
            <p:nvPr/>
          </p:nvSpPr>
          <p:spPr>
            <a:xfrm>
              <a:off x="6010026" y="2975011"/>
              <a:ext cx="215063" cy="1967291"/>
            </a:xfrm>
            <a:prstGeom prst="chevron">
              <a:avLst>
                <a:gd name="adj" fmla="val 76941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537478" y="5785315"/>
            <a:ext cx="10945713" cy="294080"/>
            <a:chOff x="537478" y="5539988"/>
            <a:chExt cx="10945713" cy="294080"/>
          </a:xfrm>
        </p:grpSpPr>
        <p:grpSp>
          <p:nvGrpSpPr>
            <p:cNvPr id="56" name="群組 55"/>
            <p:cNvGrpSpPr/>
            <p:nvPr/>
          </p:nvGrpSpPr>
          <p:grpSpPr>
            <a:xfrm>
              <a:off x="537478" y="5539988"/>
              <a:ext cx="10945713" cy="293281"/>
              <a:chOff x="416805" y="5791200"/>
              <a:chExt cx="10945713" cy="180000"/>
            </a:xfrm>
            <a:solidFill>
              <a:schemeClr val="bg1">
                <a:lumMod val="65000"/>
              </a:schemeClr>
            </a:solidFill>
          </p:grpSpPr>
          <p:sp>
            <p:nvSpPr>
              <p:cNvPr id="57" name="矩形 56"/>
              <p:cNvSpPr/>
              <p:nvPr/>
            </p:nvSpPr>
            <p:spPr>
              <a:xfrm>
                <a:off x="506803" y="5791200"/>
                <a:ext cx="10765717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8" name="橢圓 57"/>
              <p:cNvSpPr/>
              <p:nvPr/>
            </p:nvSpPr>
            <p:spPr>
              <a:xfrm>
                <a:off x="416805" y="5791200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橢圓 58"/>
              <p:cNvSpPr/>
              <p:nvPr/>
            </p:nvSpPr>
            <p:spPr>
              <a:xfrm>
                <a:off x="11182518" y="5791200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3" name="直線接點 62"/>
            <p:cNvCxnSpPr/>
            <p:nvPr/>
          </p:nvCxnSpPr>
          <p:spPr>
            <a:xfrm flipH="1">
              <a:off x="7655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 flipH="1">
              <a:off x="10910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 flipH="1">
              <a:off x="14165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 flipH="1">
              <a:off x="17419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flipH="1">
              <a:off x="20674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 flipH="1">
              <a:off x="23928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 flipH="1">
              <a:off x="27183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flipH="1">
              <a:off x="30438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>
              <a:off x="33692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H="1">
              <a:off x="36947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H="1">
              <a:off x="40201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 flipH="1">
              <a:off x="43456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flipH="1">
              <a:off x="46711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 flipH="1">
              <a:off x="49965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H="1">
              <a:off x="53220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>
              <a:off x="56474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flipH="1">
              <a:off x="59729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flipH="1">
              <a:off x="62984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 flipH="1">
              <a:off x="66238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 flipH="1">
              <a:off x="69493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 flipH="1">
              <a:off x="72747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 flipH="1">
              <a:off x="7680325" y="5540787"/>
              <a:ext cx="213209" cy="263694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 flipH="1">
              <a:off x="79257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flipH="1">
              <a:off x="82511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 flipH="1">
              <a:off x="85766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H="1">
              <a:off x="89020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>
              <a:off x="92275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H="1">
              <a:off x="95530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 flipH="1">
              <a:off x="98784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H="1">
              <a:off x="102039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H="1">
              <a:off x="105293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H="1">
              <a:off x="10854853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標題 2"/>
          <p:cNvSpPr txBox="1">
            <a:spLocks/>
          </p:cNvSpPr>
          <p:nvPr/>
        </p:nvSpPr>
        <p:spPr>
          <a:xfrm>
            <a:off x="1939118" y="1758333"/>
            <a:ext cx="9949079" cy="58477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zh-TW" altLang="zh-TW" sz="3200" dirty="0">
                <a:solidFill>
                  <a:srgbClr val="FF0000"/>
                </a:solidFill>
              </a:rPr>
              <a:t>不可</a:t>
            </a:r>
            <a:r>
              <a:rPr lang="zh-TW" altLang="zh-TW" sz="3200" dirty="0"/>
              <a:t>實施減班休息、裁員</a:t>
            </a:r>
            <a:r>
              <a:rPr lang="zh-TW" altLang="en-US" sz="3200" dirty="0"/>
              <a:t>、員工</a:t>
            </a:r>
            <a:r>
              <a:rPr lang="zh-TW" altLang="zh-TW" sz="3200" dirty="0"/>
              <a:t>減薪</a:t>
            </a:r>
            <a:r>
              <a:rPr lang="zh-TW" altLang="en-US" sz="3200" dirty="0"/>
              <a:t>、解散或歇業</a:t>
            </a:r>
            <a:endParaRPr lang="zh-TW" altLang="en-US" sz="3200" u="sng" dirty="0"/>
          </a:p>
        </p:txBody>
      </p:sp>
      <p:sp>
        <p:nvSpPr>
          <p:cNvPr id="96" name="圓角矩形 95"/>
          <p:cNvSpPr/>
          <p:nvPr/>
        </p:nvSpPr>
        <p:spPr>
          <a:xfrm>
            <a:off x="629369" y="1499748"/>
            <a:ext cx="1169043" cy="1169043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補貼期間</a:t>
            </a:r>
          </a:p>
        </p:txBody>
      </p:sp>
      <p:sp>
        <p:nvSpPr>
          <p:cNvPr id="97" name="矩形 96"/>
          <p:cNvSpPr/>
          <p:nvPr/>
        </p:nvSpPr>
        <p:spPr>
          <a:xfrm>
            <a:off x="4017725" y="6081987"/>
            <a:ext cx="41857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企業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保就業</a:t>
            </a:r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，政府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有補貼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2929283" y="3995372"/>
            <a:ext cx="1269662" cy="644999"/>
          </a:xfrm>
          <a:prstGeom prst="wedgeRoundRectCallout">
            <a:avLst>
              <a:gd name="adj1" fmla="val -34886"/>
              <a:gd name="adj2" fmla="val 69416"/>
              <a:gd name="adj3" fmla="val 16667"/>
            </a:avLst>
          </a:prstGeom>
          <a:solidFill>
            <a:schemeClr val="bg1"/>
          </a:solidFill>
          <a:ln w="25400"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請大家</a:t>
            </a:r>
            <a:endParaRPr lang="en-US" altLang="zh-TW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回來上班</a:t>
            </a:r>
          </a:p>
        </p:txBody>
      </p:sp>
      <p:sp>
        <p:nvSpPr>
          <p:cNvPr id="12" name="甜甜圈 11"/>
          <p:cNvSpPr/>
          <p:nvPr/>
        </p:nvSpPr>
        <p:spPr>
          <a:xfrm>
            <a:off x="1236086" y="3918036"/>
            <a:ext cx="863257" cy="863257"/>
          </a:xfrm>
          <a:prstGeom prst="donut">
            <a:avLst>
              <a:gd name="adj" fmla="val 1531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乘號 12"/>
          <p:cNvSpPr/>
          <p:nvPr/>
        </p:nvSpPr>
        <p:spPr>
          <a:xfrm>
            <a:off x="6645997" y="3825303"/>
            <a:ext cx="1032747" cy="1032747"/>
          </a:xfrm>
          <a:prstGeom prst="mathMultiply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等腰三角形 13"/>
          <p:cNvSpPr/>
          <p:nvPr/>
        </p:nvSpPr>
        <p:spPr>
          <a:xfrm rot="5400000">
            <a:off x="11311967" y="5606538"/>
            <a:ext cx="603242" cy="62284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1353" y="4642066"/>
            <a:ext cx="1106419" cy="1106419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1422" y="4642067"/>
            <a:ext cx="1106419" cy="1106419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4697" y="4955410"/>
            <a:ext cx="838337" cy="838337"/>
          </a:xfrm>
          <a:prstGeom prst="rect">
            <a:avLst/>
          </a:prstGeom>
        </p:spPr>
      </p:pic>
      <p:grpSp>
        <p:nvGrpSpPr>
          <p:cNvPr id="21" name="群組 20"/>
          <p:cNvGrpSpPr/>
          <p:nvPr/>
        </p:nvGrpSpPr>
        <p:grpSpPr>
          <a:xfrm>
            <a:off x="9158609" y="4330723"/>
            <a:ext cx="1650270" cy="1436177"/>
            <a:chOff x="8919598" y="4163569"/>
            <a:chExt cx="1842343" cy="1603332"/>
          </a:xfrm>
        </p:grpSpPr>
        <p:pic>
          <p:nvPicPr>
            <p:cNvPr id="19" name="圖片 1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939" r="32181" b="28959"/>
            <a:stretch/>
          </p:blipFill>
          <p:spPr>
            <a:xfrm flipH="1">
              <a:off x="8919598" y="4858050"/>
              <a:ext cx="590377" cy="778405"/>
            </a:xfrm>
            <a:prstGeom prst="rect">
              <a:avLst/>
            </a:prstGeom>
          </p:spPr>
        </p:pic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158609" y="4163569"/>
              <a:ext cx="1603332" cy="1603332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9093629" y="5374516"/>
              <a:ext cx="127373" cy="200722"/>
            </a:xfrm>
            <a:prstGeom prst="rect">
              <a:avLst/>
            </a:prstGeom>
            <a:solidFill>
              <a:srgbClr val="EDB7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rgbClr val="284268"/>
                  </a:solidFill>
                </a:rPr>
                <a:t>$</a:t>
              </a:r>
              <a:endParaRPr lang="zh-TW" altLang="en-US" b="1" dirty="0">
                <a:solidFill>
                  <a:srgbClr val="28426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6497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1881</Words>
  <Application>Microsoft Office PowerPoint</Application>
  <PresentationFormat>自訂</PresentationFormat>
  <Paragraphs>478</Paragraphs>
  <Slides>21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投影片 1</vt:lpstr>
      <vt:lpstr>哪些行業可申請?</vt:lpstr>
      <vt:lpstr>申請資格是什麼？</vt:lpstr>
      <vt:lpstr>投影片 4</vt:lpstr>
      <vt:lpstr>投影片 5</vt:lpstr>
      <vt:lpstr>投影片 6</vt:lpstr>
      <vt:lpstr>投影片 7</vt:lpstr>
      <vt:lpstr>投影片 8</vt:lpstr>
      <vt:lpstr>還要注意哪些事項?</vt:lpstr>
      <vt:lpstr>申請需要什麼資料?</vt:lpstr>
      <vt:lpstr>投影片 11</vt:lpstr>
      <vt:lpstr>投影片 12</vt:lpstr>
      <vt:lpstr>員工數異動怎麼辦?</vt:lpstr>
      <vt:lpstr>員工數異動怎麼辦?</vt:lpstr>
      <vt:lpstr>全職員工如何認定?</vt:lpstr>
      <vt:lpstr>什麼是經常性薪資?</vt:lpstr>
      <vt:lpstr>投影片 17</vt:lpstr>
      <vt:lpstr>投影片 18</vt:lpstr>
      <vt:lpstr>我要怎麼申請？</vt:lpstr>
      <vt:lpstr>申請流程</vt:lpstr>
      <vt:lpstr>投影片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盧季嫺</dc:creator>
  <cp:lastModifiedBy>吳永龍</cp:lastModifiedBy>
  <cp:revision>476</cp:revision>
  <cp:lastPrinted>2020-04-19T05:02:14Z</cp:lastPrinted>
  <dcterms:created xsi:type="dcterms:W3CDTF">2020-04-12T01:33:54Z</dcterms:created>
  <dcterms:modified xsi:type="dcterms:W3CDTF">2020-04-22T03:42:41Z</dcterms:modified>
</cp:coreProperties>
</file>