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9" r:id="rId2"/>
    <p:sldId id="578" r:id="rId3"/>
    <p:sldId id="635" r:id="rId4"/>
    <p:sldId id="579" r:id="rId5"/>
    <p:sldId id="637" r:id="rId6"/>
    <p:sldId id="580" r:id="rId7"/>
    <p:sldId id="569" r:id="rId8"/>
    <p:sldId id="570" r:id="rId9"/>
    <p:sldId id="571" r:id="rId10"/>
    <p:sldId id="577" r:id="rId11"/>
    <p:sldId id="636" r:id="rId12"/>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521415D9-36F7-43E2-AB2F-B90AF26B5E84}">
      <p14:sectionLst xmlns="" xmlns:p14="http://schemas.microsoft.com/office/powerpoint/2010/main">
        <p14:section name="預設章節" id="{799E075A-58C0-4C43-A566-FC8F9E723F37}">
          <p14:sldIdLst>
            <p14:sldId id="299"/>
            <p14:sldId id="644"/>
            <p14:sldId id="646"/>
            <p14:sldId id="647"/>
            <p14:sldId id="648"/>
            <p14:sldId id="649"/>
            <p14:sldId id="650"/>
            <p14:sldId id="651"/>
            <p14:sldId id="652"/>
          </p14:sldIdLst>
        </p14:section>
        <p14:section name="未命名的章節" id="{4E2E055B-B7DC-444C-BD2D-C6D4B3AD1A67}">
          <p14:sldIdLst>
            <p14:sldId id="653"/>
            <p14:sldId id="654"/>
            <p14:sldId id="662"/>
            <p14:sldId id="656"/>
            <p14:sldId id="663"/>
            <p14:sldId id="664"/>
            <p14:sldId id="659"/>
            <p14:sldId id="660"/>
            <p14:sldId id="661"/>
          </p14:sldIdLst>
        </p14:section>
        <p14:section name="未命名的章節" id="{4183835E-8F12-48BC-B7AE-673D774A25E0}">
          <p14:sldIdLst/>
        </p14:section>
        <p14:section name="未命名的章節" id="{836CB3F9-6280-4975-BF80-FD4932B9A0B7}">
          <p14:sldIdLst/>
        </p14:section>
        <p14:section name="未命名的章節" id="{97865005-7D2A-460C-9D3B-55E25B3CC9E4}">
          <p14:sldIdLst>
            <p14:sldId id="634"/>
            <p14:sldId id="641"/>
            <p14:sldId id="538"/>
            <p14:sldId id="578"/>
            <p14:sldId id="635"/>
            <p14:sldId id="579"/>
            <p14:sldId id="637"/>
            <p14:sldId id="580"/>
            <p14:sldId id="569"/>
            <p14:sldId id="570"/>
            <p14:sldId id="571"/>
            <p14:sldId id="577"/>
            <p14:sldId id="636"/>
            <p14:sldId id="642"/>
          </p14:sldIdLst>
        </p14:section>
      </p14:sectionLst>
    </p:ext>
    <p:ext uri="{EFAFB233-063F-42B5-8137-9DF3F51BA10A}">
      <p15:sldGuideLst xmlns="" xmlns:p15="http://schemas.microsoft.com/office/powerpoint/2012/main">
        <p15:guide id="1" orient="horz" pos="4292">
          <p15:clr>
            <a:srgbClr val="A4A3A4"/>
          </p15:clr>
        </p15:guide>
        <p15:guide id="2" pos="6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0099FF"/>
    <a:srgbClr val="FFFF99"/>
    <a:srgbClr val="FFFF66"/>
    <a:srgbClr val="FFFFCC"/>
    <a:srgbClr val="006600"/>
    <a:srgbClr val="0000FF"/>
    <a:srgbClr val="800080"/>
    <a:srgbClr val="FFFF00"/>
    <a:srgbClr val="FF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8302" autoAdjust="0"/>
  </p:normalViewPr>
  <p:slideViewPr>
    <p:cSldViewPr>
      <p:cViewPr>
        <p:scale>
          <a:sx n="100" d="100"/>
          <a:sy n="100" d="100"/>
        </p:scale>
        <p:origin x="-1908" y="-336"/>
      </p:cViewPr>
      <p:guideLst>
        <p:guide orient="horz" pos="2296"/>
        <p:guide pos="4649"/>
      </p:guideLst>
    </p:cSldViewPr>
  </p:slideViewPr>
  <p:notesTextViewPr>
    <p:cViewPr>
      <p:scale>
        <a:sx n="1" d="1"/>
        <a:sy n="1" d="1"/>
      </p:scale>
      <p:origin x="0" y="0"/>
    </p:cViewPr>
  </p:notesTextViewPr>
  <p:sorterViewPr>
    <p:cViewPr>
      <p:scale>
        <a:sx n="75" d="100"/>
        <a:sy n="75" d="100"/>
      </p:scale>
      <p:origin x="0" y="222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7" y="4"/>
            <a:ext cx="2945659" cy="493712"/>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0450" y="4"/>
            <a:ext cx="2945659" cy="493712"/>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33A2959C-4C8B-42F7-B7B4-C0C51C9B8D30}" type="datetimeFigureOut">
              <a:rPr lang="zh-TW" altLang="en-US"/>
              <a:pPr>
                <a:defRPr/>
              </a:pPr>
              <a:t>2015/4/2</a:t>
            </a:fld>
            <a:endParaRPr lang="zh-TW" altLang="en-US"/>
          </a:p>
        </p:txBody>
      </p:sp>
      <p:sp>
        <p:nvSpPr>
          <p:cNvPr id="4" name="投影片圖像版面配置區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7" y="9378828"/>
            <a:ext cx="2945659" cy="493712"/>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0450" y="9378828"/>
            <a:ext cx="2945659" cy="493712"/>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B93F4153-86F5-4ABD-8274-093A66BE0949}" type="slidenum">
              <a:rPr lang="zh-TW" altLang="en-US"/>
              <a:pPr>
                <a:defRPr/>
              </a:pPr>
              <a:t>‹#›</a:t>
            </a:fld>
            <a:endParaRPr lang="zh-TW" altLang="en-US"/>
          </a:p>
        </p:txBody>
      </p:sp>
    </p:spTree>
    <p:extLst>
      <p:ext uri="{BB962C8B-B14F-4D97-AF65-F5344CB8AC3E}">
        <p14:creationId xmlns="" xmlns:p14="http://schemas.microsoft.com/office/powerpoint/2010/main" val="3074646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B93F4153-86F5-4ABD-8274-093A66BE0949}" type="slidenum">
              <a:rPr lang="zh-TW" altLang="en-US" smtClean="0"/>
              <a:pPr>
                <a:defRPr/>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93F4153-86F5-4ABD-8274-093A66BE0949}" type="slidenum">
              <a:rPr lang="zh-TW" altLang="en-US" smtClean="0"/>
              <a:pPr>
                <a:defRPr/>
              </a:pPr>
              <a:t>4</a:t>
            </a:fld>
            <a:endParaRPr lang="zh-TW" altLang="en-US"/>
          </a:p>
        </p:txBody>
      </p:sp>
    </p:spTree>
    <p:extLst>
      <p:ext uri="{BB962C8B-B14F-4D97-AF65-F5344CB8AC3E}">
        <p14:creationId xmlns="" xmlns:p14="http://schemas.microsoft.com/office/powerpoint/2010/main" val="23630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93F4153-86F5-4ABD-8274-093A66BE0949}" type="slidenum">
              <a:rPr lang="zh-TW" altLang="en-US" smtClean="0"/>
              <a:pPr>
                <a:defRPr/>
              </a:pPr>
              <a:t>5</a:t>
            </a:fld>
            <a:endParaRPr lang="zh-TW" altLang="en-US"/>
          </a:p>
        </p:txBody>
      </p:sp>
    </p:spTree>
    <p:extLst>
      <p:ext uri="{BB962C8B-B14F-4D97-AF65-F5344CB8AC3E}">
        <p14:creationId xmlns="" xmlns:p14="http://schemas.microsoft.com/office/powerpoint/2010/main" val="23630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93F4153-86F5-4ABD-8274-093A66BE0949}" type="slidenum">
              <a:rPr lang="zh-TW" altLang="en-US" smtClean="0"/>
              <a:pPr>
                <a:defRPr/>
              </a:pPr>
              <a:t>6</a:t>
            </a:fld>
            <a:endParaRPr lang="zh-TW" altLang="en-US"/>
          </a:p>
        </p:txBody>
      </p:sp>
    </p:spTree>
    <p:extLst>
      <p:ext uri="{BB962C8B-B14F-4D97-AF65-F5344CB8AC3E}">
        <p14:creationId xmlns="" xmlns:p14="http://schemas.microsoft.com/office/powerpoint/2010/main" val="236306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93F4153-86F5-4ABD-8274-093A66BE0949}" type="slidenum">
              <a:rPr lang="zh-TW" altLang="en-US" smtClean="0"/>
              <a:pPr>
                <a:defRPr/>
              </a:pPr>
              <a:t>7</a:t>
            </a:fld>
            <a:endParaRPr lang="zh-TW" altLang="en-US"/>
          </a:p>
        </p:txBody>
      </p:sp>
    </p:spTree>
    <p:extLst>
      <p:ext uri="{BB962C8B-B14F-4D97-AF65-F5344CB8AC3E}">
        <p14:creationId xmlns="" xmlns:p14="http://schemas.microsoft.com/office/powerpoint/2010/main" val="2652400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93F4153-86F5-4ABD-8274-093A66BE0949}" type="slidenum">
              <a:rPr lang="zh-TW" altLang="en-US" smtClean="0"/>
              <a:pPr>
                <a:defRPr/>
              </a:pPr>
              <a:t>8</a:t>
            </a:fld>
            <a:endParaRPr lang="zh-TW" altLang="en-US"/>
          </a:p>
        </p:txBody>
      </p:sp>
    </p:spTree>
    <p:extLst>
      <p:ext uri="{BB962C8B-B14F-4D97-AF65-F5344CB8AC3E}">
        <p14:creationId xmlns="" xmlns:p14="http://schemas.microsoft.com/office/powerpoint/2010/main" val="126651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C1AC150-6C16-4542-91D6-4B171BE93AB4}" type="datetime1">
              <a:rPr lang="zh-TW" altLang="en-US"/>
              <a:pPr>
                <a:defRPr/>
              </a:pPr>
              <a:t>2015/4/2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2697630-D011-4F48-9F86-84705024D0B2}"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B984890A-6266-4E6F-90FF-54960387D114}" type="datetime1">
              <a:rPr lang="zh-TW" altLang="en-US"/>
              <a:pPr>
                <a:defRPr/>
              </a:pPr>
              <a:t>2015/4/2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D740B4D-4E62-4008-86EF-FBC13540EF6F}" type="slidenum">
              <a:rPr lang="zh-TW" altLang="en-US"/>
              <a:pPr>
                <a:defRPr/>
              </a:pPr>
              <a:t>‹#›</a:t>
            </a:fld>
            <a:endParaRPr lang="zh-TW" altLang="en-US"/>
          </a:p>
        </p:txBody>
      </p:sp>
      <p:grpSp>
        <p:nvGrpSpPr>
          <p:cNvPr id="7" name="Group 7"/>
          <p:cNvGrpSpPr>
            <a:grpSpLocks/>
          </p:cNvGrpSpPr>
          <p:nvPr userDrawn="1"/>
        </p:nvGrpSpPr>
        <p:grpSpPr bwMode="auto">
          <a:xfrm flipV="1">
            <a:off x="280988" y="836613"/>
            <a:ext cx="8580437" cy="76200"/>
            <a:chOff x="110" y="710"/>
            <a:chExt cx="6037" cy="45"/>
          </a:xfrm>
        </p:grpSpPr>
        <p:sp>
          <p:nvSpPr>
            <p:cNvPr id="8" name="Line 5"/>
            <p:cNvSpPr>
              <a:spLocks noChangeShapeType="1"/>
            </p:cNvSpPr>
            <p:nvPr/>
          </p:nvSpPr>
          <p:spPr bwMode="auto">
            <a:xfrm rot="10800000" flipH="1" flipV="1">
              <a:off x="110" y="755"/>
              <a:ext cx="6037" cy="0"/>
            </a:xfrm>
            <a:prstGeom prst="line">
              <a:avLst/>
            </a:prstGeom>
            <a:noFill/>
            <a:ln w="57150">
              <a:solidFill>
                <a:srgbClr val="00B050"/>
              </a:solidFill>
              <a:round/>
              <a:headEnd/>
              <a:tailEnd/>
            </a:ln>
            <a:extLst/>
          </p:spPr>
          <p:txBody>
            <a:bodyPr/>
            <a:lstStyle/>
            <a:p>
              <a:pPr fontAlgn="auto">
                <a:spcBef>
                  <a:spcPts val="0"/>
                </a:spcBef>
                <a:spcAft>
                  <a:spcPts val="0"/>
                </a:spcAft>
                <a:defRPr/>
              </a:pPr>
              <a:endParaRPr kumimoji="0" lang="zh-TW" altLang="en-US">
                <a:latin typeface="+mn-lt"/>
                <a:ea typeface="+mn-ea"/>
              </a:endParaRPr>
            </a:p>
          </p:txBody>
        </p:sp>
        <p:sp>
          <p:nvSpPr>
            <p:cNvPr id="9" name="Line 6"/>
            <p:cNvSpPr>
              <a:spLocks noChangeShapeType="1"/>
            </p:cNvSpPr>
            <p:nvPr/>
          </p:nvSpPr>
          <p:spPr bwMode="auto">
            <a:xfrm rot="10800000" flipH="1" flipV="1">
              <a:off x="110" y="710"/>
              <a:ext cx="6037" cy="0"/>
            </a:xfrm>
            <a:prstGeom prst="line">
              <a:avLst/>
            </a:prstGeom>
            <a:noFill/>
            <a:ln w="28575">
              <a:solidFill>
                <a:srgbClr val="FFC000"/>
              </a:solidFill>
              <a:round/>
              <a:headEnd/>
              <a:tailEnd/>
            </a:ln>
            <a:extLst/>
          </p:spPr>
          <p:txBody>
            <a:bodyPr/>
            <a:lstStyle/>
            <a:p>
              <a:pPr fontAlgn="auto">
                <a:spcBef>
                  <a:spcPts val="0"/>
                </a:spcBef>
                <a:spcAft>
                  <a:spcPts val="0"/>
                </a:spcAft>
                <a:defRPr/>
              </a:pPr>
              <a:endParaRPr kumimoji="0" lang="zh-TW" altLang="en-US">
                <a:latin typeface="+mn-lt"/>
                <a:ea typeface="+mn-ea"/>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0D62465E-A4E0-452F-8840-6D0BE75925F3}" type="datetime1">
              <a:rPr lang="zh-TW" altLang="en-US"/>
              <a:pPr>
                <a:defRPr/>
              </a:pPr>
              <a:t>2015/4/2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7E752978-256C-4D83-BF5C-231DF12A7D1A}"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grpSp>
        <p:nvGrpSpPr>
          <p:cNvPr id="4" name="Group 7"/>
          <p:cNvGrpSpPr>
            <a:grpSpLocks/>
          </p:cNvGrpSpPr>
          <p:nvPr userDrawn="1"/>
        </p:nvGrpSpPr>
        <p:grpSpPr bwMode="auto">
          <a:xfrm flipV="1">
            <a:off x="287225" y="1196752"/>
            <a:ext cx="8580437" cy="76200"/>
            <a:chOff x="110" y="710"/>
            <a:chExt cx="6037" cy="45"/>
          </a:xfrm>
        </p:grpSpPr>
        <p:sp>
          <p:nvSpPr>
            <p:cNvPr id="5" name="Line 5"/>
            <p:cNvSpPr>
              <a:spLocks noChangeShapeType="1"/>
            </p:cNvSpPr>
            <p:nvPr/>
          </p:nvSpPr>
          <p:spPr bwMode="auto">
            <a:xfrm rot="10800000" flipH="1" flipV="1">
              <a:off x="110" y="755"/>
              <a:ext cx="6037" cy="0"/>
            </a:xfrm>
            <a:prstGeom prst="line">
              <a:avLst/>
            </a:prstGeom>
            <a:noFill/>
            <a:ln w="57150">
              <a:solidFill>
                <a:srgbClr val="00B050"/>
              </a:solidFill>
              <a:round/>
              <a:headEnd/>
              <a:tailEnd/>
            </a:ln>
            <a:extLst/>
          </p:spPr>
          <p:txBody>
            <a:bodyPr/>
            <a:lstStyle/>
            <a:p>
              <a:pPr fontAlgn="auto">
                <a:spcBef>
                  <a:spcPts val="0"/>
                </a:spcBef>
                <a:spcAft>
                  <a:spcPts val="0"/>
                </a:spcAft>
                <a:defRPr/>
              </a:pPr>
              <a:endParaRPr kumimoji="0" lang="zh-TW" altLang="en-US">
                <a:latin typeface="+mn-lt"/>
                <a:ea typeface="+mn-ea"/>
              </a:endParaRPr>
            </a:p>
          </p:txBody>
        </p:sp>
        <p:sp>
          <p:nvSpPr>
            <p:cNvPr id="6" name="Line 6"/>
            <p:cNvSpPr>
              <a:spLocks noChangeShapeType="1"/>
            </p:cNvSpPr>
            <p:nvPr/>
          </p:nvSpPr>
          <p:spPr bwMode="auto">
            <a:xfrm rot="10800000" flipH="1" flipV="1">
              <a:off x="110" y="710"/>
              <a:ext cx="6037" cy="0"/>
            </a:xfrm>
            <a:prstGeom prst="line">
              <a:avLst/>
            </a:prstGeom>
            <a:noFill/>
            <a:ln w="28575">
              <a:solidFill>
                <a:srgbClr val="FFC000"/>
              </a:solidFill>
              <a:round/>
              <a:headEnd/>
              <a:tailEnd/>
            </a:ln>
            <a:extLst/>
          </p:spPr>
          <p:txBody>
            <a:bodyPr/>
            <a:lstStyle/>
            <a:p>
              <a:pPr fontAlgn="auto">
                <a:spcBef>
                  <a:spcPts val="0"/>
                </a:spcBef>
                <a:spcAft>
                  <a:spcPts val="0"/>
                </a:spcAft>
                <a:defRPr/>
              </a:pPr>
              <a:endParaRPr kumimoji="0" lang="zh-TW" altLang="en-US">
                <a:latin typeface="+mn-lt"/>
                <a:ea typeface="+mn-ea"/>
              </a:endParaRPr>
            </a:p>
          </p:txBody>
        </p:sp>
      </p:grpSp>
      <p:sp>
        <p:nvSpPr>
          <p:cNvPr id="2" name="標題 1"/>
          <p:cNvSpPr>
            <a:spLocks noGrp="1"/>
          </p:cNvSpPr>
          <p:nvPr>
            <p:ph type="title"/>
          </p:nvPr>
        </p:nvSpPr>
        <p:spPr>
          <a:xfrm>
            <a:off x="457200" y="274637"/>
            <a:ext cx="8229600" cy="778099"/>
          </a:xfrm>
        </p:spPr>
        <p:txBody>
          <a:bodyPr/>
          <a:lstStyle>
            <a:lvl1pPr>
              <a:defRPr b="1">
                <a:latin typeface="標楷體" panose="03000509000000000000" pitchFamily="65" charset="-120"/>
                <a:ea typeface="標楷體" panose="03000509000000000000" pitchFamily="65" charset="-12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457200" y="1340768"/>
            <a:ext cx="8229600" cy="4785395"/>
          </a:xfrm>
        </p:spPr>
        <p:txBody>
          <a:bodyPr/>
          <a:lstStyle>
            <a:lvl1pPr marL="342900" indent="-342900">
              <a:buFont typeface="Wingdings" panose="05000000000000000000" pitchFamily="2" charset="2"/>
              <a:buChar char="p"/>
              <a:defRPr sz="3000">
                <a:latin typeface="Times New Roman" panose="02020603050405020304" pitchFamily="18" charset="0"/>
                <a:ea typeface="標楷體" panose="03000509000000000000" pitchFamily="65" charset="-120"/>
                <a:cs typeface="Times New Roman" panose="02020603050405020304" pitchFamily="18" charset="0"/>
              </a:defRPr>
            </a:lvl1pPr>
            <a:lvl2pPr>
              <a:defRPr sz="2600">
                <a:latin typeface="Times New Roman" panose="02020603050405020304" pitchFamily="18" charset="0"/>
                <a:ea typeface="標楷體" panose="03000509000000000000" pitchFamily="65" charset="-120"/>
                <a:cs typeface="Times New Roman" panose="02020603050405020304" pitchFamily="18" charset="0"/>
              </a:defRPr>
            </a:lvl2pPr>
            <a:lvl3pPr>
              <a:defRPr>
                <a:latin typeface="Times New Roman" panose="02020603050405020304" pitchFamily="18" charset="0"/>
                <a:ea typeface="標楷體" panose="03000509000000000000" pitchFamily="65" charset="-120"/>
                <a:cs typeface="Times New Roman" panose="02020603050405020304" pitchFamily="18" charset="0"/>
              </a:defRPr>
            </a:lvl3pPr>
            <a:lvl4pPr>
              <a:defRPr>
                <a:latin typeface="Times New Roman" panose="02020603050405020304" pitchFamily="18" charset="0"/>
                <a:ea typeface="標楷體" panose="03000509000000000000" pitchFamily="65" charset="-120"/>
                <a:cs typeface="Times New Roman" panose="02020603050405020304" pitchFamily="18" charset="0"/>
              </a:defRPr>
            </a:lvl4pPr>
            <a:lvl5pPr>
              <a:defRPr>
                <a:latin typeface="Times New Roman" panose="02020603050405020304" pitchFamily="18" charset="0"/>
                <a:ea typeface="標楷體" panose="03000509000000000000" pitchFamily="65" charset="-120"/>
                <a:cs typeface="Times New Roman" panose="02020603050405020304" pitchFamily="18" charset="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7" name="日期版面配置區 3"/>
          <p:cNvSpPr>
            <a:spLocks noGrp="1"/>
          </p:cNvSpPr>
          <p:nvPr>
            <p:ph type="dt" sz="half" idx="10"/>
          </p:nvPr>
        </p:nvSpPr>
        <p:spPr/>
        <p:txBody>
          <a:bodyPr/>
          <a:lstStyle>
            <a:lvl1pPr>
              <a:defRPr/>
            </a:lvl1pPr>
          </a:lstStyle>
          <a:p>
            <a:pPr>
              <a:defRPr/>
            </a:pPr>
            <a:fld id="{45000C84-6EA7-4FB8-BE28-F74C25DF25CB}" type="datetime1">
              <a:rPr lang="zh-TW" altLang="en-US"/>
              <a:pPr>
                <a:defRPr/>
              </a:pPr>
              <a:t>2015/4/2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44A9E05-73EA-4506-B64D-D75546CD2DF7}"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A123ECF4-6C8E-4027-88C2-41E4BF291CA3}" type="datetime1">
              <a:rPr lang="zh-TW" altLang="en-US"/>
              <a:pPr>
                <a:defRPr/>
              </a:pPr>
              <a:t>2015/4/2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466AC76-F04F-4447-9CB0-A5044200E64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E3775D52-E279-40EF-B308-4589ACB4DDCF}" type="datetime1">
              <a:rPr lang="zh-TW" altLang="en-US"/>
              <a:pPr>
                <a:defRPr/>
              </a:pPr>
              <a:t>2015/4/2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22881665-B5F5-470E-9FFA-5D033F6F1D92}"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D803A62C-CA99-4609-AD25-87C7C19912FB}" type="datetime1">
              <a:rPr lang="zh-TW" altLang="en-US"/>
              <a:pPr>
                <a:defRPr/>
              </a:pPr>
              <a:t>2015/4/2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0F9B136-2FFA-4404-8241-FE1F5DEAC0EC}"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EE6BF0FD-6123-42D7-9F32-754987CB4C21}" type="datetime1">
              <a:rPr lang="zh-TW" altLang="en-US"/>
              <a:pPr>
                <a:defRPr/>
              </a:pPr>
              <a:t>2015/4/2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E266C031-D1BA-4488-936C-B075AC56ACD6}"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AD3790AF-A874-4388-B6C7-307E9851ABC7}" type="datetime1">
              <a:rPr lang="zh-TW" altLang="en-US"/>
              <a:pPr>
                <a:defRPr/>
              </a:pPr>
              <a:t>2015/4/2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CFDA498E-9B99-4873-861F-BC25819FB3C7}"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54B19403-47D9-43F7-8AD9-B8722AC969EA}" type="datetime1">
              <a:rPr lang="zh-TW" altLang="en-US"/>
              <a:pPr>
                <a:defRPr/>
              </a:pPr>
              <a:t>2015/4/2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ACB363A-12AF-4233-A77A-0A77F6823584}"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C1BC3F19-1F50-4C92-9451-DDD37B63A714}" type="datetime1">
              <a:rPr lang="zh-TW" altLang="en-US"/>
              <a:pPr>
                <a:defRPr/>
              </a:pPr>
              <a:t>2015/4/2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D5D7E1D0-D947-44C3-8CCA-F2350F6843E4}"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7672F4B8-7D6E-4C24-A80D-351AEEB9A97B}" type="datetime1">
              <a:rPr lang="zh-TW" altLang="en-US"/>
              <a:pPr>
                <a:defRPr/>
              </a:pPr>
              <a:t>2015/4/2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B64376D2-D20F-4D3E-B0BA-6E7BFE6EBE0F}"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71600" y="1093788"/>
            <a:ext cx="6400800" cy="4676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19081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37" name="標題 1"/>
          <p:cNvSpPr>
            <a:spLocks noGrp="1"/>
          </p:cNvSpPr>
          <p:nvPr>
            <p:ph type="ctrTitle"/>
          </p:nvPr>
        </p:nvSpPr>
        <p:spPr>
          <a:xfrm>
            <a:off x="0" y="1844824"/>
            <a:ext cx="9144000" cy="1366838"/>
          </a:xfrm>
        </p:spPr>
        <p:txBody>
          <a:bodyPr/>
          <a:lstStyle/>
          <a:p>
            <a:pPr>
              <a:spcBef>
                <a:spcPts val="3600"/>
              </a:spcBef>
            </a:pP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zh-TW" altLang="en-US" b="1" dirty="0" smtClean="0">
                <a:latin typeface="標楷體" pitchFamily="65" charset="-120"/>
                <a:ea typeface="標楷體" pitchFamily="65" charset="-120"/>
              </a:rPr>
              <a:t>縣市</a:t>
            </a:r>
            <a:r>
              <a:rPr lang="zh-TW" altLang="en-US" b="1" dirty="0" smtClean="0">
                <a:latin typeface="標楷體" pitchFamily="65" charset="-120"/>
                <a:ea typeface="標楷體" pitchFamily="65" charset="-120"/>
              </a:rPr>
              <a:t>推動節</a:t>
            </a:r>
            <a:r>
              <a:rPr lang="zh-TW" altLang="en-US" b="1" dirty="0" smtClean="0">
                <a:latin typeface="標楷體" pitchFamily="65" charset="-120"/>
                <a:ea typeface="標楷體" pitchFamily="65" charset="-120"/>
              </a:rPr>
              <a:t>電可</a:t>
            </a:r>
            <a:r>
              <a:rPr lang="zh-TW" altLang="en-US" b="1" dirty="0" smtClean="0">
                <a:latin typeface="標楷體" pitchFamily="65" charset="-120"/>
                <a:ea typeface="標楷體" pitchFamily="65" charset="-120"/>
                <a:cs typeface="Times New Roman" pitchFamily="18" charset="0"/>
              </a:rPr>
              <a:t>執行</a:t>
            </a:r>
            <a:r>
              <a:rPr lang="zh-TW" altLang="en-US" b="1" dirty="0" smtClean="0">
                <a:latin typeface="標楷體" pitchFamily="65" charset="-120"/>
                <a:ea typeface="標楷體" pitchFamily="65" charset="-120"/>
                <a:cs typeface="Times New Roman" pitchFamily="18" charset="0"/>
              </a:rPr>
              <a:t>項目</a:t>
            </a:r>
            <a:r>
              <a:rPr lang="zh-TW" altLang="en-US" b="1" dirty="0" smtClean="0">
                <a:latin typeface="標楷體" pitchFamily="65" charset="-120"/>
                <a:ea typeface="標楷體" pitchFamily="65" charset="-120"/>
                <a:cs typeface="Times New Roman" pitchFamily="18" charset="0"/>
              </a:rPr>
              <a:t>建議</a:t>
            </a:r>
            <a:r>
              <a:rPr lang="en-US" altLang="zh-TW" b="1" dirty="0" smtClean="0">
                <a:latin typeface="標楷體" pitchFamily="65" charset="-120"/>
                <a:ea typeface="標楷體" pitchFamily="65" charset="-120"/>
                <a:cs typeface="Times New Roman" pitchFamily="18" charset="0"/>
              </a:rPr>
              <a:t/>
            </a:r>
            <a:br>
              <a:rPr lang="en-US" altLang="zh-TW" b="1" dirty="0" smtClean="0">
                <a:latin typeface="標楷體" pitchFamily="65" charset="-120"/>
                <a:ea typeface="標楷體" pitchFamily="65" charset="-120"/>
                <a:cs typeface="Times New Roman" pitchFamily="18" charset="0"/>
              </a:rPr>
            </a:br>
            <a:r>
              <a:rPr lang="en-US" altLang="zh-TW" b="1" dirty="0" smtClean="0">
                <a:cs typeface="Times New Roman" pitchFamily="18" charset="0"/>
              </a:rPr>
              <a:t> </a:t>
            </a:r>
            <a:r>
              <a:rPr lang="zh-TW" altLang="en-US" b="1" dirty="0" smtClean="0">
                <a:solidFill>
                  <a:srgbClr val="000099"/>
                </a:solidFill>
                <a:latin typeface="標楷體" pitchFamily="65" charset="-120"/>
                <a:ea typeface="標楷體" pitchFamily="65" charset="-120"/>
                <a:cs typeface="Times New Roman" pitchFamily="18" charset="0"/>
              </a:rPr>
              <a:t>－節電潛力與經費估算</a:t>
            </a: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a:latin typeface="標楷體" pitchFamily="65" charset="-120"/>
                <a:ea typeface="標楷體" pitchFamily="65" charset="-120"/>
              </a:rPr>
              <a:t/>
            </a:r>
            <a:br>
              <a:rPr lang="en-US" altLang="zh-TW" b="1" dirty="0">
                <a:latin typeface="標楷體" pitchFamily="65" charset="-120"/>
                <a:ea typeface="標楷體" pitchFamily="65" charset="-120"/>
              </a:rPr>
            </a:b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endParaRPr lang="zh-TW" altLang="en-US" b="1" dirty="0" smtClean="0">
              <a:latin typeface="標楷體" pitchFamily="65" charset="-120"/>
              <a:ea typeface="標楷體" pitchFamily="65" charset="-120"/>
            </a:endParaRPr>
          </a:p>
        </p:txBody>
      </p:sp>
      <p:sp>
        <p:nvSpPr>
          <p:cNvPr id="18436" name="副標題 2"/>
          <p:cNvSpPr>
            <a:spLocks noGrp="1"/>
          </p:cNvSpPr>
          <p:nvPr>
            <p:ph type="subTitle" idx="1"/>
          </p:nvPr>
        </p:nvSpPr>
        <p:spPr>
          <a:xfrm>
            <a:off x="1443037" y="4653136"/>
            <a:ext cx="6257925" cy="1295871"/>
          </a:xfrm>
        </p:spPr>
        <p:txBody>
          <a:bodyPr rtlCol="0">
            <a:normAutofit/>
          </a:bodyPr>
          <a:lstStyle/>
          <a:p>
            <a:pPr fontAlgn="auto">
              <a:spcAft>
                <a:spcPts val="0"/>
              </a:spcAft>
              <a:defRPr/>
            </a:pPr>
            <a:r>
              <a:rPr lang="zh-TW" altLang="en-US" b="1" dirty="0" smtClean="0">
                <a:solidFill>
                  <a:schemeClr val="tx1"/>
                </a:solidFill>
                <a:latin typeface="Calibri" panose="020F0502020204030204" pitchFamily="34" charset="0"/>
                <a:ea typeface="標楷體" pitchFamily="65" charset="-120"/>
              </a:rPr>
              <a:t>經濟部能源局</a:t>
            </a:r>
            <a:endParaRPr lang="en-US" altLang="zh-TW" b="1" dirty="0" smtClean="0">
              <a:solidFill>
                <a:schemeClr val="tx1"/>
              </a:solidFill>
              <a:latin typeface="Calibri" panose="020F0502020204030204" pitchFamily="34" charset="0"/>
              <a:ea typeface="標楷體" pitchFamily="65" charset="-120"/>
            </a:endParaRPr>
          </a:p>
          <a:p>
            <a:pPr fontAlgn="auto">
              <a:spcAft>
                <a:spcPts val="0"/>
              </a:spcAft>
              <a:buFont typeface="Arial" panose="020B0604020202020204" pitchFamily="34" charset="0"/>
              <a:buNone/>
              <a:defRPr/>
            </a:pPr>
            <a:r>
              <a:rPr lang="en-US" altLang="zh-TW" b="1" dirty="0" smtClean="0">
                <a:solidFill>
                  <a:schemeClr val="tx1"/>
                </a:solidFill>
                <a:latin typeface="Calibri" panose="020F0502020204030204" pitchFamily="34" charset="0"/>
                <a:ea typeface="標楷體" pitchFamily="65" charset="-120"/>
              </a:rPr>
              <a:t>104</a:t>
            </a:r>
            <a:r>
              <a:rPr lang="zh-TW" altLang="en-US" b="1" dirty="0" smtClean="0">
                <a:solidFill>
                  <a:schemeClr val="tx1"/>
                </a:solidFill>
                <a:latin typeface="Calibri" panose="020F0502020204030204" pitchFamily="34" charset="0"/>
                <a:ea typeface="標楷體" pitchFamily="65" charset="-120"/>
              </a:rPr>
              <a:t>年</a:t>
            </a:r>
            <a:r>
              <a:rPr lang="en-US" altLang="zh-TW" b="1" dirty="0" smtClean="0">
                <a:solidFill>
                  <a:schemeClr val="tx1"/>
                </a:solidFill>
                <a:latin typeface="Calibri" panose="020F0502020204030204" pitchFamily="34" charset="0"/>
                <a:ea typeface="標楷體" pitchFamily="65" charset="-120"/>
              </a:rPr>
              <a:t>04</a:t>
            </a:r>
            <a:r>
              <a:rPr lang="zh-TW" altLang="en-US" b="1" dirty="0" smtClean="0">
                <a:solidFill>
                  <a:schemeClr val="tx1"/>
                </a:solidFill>
                <a:latin typeface="Calibri" panose="020F0502020204030204" pitchFamily="34" charset="0"/>
                <a:ea typeface="標楷體" pitchFamily="65" charset="-120"/>
              </a:rPr>
              <a:t>月</a:t>
            </a:r>
            <a:endParaRPr lang="zh-TW" altLang="en-US" b="1" dirty="0">
              <a:solidFill>
                <a:schemeClr val="tx1"/>
              </a:solidFill>
              <a:latin typeface="Calibri" panose="020F0502020204030204" pitchFamily="34" charset="0"/>
              <a:ea typeface="標楷體" pitchFamily="65" charset="-120"/>
            </a:endParaRPr>
          </a:p>
        </p:txBody>
      </p:sp>
      <p:sp>
        <p:nvSpPr>
          <p:cNvPr id="9" name="投影片編號版面配置區 70"/>
          <p:cNvSpPr txBox="1">
            <a:spLocks/>
          </p:cNvSpPr>
          <p:nvPr/>
        </p:nvSpPr>
        <p:spPr bwMode="auto">
          <a:xfrm>
            <a:off x="8676456" y="6453336"/>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1</a:t>
            </a:fld>
            <a:endParaRPr kumimoji="0" lang="en-US" altLang="zh-TW" sz="1200" dirty="0">
              <a:latin typeface="+mn-lt"/>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 xmlns:p14="http://schemas.microsoft.com/office/powerpoint/2010/main" val="1956659294"/>
              </p:ext>
            </p:extLst>
          </p:nvPr>
        </p:nvGraphicFramePr>
        <p:xfrm>
          <a:off x="332949" y="1453952"/>
          <a:ext cx="8360201" cy="4202428"/>
        </p:xfrm>
        <a:graphic>
          <a:graphicData uri="http://schemas.openxmlformats.org/drawingml/2006/table">
            <a:tbl>
              <a:tblPr firstRow="1" bandRow="1">
                <a:tableStyleId>{5C22544A-7EE6-4342-B048-85BDC9FD1C3A}</a:tableStyleId>
              </a:tblPr>
              <a:tblGrid>
                <a:gridCol w="2838418"/>
                <a:gridCol w="5521783"/>
              </a:tblGrid>
              <a:tr h="2376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3897628">
                <a:tc>
                  <a:txBody>
                    <a:bodyPr/>
                    <a:lstStyle/>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dirty="0" smtClean="0">
                          <a:solidFill>
                            <a:schemeClr val="tx1"/>
                          </a:solidFill>
                          <a:latin typeface="+mn-lt"/>
                          <a:ea typeface="標楷體" panose="03000509000000000000" pitchFamily="65" charset="-120"/>
                          <a:cs typeface="Times New Roman" panose="02020603050405020304" pitchFamily="18" charset="0"/>
                        </a:rPr>
                        <a:t>縣市節電社群</a:t>
                      </a:r>
                      <a:r>
                        <a:rPr lang="en-US" altLang="zh-TW" sz="1400" b="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dirty="0" smtClean="0">
                          <a:solidFill>
                            <a:schemeClr val="tx1"/>
                          </a:solidFill>
                          <a:latin typeface="+mn-lt"/>
                          <a:ea typeface="標楷體" panose="03000509000000000000" pitchFamily="65" charset="-120"/>
                          <a:cs typeface="Times New Roman" panose="02020603050405020304" pitchFamily="18" charset="0"/>
                        </a:rPr>
                        <a:t>如粉絲團</a:t>
                      </a:r>
                      <a:r>
                        <a:rPr lang="en-US" altLang="zh-TW" sz="1400" b="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dirty="0" smtClean="0">
                          <a:solidFill>
                            <a:schemeClr val="tx1"/>
                          </a:solidFill>
                          <a:latin typeface="+mn-lt"/>
                          <a:ea typeface="標楷體" panose="03000509000000000000" pitchFamily="65" charset="-120"/>
                          <a:cs typeface="Times New Roman" panose="02020603050405020304" pitchFamily="18" charset="0"/>
                        </a:rPr>
                        <a:t>經營及規劃</a:t>
                      </a: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dirty="0" smtClean="0">
                          <a:solidFill>
                            <a:schemeClr val="tx1"/>
                          </a:solidFill>
                          <a:latin typeface="+mn-lt"/>
                          <a:ea typeface="標楷體" panose="03000509000000000000" pitchFamily="65" charset="-120"/>
                          <a:cs typeface="Times New Roman" panose="02020603050405020304" pitchFamily="18" charset="0"/>
                        </a:rPr>
                        <a:t>縣市設立跨單位推動節電工作小組</a:t>
                      </a:r>
                      <a:endParaRPr lang="en-US" altLang="zh-TW" sz="1400" b="0" dirty="0" smtClean="0">
                        <a:solidFill>
                          <a:schemeClr val="tx1"/>
                        </a:solidFill>
                        <a:latin typeface="+mn-lt"/>
                        <a:ea typeface="標楷體" panose="03000509000000000000" pitchFamily="65" charset="-120"/>
                        <a:cs typeface="Times New Roman" panose="02020603050405020304" pitchFamily="18" charset="0"/>
                      </a:endParaRPr>
                    </a:p>
                    <a:p>
                      <a:pPr marL="177800" marR="0" indent="-177800" algn="l" defTabSz="914400" rtl="0" eaLnBrk="1" fontAlgn="auto" latinLnBrk="0" hangingPunct="1">
                        <a:lnSpc>
                          <a:spcPct val="100000"/>
                        </a:lnSpc>
                        <a:spcBef>
                          <a:spcPts val="0"/>
                        </a:spcBef>
                        <a:spcAft>
                          <a:spcPts val="0"/>
                        </a:spcAft>
                        <a:buClrTx/>
                        <a:buSzTx/>
                        <a:buFont typeface="Wingdings" pitchFamily="2" charset="2"/>
                        <a:buChar char="n"/>
                        <a:tabLst/>
                        <a:defRPr/>
                      </a:pPr>
                      <a:endParaRPr lang="en-US" altLang="zh-TW" sz="1400" b="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dirty="0" smtClean="0">
                          <a:solidFill>
                            <a:schemeClr val="tx1"/>
                          </a:solidFill>
                          <a:latin typeface="+mn-lt"/>
                          <a:ea typeface="標楷體" panose="03000509000000000000" pitchFamily="65" charset="-120"/>
                          <a:cs typeface="Times New Roman" panose="02020603050405020304" pitchFamily="18" charset="0"/>
                        </a:rPr>
                        <a:t>選拔各部門節能典範</a:t>
                      </a:r>
                      <a:r>
                        <a:rPr lang="en-US" altLang="zh-TW" sz="1400" b="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dirty="0" smtClean="0">
                          <a:solidFill>
                            <a:schemeClr val="tx1"/>
                          </a:solidFill>
                          <a:latin typeface="+mn-lt"/>
                          <a:ea typeface="標楷體" panose="03000509000000000000" pitchFamily="65" charset="-120"/>
                          <a:cs typeface="Times New Roman" panose="02020603050405020304" pitchFamily="18" charset="0"/>
                        </a:rPr>
                        <a:t>辦理競賽給予獎勵</a:t>
                      </a:r>
                      <a:r>
                        <a:rPr lang="en-US" altLang="zh-TW" sz="1400" b="0" dirty="0" smtClean="0">
                          <a:solidFill>
                            <a:schemeClr val="tx1"/>
                          </a:solidFill>
                          <a:latin typeface="+mn-lt"/>
                          <a:ea typeface="標楷體" panose="03000509000000000000" pitchFamily="65" charset="-120"/>
                          <a:cs typeface="Times New Roman" panose="02020603050405020304" pitchFamily="18" charset="0"/>
                        </a:rPr>
                        <a:t>)</a:t>
                      </a:r>
                      <a:endParaRPr lang="zh-TW" altLang="en-US" sz="1400" b="0" dirty="0" smtClean="0">
                        <a:solidFill>
                          <a:schemeClr val="tx1"/>
                        </a:solidFill>
                        <a:latin typeface="+mn-lt"/>
                        <a:ea typeface="標楷體" panose="03000509000000000000" pitchFamily="65" charset="-120"/>
                        <a:cs typeface="Times New Roman" panose="02020603050405020304" pitchFamily="18" charset="0"/>
                      </a:endParaRPr>
                    </a:p>
                    <a:p>
                      <a:pPr marL="177800" marR="0" indent="-177800" algn="l" defTabSz="914400" rtl="0" eaLnBrk="1" fontAlgn="auto" latinLnBrk="0" hangingPunct="1">
                        <a:lnSpc>
                          <a:spcPct val="100000"/>
                        </a:lnSpc>
                        <a:spcBef>
                          <a:spcPts val="0"/>
                        </a:spcBef>
                        <a:spcAft>
                          <a:spcPts val="0"/>
                        </a:spcAft>
                        <a:buClrTx/>
                        <a:buSzTx/>
                        <a:buFont typeface="Wingdings" pitchFamily="2" charset="2"/>
                        <a:buChar char="n"/>
                        <a:tabLst/>
                        <a:defRPr/>
                      </a:pPr>
                      <a:endParaRPr lang="en-US" altLang="zh-TW" sz="1400" b="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dirty="0" smtClean="0">
                          <a:solidFill>
                            <a:schemeClr val="tx1"/>
                          </a:solidFill>
                          <a:latin typeface="+mn-lt"/>
                          <a:ea typeface="標楷體" panose="03000509000000000000" pitchFamily="65" charset="-120"/>
                          <a:cs typeface="Times New Roman" panose="02020603050405020304" pitchFamily="18" charset="0"/>
                        </a:rPr>
                        <a:t>制訂地方節電自治管理條例</a:t>
                      </a:r>
                      <a:endParaRPr lang="en-US" altLang="zh-TW" sz="1400" b="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altLang="zh-TW" sz="1400" b="0" dirty="0" smtClean="0">
                        <a:solidFill>
                          <a:schemeClr val="tx1"/>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dirty="0" smtClean="0">
                        <a:solidFill>
                          <a:schemeClr val="tx1"/>
                        </a:solidFill>
                        <a:latin typeface="+mn-lt"/>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5725" indent="-82550" algn="just">
                        <a:lnSpc>
                          <a:spcPct val="100000"/>
                        </a:lnSpc>
                        <a:spcBef>
                          <a:spcPts val="0"/>
                        </a:spcBef>
                        <a:spcAft>
                          <a:spcPts val="0"/>
                        </a:spcAft>
                        <a:buFont typeface="Arial" panose="020B0604020202020204" pitchFamily="34" charset="0"/>
                        <a:buChar char="•"/>
                      </a:pPr>
                      <a:r>
                        <a:rPr lang="zh-TW" altLang="en-US" sz="1400" b="0" dirty="0" smtClean="0">
                          <a:solidFill>
                            <a:schemeClr val="tx1"/>
                          </a:solidFill>
                          <a:latin typeface="+mn-lt"/>
                          <a:ea typeface="標楷體" panose="03000509000000000000" pitchFamily="65" charset="-120"/>
                          <a:cs typeface="Times New Roman" panose="02020603050405020304" pitchFamily="18" charset="0"/>
                        </a:rPr>
                        <a:t>由縣市建立節電</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社群</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如粉絲團</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dirty="0" smtClean="0">
                          <a:solidFill>
                            <a:schemeClr val="tx1"/>
                          </a:solidFill>
                          <a:latin typeface="+mn-lt"/>
                          <a:ea typeface="標楷體" panose="03000509000000000000" pitchFamily="65" charset="-120"/>
                          <a:cs typeface="Times New Roman" panose="02020603050405020304" pitchFamily="18" charset="0"/>
                        </a:rPr>
                        <a:t>參與平台，</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包含網站設計、管理、維護及推廣，每案約</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100</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萬元，總經費</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0.22</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億元。</a:t>
                      </a: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algn="just">
                        <a:lnSpc>
                          <a:spcPct val="100000"/>
                        </a:lnSpc>
                        <a:spcBef>
                          <a:spcPts val="0"/>
                        </a:spcBef>
                        <a:spcAft>
                          <a:spcPts val="0"/>
                        </a:spcAft>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5725" indent="-82550"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由縣市政府首長，或指定副縣</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市</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長擔任召集人，整合各局處資源，全面推動在地節電工作，研擬節電推動策略及事項。</a:t>
                      </a: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355600" indent="-177800" algn="just">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5725" indent="-82550"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以競賽獎勵方式，誘發所轄各部門落實節電，建立節能典範，一場次選拔約</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100</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萬元，總經費</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0.22</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億元。</a:t>
                      </a: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285750" indent="-285750" algn="just">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進行地方能源消費研究，並評估區域能源使用情形，暨可行節電方案，地方政府訂定因地制宜之節電自治條例。</a:t>
                      </a: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endParaRP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台電用電資料統計服務業用電為</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386</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億度。</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依地方政府推動節能減碳自治條例經驗，服務業節電為</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1%</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依相同節電率推估，縣市政府因地制宜推動節電，其節能潛力為 </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386</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億度</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x1%</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，即</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3.86</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億度。</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為避免與其他工業與服務業節能措施重覆計算節電量，前述節電量以</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70%</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估算可達成量，即為</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2.6</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Times New Roman" panose="02020603050405020304" pitchFamily="18" charset="0"/>
                        </a:rPr>
                        <a:t>億度。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標題 1"/>
          <p:cNvSpPr txBox="1">
            <a:spLocks/>
          </p:cNvSpPr>
          <p:nvPr/>
        </p:nvSpPr>
        <p:spPr bwMode="auto">
          <a:xfrm>
            <a:off x="292365" y="844637"/>
            <a:ext cx="8623829"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1520825" indent="-1520825" algn="l"/>
            <a:r>
              <a:rPr lang="en-US" altLang="zh-TW" sz="2000" b="1" dirty="0">
                <a:latin typeface="+mn-lt"/>
                <a:ea typeface="標楷體" panose="03000509000000000000" pitchFamily="65" charset="-120"/>
              </a:rPr>
              <a:t>4</a:t>
            </a:r>
            <a:r>
              <a:rPr lang="en-US" altLang="zh-TW" sz="2000" b="1" dirty="0" smtClean="0">
                <a:latin typeface="+mn-lt"/>
                <a:ea typeface="標楷體" panose="03000509000000000000" pitchFamily="65" charset="-120"/>
              </a:rPr>
              <a:t>.</a:t>
            </a:r>
            <a:r>
              <a:rPr lang="zh-TW" altLang="en-US" sz="2000" b="1" dirty="0">
                <a:latin typeface="+mn-lt"/>
                <a:ea typeface="標楷體" panose="03000509000000000000" pitchFamily="65" charset="-120"/>
              </a:rPr>
              <a:t>跨</a:t>
            </a:r>
            <a:r>
              <a:rPr lang="zh-TW" altLang="en-US" sz="2000" b="1" dirty="0" smtClean="0">
                <a:latin typeface="+mn-lt"/>
                <a:ea typeface="標楷體" panose="03000509000000000000" pitchFamily="65" charset="-120"/>
              </a:rPr>
              <a:t>部門</a:t>
            </a:r>
            <a:endParaRPr kumimoji="0" lang="en-US" altLang="zh-TW" sz="2000" b="1" dirty="0">
              <a:solidFill>
                <a:srgbClr val="0000FF"/>
              </a:solidFill>
              <a:latin typeface="+mn-lt"/>
              <a:ea typeface="標楷體" panose="03000509000000000000" pitchFamily="65" charset="-120"/>
            </a:endParaRPr>
          </a:p>
        </p:txBody>
      </p:sp>
      <p:sp>
        <p:nvSpPr>
          <p:cNvPr id="7" name="投影片編號版面配置區 70"/>
          <p:cNvSpPr txBox="1">
            <a:spLocks/>
          </p:cNvSpPr>
          <p:nvPr/>
        </p:nvSpPr>
        <p:spPr bwMode="auto">
          <a:xfrm>
            <a:off x="8697912" y="651013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10</a:t>
            </a:fld>
            <a:endParaRPr kumimoji="0" lang="en-US" altLang="zh-TW" sz="1200" dirty="0">
              <a:latin typeface="+mn-lt"/>
              <a:ea typeface="標楷體" pitchFamily="65" charset="-120"/>
            </a:endParaRPr>
          </a:p>
        </p:txBody>
      </p:sp>
      <p:sp>
        <p:nvSpPr>
          <p:cNvPr id="6" name="文字方塊 5"/>
          <p:cNvSpPr txBox="1"/>
          <p:nvPr/>
        </p:nvSpPr>
        <p:spPr>
          <a:xfrm>
            <a:off x="319147" y="5661248"/>
            <a:ext cx="7904728" cy="307777"/>
          </a:xfrm>
          <a:prstGeom prst="rect">
            <a:avLst/>
          </a:prstGeom>
          <a:noFill/>
        </p:spPr>
        <p:txBody>
          <a:bodyPr wrap="none" rtlCol="0">
            <a:spAutoFit/>
          </a:bodyPr>
          <a:lstStyle>
            <a:defPPr>
              <a:defRPr lang="zh-TW"/>
            </a:defPPr>
            <a:lvl1pPr>
              <a:defRPr sz="1400">
                <a:latin typeface="標楷體" panose="03000509000000000000" pitchFamily="65" charset="-120"/>
                <a:ea typeface="標楷體" panose="03000509000000000000" pitchFamily="65" charset="-120"/>
              </a:defRPr>
            </a:lvl1pPr>
          </a:lstStyle>
          <a:p>
            <a:r>
              <a:rPr lang="zh-TW" altLang="zh-TW" dirty="0"/>
              <a:t>註：有關跨部門之執行項目係指由地方政府執行之措施影響範圍廣及各部門，爰列為跨部門項目。</a:t>
            </a:r>
          </a:p>
        </p:txBody>
      </p:sp>
      <p:sp>
        <p:nvSpPr>
          <p:cNvPr id="10"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a:t>
            </a:r>
            <a:r>
              <a:rPr kumimoji="0" lang="zh-TW" altLang="en-US" sz="2800" b="1" dirty="0" smtClean="0">
                <a:latin typeface="+mn-lt"/>
                <a:cs typeface="Times New Roman" pitchFamily="18" charset="0"/>
              </a:rPr>
              <a:t>估算</a:t>
            </a:r>
            <a:r>
              <a:rPr kumimoji="0" lang="en-US" altLang="zh-TW" sz="2000" b="1" dirty="0" smtClean="0">
                <a:latin typeface="+mn-lt"/>
                <a:cs typeface="Times New Roman" pitchFamily="18" charset="0"/>
              </a:rPr>
              <a:t>(</a:t>
            </a:r>
            <a:r>
              <a:rPr kumimoji="0" lang="zh-TW" altLang="en-US" sz="2000" b="1" dirty="0" smtClean="0">
                <a:latin typeface="+mn-lt"/>
                <a:cs typeface="Times New Roman" pitchFamily="18" charset="0"/>
              </a:rPr>
              <a:t>續</a:t>
            </a:r>
            <a:r>
              <a:rPr kumimoji="0" lang="en-US" altLang="zh-TW" sz="2000" b="1" dirty="0" smtClean="0">
                <a:latin typeface="+mn-lt"/>
                <a:cs typeface="Times New Roman" pitchFamily="18" charset="0"/>
              </a:rPr>
              <a:t>)</a:t>
            </a:r>
            <a:endParaRPr kumimoji="0" lang="en-US" altLang="zh-TW" sz="2000" b="1" dirty="0">
              <a:latin typeface="+mn-lt"/>
              <a:cs typeface="Times New Roman" pitchFamily="18" charset="0"/>
            </a:endParaRPr>
          </a:p>
        </p:txBody>
      </p:sp>
      <p:cxnSp>
        <p:nvCxnSpPr>
          <p:cNvPr id="11" name="直線接點 10"/>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89319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 xmlns:p14="http://schemas.microsoft.com/office/powerpoint/2010/main" val="3485016490"/>
              </p:ext>
            </p:extLst>
          </p:nvPr>
        </p:nvGraphicFramePr>
        <p:xfrm>
          <a:off x="332949" y="1453952"/>
          <a:ext cx="8360201" cy="3528392"/>
        </p:xfrm>
        <a:graphic>
          <a:graphicData uri="http://schemas.openxmlformats.org/drawingml/2006/table">
            <a:tbl>
              <a:tblPr firstRow="1" bandRow="1">
                <a:tableStyleId>{5C22544A-7EE6-4342-B048-85BDC9FD1C3A}</a:tableStyleId>
              </a:tblPr>
              <a:tblGrid>
                <a:gridCol w="2838418"/>
                <a:gridCol w="5521783"/>
              </a:tblGrid>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3223592">
                <a:tc>
                  <a:txBody>
                    <a:bodyPr/>
                    <a:lstStyle/>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社會動員與市民參與</a:t>
                      </a:r>
                    </a:p>
                    <a:p>
                      <a:endParaRPr lang="en-US" altLang="zh-TW" sz="1400" b="0" u="none" kern="1200" dirty="0" smtClean="0">
                        <a:solidFill>
                          <a:schemeClr val="dk1"/>
                        </a:solidFill>
                        <a:latin typeface="標楷體" pitchFamily="65" charset="-120"/>
                        <a:ea typeface="標楷體" pitchFamily="65" charset="-120"/>
                        <a:cs typeface="+mn-cs"/>
                      </a:endParaRPr>
                    </a:p>
                    <a:p>
                      <a:endParaRPr lang="en-US" altLang="zh-TW" sz="1400" b="0" u="none" kern="1200" dirty="0" smtClean="0">
                        <a:solidFill>
                          <a:schemeClr val="dk1"/>
                        </a:solidFill>
                        <a:latin typeface="標楷體" pitchFamily="65" charset="-120"/>
                        <a:ea typeface="標楷體" pitchFamily="65" charset="-120"/>
                        <a:cs typeface="+mn-cs"/>
                      </a:endParaRPr>
                    </a:p>
                    <a:p>
                      <a:endParaRPr lang="en-US" altLang="zh-TW" sz="1400" b="0" u="none" kern="1200" dirty="0" smtClean="0">
                        <a:solidFill>
                          <a:schemeClr val="dk1"/>
                        </a:solidFill>
                        <a:latin typeface="標楷體" pitchFamily="65" charset="-120"/>
                        <a:ea typeface="標楷體" pitchFamily="65" charset="-120"/>
                        <a:cs typeface="+mn-cs"/>
                      </a:endParaRPr>
                    </a:p>
                    <a:p>
                      <a:endParaRPr lang="en-US" altLang="zh-TW" sz="1400" b="0" u="none" kern="1200" dirty="0" smtClean="0">
                        <a:solidFill>
                          <a:schemeClr val="dk1"/>
                        </a:solidFill>
                        <a:latin typeface="標楷體" pitchFamily="65" charset="-120"/>
                        <a:ea typeface="標楷體" pitchFamily="65" charset="-120"/>
                        <a:cs typeface="+mn-cs"/>
                      </a:endParaRPr>
                    </a:p>
                    <a:p>
                      <a:endParaRPr lang="zh-TW" altLang="zh-TW" sz="1400" b="0" u="none" kern="1200" dirty="0" smtClean="0">
                        <a:solidFill>
                          <a:schemeClr val="dk1"/>
                        </a:solidFill>
                        <a:latin typeface="標楷體" pitchFamily="65" charset="-120"/>
                        <a:ea typeface="標楷體" pitchFamily="65" charset="-120"/>
                        <a:cs typeface="+mn-cs"/>
                      </a:endParaRPr>
                    </a:p>
                    <a:p>
                      <a:pPr>
                        <a:buFont typeface="Arial" pitchFamily="34" charset="0"/>
                        <a:buChar char="•"/>
                      </a:pPr>
                      <a:r>
                        <a:rPr lang="zh-TW" altLang="en-US" sz="1400" b="0" u="none" kern="1200" dirty="0" smtClean="0">
                          <a:solidFill>
                            <a:schemeClr val="dk1"/>
                          </a:solidFill>
                          <a:latin typeface="標楷體" pitchFamily="65" charset="-120"/>
                          <a:ea typeface="標楷體" pitchFamily="65" charset="-120"/>
                          <a:cs typeface="+mn-cs"/>
                        </a:rPr>
                        <a:t> </a:t>
                      </a:r>
                      <a:r>
                        <a:rPr lang="zh-TW" altLang="zh-TW" sz="1400" b="0" u="none" kern="1200" dirty="0" smtClean="0">
                          <a:solidFill>
                            <a:schemeClr val="dk1"/>
                          </a:solidFill>
                          <a:latin typeface="標楷體" pitchFamily="65" charset="-120"/>
                          <a:ea typeface="標楷體" pitchFamily="65" charset="-120"/>
                          <a:cs typeface="+mn-cs"/>
                        </a:rPr>
                        <a:t>城市節電規劃</a:t>
                      </a: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dirty="0" smtClean="0">
                        <a:solidFill>
                          <a:srgbClr val="0000FF"/>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zh-TW" altLang="en-US" sz="1400" b="0" dirty="0" smtClean="0">
                        <a:solidFill>
                          <a:srgbClr val="0000FF"/>
                        </a:solidFill>
                        <a:latin typeface="+mn-lt"/>
                        <a:ea typeface="標楷體" panose="03000509000000000000" pitchFamily="65" charset="-120"/>
                        <a:cs typeface="Times New Roman" panose="02020603050405020304" pitchFamily="18" charset="0"/>
                      </a:endParaRPr>
                    </a:p>
                    <a:p>
                      <a:pPr marL="177800" marR="0" indent="-177800" algn="l" defTabSz="914400" rtl="0" eaLnBrk="1" fontAlgn="auto" latinLnBrk="0" hangingPunct="1">
                        <a:lnSpc>
                          <a:spcPct val="100000"/>
                        </a:lnSpc>
                        <a:spcBef>
                          <a:spcPts val="0"/>
                        </a:spcBef>
                        <a:spcAft>
                          <a:spcPts val="0"/>
                        </a:spcAft>
                        <a:buClrTx/>
                        <a:buSzTx/>
                        <a:buFont typeface="Wingdings" pitchFamily="2" charset="2"/>
                        <a:buChar char="n"/>
                        <a:tabLst/>
                        <a:defRPr/>
                      </a:pPr>
                      <a:endParaRPr lang="en-US" altLang="zh-TW" sz="1400" b="0" dirty="0" smtClean="0">
                        <a:solidFill>
                          <a:srgbClr val="0000FF"/>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Wingdings" pitchFamily="2" charset="2"/>
                        <a:buChar char="n"/>
                        <a:tabLst/>
                        <a:defRPr/>
                      </a:pPr>
                      <a:endParaRPr lang="en-US" altLang="zh-TW" sz="1400" b="0" dirty="0" smtClean="0">
                        <a:solidFill>
                          <a:srgbClr val="0000FF"/>
                        </a:solidFill>
                        <a:latin typeface="+mn-lt"/>
                        <a:ea typeface="標楷體" panose="03000509000000000000" pitchFamily="65" charset="-120"/>
                        <a:cs typeface="Times New Roman" panose="02020603050405020304" pitchFamily="18" charset="0"/>
                      </a:endParaRPr>
                    </a:p>
                    <a:p>
                      <a:pPr marL="90488" marR="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dirty="0" smtClean="0">
                        <a:solidFill>
                          <a:srgbClr val="0000FF"/>
                        </a:solidFill>
                        <a:latin typeface="+mn-lt"/>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民間團體參與節電：成立公民節電相關決策組織、擴大公民參與決策。</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獎勵民間團體參與節電活動並鼓勵民間投入資源。</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推動學校節電教育、建立中小學節電種子團與成人節電志工團。</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培養節電種子與節電志工、推展自主式節電業務。</a:t>
                      </a:r>
                      <a:endParaRPr lang="en-US" altLang="zh-TW" sz="1400" b="0" kern="1200" dirty="0" smtClean="0">
                        <a:solidFill>
                          <a:schemeClr val="tx1"/>
                        </a:solidFill>
                        <a:latin typeface="+mn-lt"/>
                        <a:ea typeface="標楷體" panose="03000509000000000000" pitchFamily="65" charset="-120"/>
                        <a:cs typeface="+mn-cs"/>
                      </a:endParaRP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TW" sz="1400" b="0" kern="1200" dirty="0" smtClean="0">
                        <a:solidFill>
                          <a:schemeClr val="tx1"/>
                        </a:solidFill>
                        <a:latin typeface="+mn-lt"/>
                        <a:ea typeface="標楷體" panose="03000509000000000000" pitchFamily="65" charset="-120"/>
                        <a:cs typeface="+mn-cs"/>
                      </a:endParaRP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都市綠化、增加都市水體、建造都市風廊、增加綠色建築設計、日常節約能源，緩和熱島效應造成的高溫。</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根據不同季節、主題、對象舉辦節電相關創意活動，推廣節電創新觀念，提升民眾參與感。</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善用網路及通訊科技，行銷節電觀念，激勵節電行動。</a:t>
                      </a: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建立節電教育中心或建立節電標竿示範區。</a:t>
                      </a:r>
                      <a:endParaRPr lang="en-US" altLang="zh-TW" sz="1400" b="0" kern="1200" dirty="0" smtClean="0">
                        <a:solidFill>
                          <a:schemeClr val="tx1"/>
                        </a:solidFill>
                        <a:latin typeface="+mn-lt"/>
                        <a:ea typeface="標楷體" panose="03000509000000000000" pitchFamily="65" charset="-120"/>
                        <a:cs typeface="+mn-cs"/>
                      </a:endParaRPr>
                    </a:p>
                    <a:p>
                      <a:pPr marL="85725" indent="-82550"/>
                      <a:endParaRPr lang="en-US" altLang="zh-TW" sz="1400" kern="1200" dirty="0" smtClean="0">
                        <a:solidFill>
                          <a:schemeClr val="dk1"/>
                        </a:solidFill>
                        <a:latin typeface="標楷體" pitchFamily="65" charset="-120"/>
                        <a:ea typeface="標楷體" pitchFamily="65" charset="-120"/>
                        <a:cs typeface="+mn-cs"/>
                      </a:endParaRPr>
                    </a:p>
                    <a:p>
                      <a:pPr marL="85725" marR="0" lvl="0" indent="-825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zh-TW" altLang="en-US" sz="1400" b="0" i="0" u="none" strike="noStrike" kern="1200" cap="none" spc="0" normalizeH="0" baseline="0" noProof="0" dirty="0" smtClean="0">
                        <a:ln>
                          <a:noFill/>
                        </a:ln>
                        <a:solidFill>
                          <a:prstClr val="black"/>
                        </a:solidFill>
                        <a:effectLst/>
                        <a:uLnTx/>
                        <a:uFillTx/>
                        <a:latin typeface="+mn-lt"/>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標題 1"/>
          <p:cNvSpPr txBox="1">
            <a:spLocks/>
          </p:cNvSpPr>
          <p:nvPr/>
        </p:nvSpPr>
        <p:spPr bwMode="auto">
          <a:xfrm>
            <a:off x="292365" y="844637"/>
            <a:ext cx="8623829"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1520825" indent="-1520825" algn="l"/>
            <a:r>
              <a:rPr lang="en-US" altLang="zh-TW" sz="2000" b="1" dirty="0">
                <a:latin typeface="+mn-lt"/>
                <a:ea typeface="標楷體" panose="03000509000000000000" pitchFamily="65" charset="-120"/>
              </a:rPr>
              <a:t>4</a:t>
            </a:r>
            <a:r>
              <a:rPr lang="en-US" altLang="zh-TW" sz="2000" b="1" dirty="0" smtClean="0">
                <a:latin typeface="+mn-lt"/>
                <a:ea typeface="標楷體" panose="03000509000000000000" pitchFamily="65" charset="-120"/>
              </a:rPr>
              <a:t>.</a:t>
            </a:r>
            <a:r>
              <a:rPr lang="zh-TW" altLang="en-US" sz="2000" b="1" dirty="0">
                <a:latin typeface="+mn-lt"/>
                <a:ea typeface="標楷體" panose="03000509000000000000" pitchFamily="65" charset="-120"/>
              </a:rPr>
              <a:t>跨</a:t>
            </a:r>
            <a:r>
              <a:rPr lang="zh-TW" altLang="en-US" sz="2000" b="1" dirty="0" smtClean="0">
                <a:latin typeface="+mn-lt"/>
                <a:ea typeface="標楷體" panose="03000509000000000000" pitchFamily="65" charset="-120"/>
              </a:rPr>
              <a:t>部門</a:t>
            </a:r>
            <a:r>
              <a:rPr lang="en-US" altLang="zh-TW" sz="1400" b="1" dirty="0" smtClean="0">
                <a:latin typeface="+mn-lt"/>
                <a:ea typeface="標楷體" panose="03000509000000000000" pitchFamily="65" charset="-120"/>
              </a:rPr>
              <a:t>(</a:t>
            </a:r>
            <a:r>
              <a:rPr lang="zh-TW" altLang="en-US" sz="1400" b="1" dirty="0" smtClean="0">
                <a:latin typeface="+mn-lt"/>
                <a:ea typeface="標楷體" panose="03000509000000000000" pitchFamily="65" charset="-120"/>
              </a:rPr>
              <a:t>續</a:t>
            </a:r>
            <a:r>
              <a:rPr lang="en-US" altLang="zh-TW" sz="1400" b="1" dirty="0" smtClean="0">
                <a:latin typeface="+mn-lt"/>
                <a:ea typeface="標楷體" panose="03000509000000000000" pitchFamily="65" charset="-120"/>
              </a:rPr>
              <a:t>)</a:t>
            </a:r>
            <a:endParaRPr kumimoji="0" lang="en-US" altLang="zh-TW" sz="1400" b="1" dirty="0">
              <a:solidFill>
                <a:srgbClr val="0000FF"/>
              </a:solidFill>
              <a:latin typeface="+mn-lt"/>
              <a:ea typeface="標楷體" panose="03000509000000000000" pitchFamily="65" charset="-120"/>
            </a:endParaRPr>
          </a:p>
        </p:txBody>
      </p:sp>
      <p:sp>
        <p:nvSpPr>
          <p:cNvPr id="7" name="投影片編號版面配置區 70"/>
          <p:cNvSpPr txBox="1">
            <a:spLocks/>
          </p:cNvSpPr>
          <p:nvPr/>
        </p:nvSpPr>
        <p:spPr bwMode="auto">
          <a:xfrm>
            <a:off x="8697912" y="651013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11</a:t>
            </a:fld>
            <a:endParaRPr kumimoji="0" lang="en-US" altLang="zh-TW" sz="1200" dirty="0">
              <a:latin typeface="+mn-lt"/>
              <a:ea typeface="標楷體" pitchFamily="65" charset="-120"/>
            </a:endParaRPr>
          </a:p>
        </p:txBody>
      </p:sp>
      <p:sp>
        <p:nvSpPr>
          <p:cNvPr id="6" name="文字方塊 5"/>
          <p:cNvSpPr txBox="1"/>
          <p:nvPr/>
        </p:nvSpPr>
        <p:spPr>
          <a:xfrm>
            <a:off x="292365" y="5013176"/>
            <a:ext cx="7904728" cy="307777"/>
          </a:xfrm>
          <a:prstGeom prst="rect">
            <a:avLst/>
          </a:prstGeom>
          <a:noFill/>
        </p:spPr>
        <p:txBody>
          <a:bodyPr wrap="none" rtlCol="0">
            <a:spAutoFit/>
          </a:bodyPr>
          <a:lstStyle/>
          <a:p>
            <a:r>
              <a:rPr lang="zh-TW" altLang="zh-TW" sz="1400" dirty="0">
                <a:latin typeface="標楷體" panose="03000509000000000000" pitchFamily="65" charset="-120"/>
                <a:ea typeface="標楷體" panose="03000509000000000000" pitchFamily="65" charset="-120"/>
              </a:rPr>
              <a:t>註：有關跨部門之執行項目係指由地方政府執行之措施影響範圍廣及各部門，爰列為跨部門項目</a:t>
            </a:r>
            <a:r>
              <a:rPr lang="zh-TW" altLang="zh-TW" sz="1400" dirty="0" smtClean="0">
                <a:latin typeface="標楷體" panose="03000509000000000000" pitchFamily="65" charset="-120"/>
                <a:ea typeface="標楷體" panose="03000509000000000000" pitchFamily="65" charset="-120"/>
              </a:rPr>
              <a:t>。</a:t>
            </a:r>
            <a:endParaRPr lang="zh-TW" altLang="zh-TW" sz="1400" dirty="0">
              <a:latin typeface="標楷體" panose="03000509000000000000" pitchFamily="65" charset="-120"/>
              <a:ea typeface="標楷體" panose="03000509000000000000" pitchFamily="65" charset="-120"/>
            </a:endParaRPr>
          </a:p>
        </p:txBody>
      </p:sp>
      <p:sp>
        <p:nvSpPr>
          <p:cNvPr id="10"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a:t>
            </a:r>
            <a:r>
              <a:rPr kumimoji="0" lang="zh-TW" altLang="en-US" sz="2800" b="1" dirty="0" smtClean="0">
                <a:latin typeface="+mn-lt"/>
                <a:cs typeface="Times New Roman" pitchFamily="18" charset="0"/>
              </a:rPr>
              <a:t>估算</a:t>
            </a:r>
            <a:r>
              <a:rPr kumimoji="0" lang="en-US" altLang="zh-TW" sz="2000" b="1" dirty="0" smtClean="0">
                <a:latin typeface="+mn-lt"/>
                <a:cs typeface="Times New Roman" pitchFamily="18" charset="0"/>
              </a:rPr>
              <a:t>(</a:t>
            </a:r>
            <a:r>
              <a:rPr kumimoji="0" lang="zh-TW" altLang="en-US" sz="2000" b="1" dirty="0" smtClean="0">
                <a:latin typeface="+mn-lt"/>
                <a:cs typeface="Times New Roman" pitchFamily="18" charset="0"/>
              </a:rPr>
              <a:t>續</a:t>
            </a:r>
            <a:r>
              <a:rPr kumimoji="0" lang="en-US" altLang="zh-TW" sz="2000" b="1" dirty="0" smtClean="0">
                <a:latin typeface="+mn-lt"/>
                <a:cs typeface="Times New Roman" pitchFamily="18" charset="0"/>
              </a:rPr>
              <a:t>)</a:t>
            </a:r>
            <a:endParaRPr kumimoji="0" lang="en-US" altLang="zh-TW" sz="2000" b="1" dirty="0">
              <a:latin typeface="+mn-lt"/>
              <a:cs typeface="Times New Roman" pitchFamily="18" charset="0"/>
            </a:endParaRPr>
          </a:p>
        </p:txBody>
      </p:sp>
      <p:cxnSp>
        <p:nvCxnSpPr>
          <p:cNvPr id="11" name="直線接點 10"/>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772122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標題 1"/>
          <p:cNvSpPr txBox="1">
            <a:spLocks/>
          </p:cNvSpPr>
          <p:nvPr/>
        </p:nvSpPr>
        <p:spPr bwMode="auto">
          <a:xfrm>
            <a:off x="303876" y="908720"/>
            <a:ext cx="8536247"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a:lstStyle>
          <a:p>
            <a:pPr marL="1520825" indent="-1520825"/>
            <a:r>
              <a:rPr lang="en-US" altLang="zh-TW" sz="2000" b="1" dirty="0">
                <a:solidFill>
                  <a:prstClr val="black"/>
                </a:solidFill>
                <a:latin typeface="Calibri"/>
                <a:ea typeface="標楷體" panose="03000509000000000000" pitchFamily="65" charset="-120"/>
              </a:rPr>
              <a:t>1</a:t>
            </a:r>
            <a:r>
              <a:rPr lang="en-US" altLang="zh-TW" sz="2000" b="1" dirty="0" smtClean="0">
                <a:solidFill>
                  <a:prstClr val="black"/>
                </a:solidFill>
                <a:latin typeface="Calibri"/>
                <a:ea typeface="標楷體" panose="03000509000000000000" pitchFamily="65" charset="-120"/>
              </a:rPr>
              <a:t>.</a:t>
            </a:r>
            <a:r>
              <a:rPr lang="zh-TW" altLang="en-US" sz="2000" b="1" dirty="0" smtClean="0">
                <a:solidFill>
                  <a:prstClr val="black"/>
                </a:solidFill>
                <a:latin typeface="Calibri"/>
                <a:ea typeface="標楷體" panose="03000509000000000000" pitchFamily="65" charset="-120"/>
              </a:rPr>
              <a:t>機關</a:t>
            </a:r>
            <a:r>
              <a:rPr kumimoji="0" lang="zh-TW" altLang="en-US" sz="2000" b="1" dirty="0" smtClean="0">
                <a:solidFill>
                  <a:srgbClr val="FF0000"/>
                </a:solidFill>
                <a:ea typeface="標楷體" panose="03000509000000000000" pitchFamily="65" charset="-120"/>
              </a:rPr>
              <a:t>      </a:t>
            </a:r>
            <a:endParaRPr kumimoji="0" lang="en-US" altLang="zh-TW" sz="2000" b="1" dirty="0">
              <a:solidFill>
                <a:srgbClr val="0000FF"/>
              </a:solidFill>
              <a:latin typeface="Calibri"/>
              <a:ea typeface="標楷體" panose="03000509000000000000" pitchFamily="65" charset="-120"/>
            </a:endParaRPr>
          </a:p>
        </p:txBody>
      </p:sp>
      <p:graphicFrame>
        <p:nvGraphicFramePr>
          <p:cNvPr id="13" name="表格 12"/>
          <p:cNvGraphicFramePr>
            <a:graphicFrameLocks noGrp="1"/>
          </p:cNvGraphicFramePr>
          <p:nvPr>
            <p:extLst>
              <p:ext uri="{D42A27DB-BD31-4B8C-83A1-F6EECF244321}">
                <p14:modId xmlns="" xmlns:p14="http://schemas.microsoft.com/office/powerpoint/2010/main" val="3321223784"/>
              </p:ext>
            </p:extLst>
          </p:nvPr>
        </p:nvGraphicFramePr>
        <p:xfrm>
          <a:off x="303876" y="1340768"/>
          <a:ext cx="8536247" cy="4196391"/>
        </p:xfrm>
        <a:graphic>
          <a:graphicData uri="http://schemas.openxmlformats.org/drawingml/2006/table">
            <a:tbl>
              <a:tblPr firstRow="1" bandRow="1">
                <a:tableStyleId>{5C22544A-7EE6-4342-B048-85BDC9FD1C3A}</a:tableStyleId>
              </a:tblPr>
              <a:tblGrid>
                <a:gridCol w="3368378"/>
                <a:gridCol w="5167869"/>
              </a:tblGrid>
              <a:tr h="2478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3891591">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cs typeface="Times New Roman" panose="02020603050405020304" pitchFamily="18" charset="0"/>
                        </a:rPr>
                        <a:t>節電管理</a:t>
                      </a:r>
                    </a:p>
                    <a:p>
                      <a:pPr marL="177800" indent="-88900" algn="just">
                        <a:lnSpc>
                          <a:spcPct val="100000"/>
                        </a:lnSpc>
                        <a:spcBef>
                          <a:spcPts val="0"/>
                        </a:spcBef>
                        <a:spcAft>
                          <a:spcPts val="0"/>
                        </a:spcAft>
                        <a:buFont typeface="Arial" pitchFamily="34" charset="0"/>
                        <a:buChar char="•"/>
                      </a:pPr>
                      <a:r>
                        <a:rPr kumimoji="0" lang="zh-TW" altLang="en-US" sz="1400" b="0" kern="1200" dirty="0" smtClean="0">
                          <a:solidFill>
                            <a:schemeClr val="tx1"/>
                          </a:solidFill>
                          <a:latin typeface="+mn-lt"/>
                          <a:ea typeface="標楷體" panose="03000509000000000000" pitchFamily="65" charset="-120"/>
                          <a:cs typeface="Times New Roman" panose="02020603050405020304" pitchFamily="18" charset="0"/>
                        </a:rPr>
                        <a:t>設定縣市節電目標定期檢討達成情形</a:t>
                      </a:r>
                      <a:endParaRPr kumimoji="0"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r>
                        <a:rPr lang="zh-TW" altLang="en-US" sz="1400" b="0" u="none" dirty="0" smtClean="0">
                          <a:solidFill>
                            <a:schemeClr val="tx1"/>
                          </a:solidFill>
                          <a:latin typeface="+mn-lt"/>
                          <a:ea typeface="標楷體" panose="03000509000000000000" pitchFamily="65" charset="-120"/>
                        </a:rPr>
                        <a:t>落實較少出入區域之能源使用管理</a:t>
                      </a: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r>
                        <a:rPr lang="zh-TW" altLang="en-US" sz="1400" b="0" u="none" dirty="0" smtClean="0">
                          <a:solidFill>
                            <a:schemeClr val="tx1"/>
                          </a:solidFill>
                          <a:latin typeface="+mn-lt"/>
                          <a:ea typeface="標楷體" panose="03000509000000000000" pitchFamily="65" charset="-120"/>
                        </a:rPr>
                        <a:t>強化電梯管理機制</a:t>
                      </a: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zh-TW" altLang="en-US" sz="1400" b="0" u="none"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r>
                        <a:rPr lang="zh-TW" altLang="en-US" sz="1400" b="0" u="none" dirty="0" smtClean="0">
                          <a:solidFill>
                            <a:schemeClr val="tx1"/>
                          </a:solidFill>
                          <a:latin typeface="+mn-lt"/>
                          <a:ea typeface="標楷體" panose="03000509000000000000" pitchFamily="65" charset="-120"/>
                        </a:rPr>
                        <a:t>響應夏日著輕衫</a:t>
                      </a:r>
                      <a:endParaRPr lang="en-US" altLang="zh-TW" sz="1400" b="0" kern="1200" dirty="0" smtClean="0">
                        <a:solidFill>
                          <a:srgbClr val="FF0000"/>
                        </a:solidFill>
                        <a:latin typeface="+mn-lt"/>
                        <a:ea typeface="標楷體" panose="03000509000000000000" pitchFamily="65" charset="-120"/>
                        <a:cs typeface="Times New Roman" panose="02020603050405020304" pitchFamily="18" charset="0"/>
                      </a:endParaRPr>
                    </a:p>
                    <a:p>
                      <a:pPr marL="17780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rgbClr val="FF0000"/>
                        </a:solidFill>
                        <a:latin typeface="+mn-lt"/>
                        <a:ea typeface="標楷體" panose="03000509000000000000" pitchFamily="65" charset="-120"/>
                        <a:cs typeface="Times New Roman" panose="02020603050405020304" pitchFamily="18" charset="0"/>
                      </a:endParaRPr>
                    </a:p>
                    <a:p>
                      <a:pPr marL="17780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rgbClr val="FF0000"/>
                        </a:solidFill>
                        <a:latin typeface="+mn-lt"/>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cs typeface="Times New Roman" panose="02020603050405020304" pitchFamily="18" charset="0"/>
                        </a:rPr>
                        <a:t>節電管理</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smtClean="0">
                          <a:solidFill>
                            <a:schemeClr val="tx1"/>
                          </a:solidFill>
                          <a:latin typeface="+mn-lt"/>
                          <a:ea typeface="標楷體" panose="03000509000000000000" pitchFamily="65" charset="-120"/>
                          <a:cs typeface="+mn-cs"/>
                        </a:rPr>
                        <a:t>依機關節電潛力自訂節電目標，並定期檢討節電率，針對用電量異常之機關加強查核、輔導與管考作業，達節電之目標。</a:t>
                      </a:r>
                      <a:endParaRPr lang="en-US" altLang="zh-TW" sz="1400" b="0" kern="1200" dirty="0" smtClean="0">
                        <a:solidFill>
                          <a:schemeClr val="tx1"/>
                        </a:solidFill>
                        <a:latin typeface="+mn-lt"/>
                        <a:ea typeface="標楷體" panose="03000509000000000000" pitchFamily="65" charset="-120"/>
                        <a:cs typeface="+mn-cs"/>
                      </a:endParaRPr>
                    </a:p>
                    <a:p>
                      <a:pPr marL="182563" marR="0" indent="-4763"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altLang="zh-TW" sz="1400" b="0" u="sng" kern="1200" dirty="0" smtClean="0">
                        <a:solidFill>
                          <a:schemeClr val="tx1"/>
                        </a:solidFill>
                        <a:latin typeface="+mn-lt"/>
                        <a:ea typeface="標楷體" panose="03000509000000000000" pitchFamily="65" charset="-120"/>
                        <a:cs typeface="Times New Roman" panose="02020603050405020304" pitchFamily="18" charset="0"/>
                      </a:endParaRP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smtClean="0">
                          <a:solidFill>
                            <a:schemeClr val="tx1"/>
                          </a:solidFill>
                          <a:latin typeface="+mn-lt"/>
                          <a:ea typeface="標楷體" panose="03000509000000000000" pitchFamily="65" charset="-120"/>
                          <a:cs typeface="+mn-cs"/>
                        </a:rPr>
                        <a:t>走廊及通道等照明需求較低之場所，須著重管理制度之落實，在無安全顧慮下，可設定隔盞開燈、減少燈管數或採自動人員感測自動點滅；白天如照度足夠，可不必開燈。需高照度之場所，於基礎照明下增設局部照明。</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zh-TW" altLang="en-US" sz="1400" b="0" kern="1200" dirty="0" smtClean="0">
                        <a:solidFill>
                          <a:schemeClr val="tx1"/>
                        </a:solidFill>
                        <a:latin typeface="+mn-lt"/>
                        <a:ea typeface="標楷體" panose="03000509000000000000" pitchFamily="65" charset="-120"/>
                        <a:cs typeface="+mn-cs"/>
                      </a:endParaRP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smtClean="0">
                          <a:solidFill>
                            <a:schemeClr val="tx1"/>
                          </a:solidFill>
                          <a:latin typeface="+mn-lt"/>
                          <a:ea typeface="標楷體" panose="03000509000000000000" pitchFamily="65" charset="-120"/>
                          <a:cs typeface="+mn-cs"/>
                        </a:rPr>
                        <a:t>推行步行運動，</a:t>
                      </a:r>
                      <a:r>
                        <a:rPr lang="en-US" altLang="zh-TW" sz="1400" b="0" kern="1200" dirty="0" smtClean="0">
                          <a:solidFill>
                            <a:schemeClr val="tx1"/>
                          </a:solidFill>
                          <a:latin typeface="+mn-lt"/>
                          <a:ea typeface="標楷體" panose="03000509000000000000" pitchFamily="65" charset="-120"/>
                          <a:cs typeface="+mn-cs"/>
                        </a:rPr>
                        <a:t>3</a:t>
                      </a:r>
                      <a:r>
                        <a:rPr lang="zh-TW" altLang="en-US" sz="1400" b="0" kern="1200" dirty="0" smtClean="0">
                          <a:solidFill>
                            <a:schemeClr val="tx1"/>
                          </a:solidFill>
                          <a:latin typeface="+mn-lt"/>
                          <a:ea typeface="標楷體" panose="03000509000000000000" pitchFamily="65" charset="-120"/>
                          <a:cs typeface="+mn-cs"/>
                        </a:rPr>
                        <a:t>樓以下不搭乘電梯，若</a:t>
                      </a:r>
                      <a:r>
                        <a:rPr lang="en-US" altLang="zh-TW" sz="1400" b="0" kern="1200" dirty="0" smtClean="0">
                          <a:solidFill>
                            <a:schemeClr val="tx1"/>
                          </a:solidFill>
                          <a:latin typeface="+mn-lt"/>
                          <a:ea typeface="標楷體" panose="03000509000000000000" pitchFamily="65" charset="-120"/>
                          <a:cs typeface="+mn-cs"/>
                        </a:rPr>
                        <a:t>2</a:t>
                      </a:r>
                      <a:r>
                        <a:rPr lang="zh-TW" altLang="en-US" sz="1400" b="0" kern="1200" dirty="0" smtClean="0">
                          <a:solidFill>
                            <a:schemeClr val="tx1"/>
                          </a:solidFill>
                          <a:latin typeface="+mn-lt"/>
                          <a:ea typeface="標楷體" panose="03000509000000000000" pitchFamily="65" charset="-120"/>
                          <a:cs typeface="+mn-cs"/>
                        </a:rPr>
                        <a:t>部電梯以上者，應設定隔層（分單數層與雙數層）停靠</a:t>
                      </a:r>
                      <a:r>
                        <a:rPr lang="zh-TW" altLang="en-US" sz="1400" b="0" kern="1200" dirty="0" smtClean="0">
                          <a:solidFill>
                            <a:schemeClr val="tx1"/>
                          </a:solidFill>
                          <a:latin typeface="新細明體"/>
                          <a:ea typeface="新細明體"/>
                          <a:cs typeface="+mn-cs"/>
                        </a:rPr>
                        <a:t>，</a:t>
                      </a:r>
                      <a:r>
                        <a:rPr lang="zh-TW" altLang="en-US" sz="1400" b="0" kern="1200" dirty="0" smtClean="0">
                          <a:solidFill>
                            <a:schemeClr val="tx1"/>
                          </a:solidFill>
                          <a:latin typeface="+mn-lt"/>
                          <a:ea typeface="標楷體" panose="03000509000000000000" pitchFamily="65" charset="-120"/>
                          <a:cs typeface="+mn-cs"/>
                        </a:rPr>
                        <a:t>並可在上下班尖峰時間以外，停用部分電梯。電梯內照明及風扇裝設自動啟停裝置，電梯機房冷卻通風扇應以溫控開關控制運轉。</a:t>
                      </a:r>
                      <a:endParaRPr lang="en-US" altLang="zh-TW" sz="1400" b="0" kern="1200" dirty="0" smtClean="0">
                        <a:solidFill>
                          <a:schemeClr val="tx1"/>
                        </a:solidFill>
                        <a:latin typeface="+mn-lt"/>
                        <a:ea typeface="標楷體" panose="03000509000000000000" pitchFamily="65" charset="-120"/>
                        <a:cs typeface="+mn-cs"/>
                      </a:endParaRP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mn-cs"/>
                      </a:endParaRP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smtClean="0">
                          <a:solidFill>
                            <a:schemeClr val="tx1"/>
                          </a:solidFill>
                          <a:latin typeface="+mn-lt"/>
                          <a:ea typeface="標楷體" panose="03000509000000000000" pitchFamily="65" charset="-120"/>
                          <a:cs typeface="+mn-cs"/>
                        </a:rPr>
                        <a:t>夏季上班時除特定場所（接待外賓之場合、頒獎典禮、受邀參加國際性會議、宴會等）外，不穿西裝、不打領帶，改穿輕便衣服。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投影片編號版面配置區 70"/>
          <p:cNvSpPr txBox="1">
            <a:spLocks/>
          </p:cNvSpPr>
          <p:nvPr/>
        </p:nvSpPr>
        <p:spPr bwMode="auto">
          <a:xfrm>
            <a:off x="8697912" y="651013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solidFill>
                  <a:prstClr val="black"/>
                </a:solidFill>
                <a:latin typeface="Calibri"/>
                <a:ea typeface="標楷體" pitchFamily="65" charset="-120"/>
              </a:rPr>
              <a:pPr algn="r"/>
              <a:t>2</a:t>
            </a:fld>
            <a:endParaRPr kumimoji="0" lang="en-US" altLang="zh-TW" sz="1200" dirty="0">
              <a:solidFill>
                <a:prstClr val="black"/>
              </a:solidFill>
              <a:latin typeface="Calibri"/>
              <a:ea typeface="標楷體" pitchFamily="65" charset="-120"/>
            </a:endParaRPr>
          </a:p>
        </p:txBody>
      </p:sp>
      <p:sp>
        <p:nvSpPr>
          <p:cNvPr id="7"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項目節電潛力與經費估算</a:t>
            </a:r>
            <a:endParaRPr kumimoji="0" lang="en-US" altLang="zh-TW" sz="2800" b="1" dirty="0">
              <a:latin typeface="+mn-lt"/>
              <a:cs typeface="Times New Roman" pitchFamily="18" charset="0"/>
            </a:endParaRPr>
          </a:p>
        </p:txBody>
      </p:sp>
      <p:cxnSp>
        <p:nvCxnSpPr>
          <p:cNvPr id="6" name="直線接點 5"/>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9" name="直線接點 8"/>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339994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標題 1"/>
          <p:cNvSpPr txBox="1">
            <a:spLocks/>
          </p:cNvSpPr>
          <p:nvPr/>
        </p:nvSpPr>
        <p:spPr bwMode="auto">
          <a:xfrm>
            <a:off x="395536" y="980728"/>
            <a:ext cx="8620717"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a:lstStyle>
          <a:p>
            <a:pPr marL="1520825" indent="-1520825"/>
            <a:r>
              <a:rPr lang="en-US" altLang="zh-TW" sz="2000" b="1" dirty="0">
                <a:solidFill>
                  <a:prstClr val="black"/>
                </a:solidFill>
                <a:latin typeface="Calibri"/>
                <a:ea typeface="標楷體" panose="03000509000000000000" pitchFamily="65" charset="-120"/>
              </a:rPr>
              <a:t>1</a:t>
            </a:r>
            <a:r>
              <a:rPr lang="en-US" altLang="zh-TW" sz="2000" b="1" dirty="0" smtClean="0">
                <a:solidFill>
                  <a:prstClr val="black"/>
                </a:solidFill>
                <a:latin typeface="Calibri"/>
                <a:ea typeface="標楷體" panose="03000509000000000000" pitchFamily="65" charset="-120"/>
              </a:rPr>
              <a:t>.</a:t>
            </a:r>
            <a:r>
              <a:rPr lang="zh-TW" altLang="en-US" sz="2000" b="1" dirty="0" smtClean="0">
                <a:solidFill>
                  <a:prstClr val="black"/>
                </a:solidFill>
                <a:latin typeface="Calibri"/>
                <a:ea typeface="標楷體" panose="03000509000000000000" pitchFamily="65" charset="-120"/>
              </a:rPr>
              <a:t>機關</a:t>
            </a:r>
            <a:r>
              <a:rPr lang="en-US" altLang="zh-TW" sz="1400" b="1" dirty="0" smtClean="0">
                <a:solidFill>
                  <a:prstClr val="black"/>
                </a:solidFill>
                <a:latin typeface="Calibri"/>
                <a:ea typeface="標楷體" panose="03000509000000000000" pitchFamily="65" charset="-120"/>
              </a:rPr>
              <a:t>(</a:t>
            </a:r>
            <a:r>
              <a:rPr lang="zh-TW" altLang="en-US" sz="1400" b="1" dirty="0" smtClean="0">
                <a:solidFill>
                  <a:prstClr val="black"/>
                </a:solidFill>
                <a:latin typeface="Calibri"/>
                <a:ea typeface="標楷體" panose="03000509000000000000" pitchFamily="65" charset="-120"/>
              </a:rPr>
              <a:t>續</a:t>
            </a:r>
            <a:r>
              <a:rPr lang="en-US" altLang="zh-TW" sz="1400" b="1" dirty="0" smtClean="0">
                <a:solidFill>
                  <a:prstClr val="black"/>
                </a:solidFill>
                <a:latin typeface="Calibri"/>
                <a:ea typeface="標楷體" panose="03000509000000000000" pitchFamily="65" charset="-120"/>
              </a:rPr>
              <a:t>)</a:t>
            </a:r>
            <a:r>
              <a:rPr kumimoji="0" lang="zh-TW" altLang="en-US" sz="1400" b="1" dirty="0" smtClean="0">
                <a:solidFill>
                  <a:srgbClr val="FF0000"/>
                </a:solidFill>
                <a:ea typeface="標楷體" panose="03000509000000000000" pitchFamily="65" charset="-120"/>
              </a:rPr>
              <a:t>      </a:t>
            </a:r>
            <a:endParaRPr kumimoji="0" lang="en-US" altLang="zh-TW" sz="1400" b="1" dirty="0">
              <a:solidFill>
                <a:srgbClr val="0000FF"/>
              </a:solidFill>
              <a:latin typeface="Calibri"/>
              <a:ea typeface="標楷體" panose="03000509000000000000" pitchFamily="65" charset="-120"/>
            </a:endParaRPr>
          </a:p>
        </p:txBody>
      </p:sp>
      <p:graphicFrame>
        <p:nvGraphicFramePr>
          <p:cNvPr id="13" name="表格 12"/>
          <p:cNvGraphicFramePr>
            <a:graphicFrameLocks noGrp="1"/>
          </p:cNvGraphicFramePr>
          <p:nvPr>
            <p:extLst>
              <p:ext uri="{D42A27DB-BD31-4B8C-83A1-F6EECF244321}">
                <p14:modId xmlns="" xmlns:p14="http://schemas.microsoft.com/office/powerpoint/2010/main" val="992819118"/>
              </p:ext>
            </p:extLst>
          </p:nvPr>
        </p:nvGraphicFramePr>
        <p:xfrm>
          <a:off x="368493" y="1412776"/>
          <a:ext cx="8552463" cy="4023360"/>
        </p:xfrm>
        <a:graphic>
          <a:graphicData uri="http://schemas.openxmlformats.org/drawingml/2006/table">
            <a:tbl>
              <a:tblPr firstRow="1" bandRow="1">
                <a:tableStyleId>{5C22544A-7EE6-4342-B048-85BDC9FD1C3A}</a:tableStyleId>
              </a:tblPr>
              <a:tblGrid>
                <a:gridCol w="3374776"/>
                <a:gridCol w="5177687"/>
              </a:tblGrid>
              <a:tr h="304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3038048">
                <a:tc>
                  <a:txBody>
                    <a:bodyPr/>
                    <a:lstStyle/>
                    <a:p>
                      <a:pPr marL="88900" indent="-88900"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cs typeface="Times New Roman" panose="02020603050405020304" pitchFamily="18" charset="0"/>
                        </a:rPr>
                        <a:t>技術服務</a:t>
                      </a:r>
                    </a:p>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推廣智慧節能管理</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建置系統及電表，進行用電管理</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a:t>
                      </a:r>
                    </a:p>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indent="-88900" algn="just" defTabSz="914400" rtl="0" eaLnBrk="1" latinLnBrk="0" hangingPunct="1">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縣市轄內機關辦公場所全數傳統鐵磁式燈具汰換為省電燈具</a:t>
                      </a: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0" indent="0" algn="just" defTabSz="914400" rtl="0" eaLnBrk="1" latinLnBrk="0" hangingPunct="1">
                        <a:lnSpc>
                          <a:spcPct val="100000"/>
                        </a:lnSpc>
                        <a:spcBef>
                          <a:spcPts val="0"/>
                        </a:spcBef>
                        <a:spcAft>
                          <a:spcPts val="0"/>
                        </a:spcAft>
                        <a:buFont typeface="Arial" panose="020B0604020202020204" pitchFamily="34" charset="0"/>
                        <a:buNone/>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indent="-88900" algn="just" defTabSz="914400" rtl="0" eaLnBrk="1" latinLnBrk="0" hangingPunct="1">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中央空調主機超過使用年限者，應進行能源效率診斷及保養</a:t>
                      </a: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400" b="1" u="sng" kern="1200" dirty="0" smtClean="0">
                          <a:solidFill>
                            <a:schemeClr val="tx1"/>
                          </a:solidFill>
                          <a:latin typeface="+mn-lt"/>
                          <a:ea typeface="標楷體" panose="03000509000000000000" pitchFamily="65" charset="-120"/>
                          <a:cs typeface="Times New Roman" panose="02020603050405020304" pitchFamily="18" charset="0"/>
                        </a:rPr>
                        <a:t>技術服務</a:t>
                      </a:r>
                    </a:p>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102</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年縣市機關</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800kW</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以上計</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43</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只電號，以導入能源智慧管理系統平均可達</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之節能效益，總用電量約</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2.07</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億度，</a:t>
                      </a:r>
                      <a:r>
                        <a:rPr lang="zh-TW" altLang="en-US" sz="1400" b="0" kern="1200" noProof="0" dirty="0" smtClean="0">
                          <a:solidFill>
                            <a:schemeClr val="tx1"/>
                          </a:solidFill>
                          <a:latin typeface="+mn-lt"/>
                          <a:ea typeface="標楷體" panose="03000509000000000000" pitchFamily="65" charset="-120"/>
                          <a:cs typeface="Times New Roman" panose="02020603050405020304" pitchFamily="18" charset="0"/>
                        </a:rPr>
                        <a:t>節能潛力為</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0.02</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億度電。每戶建置費用</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50</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萬元，以補助上限不超過總建置經費</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35%</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noProof="0" dirty="0" smtClean="0">
                          <a:solidFill>
                            <a:schemeClr val="tx1"/>
                          </a:solidFill>
                          <a:latin typeface="+mn-lt"/>
                          <a:ea typeface="標楷體" panose="03000509000000000000" pitchFamily="65" charset="-120"/>
                          <a:cs typeface="Times New Roman" panose="02020603050405020304" pitchFamily="18" charset="0"/>
                        </a:rPr>
                        <a:t>預定投入</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0.08</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億元</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補助含系統及電表</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a:t>
                      </a: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經統計，</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953</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家地方政府機關尚有</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16.2</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萬盞傳統燈具，總耗能</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0.23</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億度。汰換為高效率燈具，平均節電率約為</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30%</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noProof="0" dirty="0" smtClean="0">
                          <a:solidFill>
                            <a:schemeClr val="tx1"/>
                          </a:solidFill>
                          <a:latin typeface="+mn-lt"/>
                          <a:ea typeface="標楷體" panose="03000509000000000000" pitchFamily="65" charset="-120"/>
                          <a:cs typeface="Times New Roman" panose="02020603050405020304" pitchFamily="18" charset="0"/>
                        </a:rPr>
                        <a:t>節能潛力為</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0.07</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億度電</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，以補助上限不超過總建置經費</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50%</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，補助經費平均</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700</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元</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盞，</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預定</a:t>
                      </a:r>
                      <a:r>
                        <a:rPr lang="zh-TW" altLang="en-US" sz="1400" b="0" kern="1200" noProof="0" dirty="0" smtClean="0">
                          <a:solidFill>
                            <a:schemeClr val="tx1"/>
                          </a:solidFill>
                          <a:latin typeface="+mn-lt"/>
                          <a:ea typeface="標楷體" panose="03000509000000000000" pitchFamily="65" charset="-120"/>
                          <a:cs typeface="Times New Roman" panose="02020603050405020304" pitchFamily="18" charset="0"/>
                        </a:rPr>
                        <a:t>投入</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1.15</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億元。</a:t>
                      </a: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p>
                      <a:pPr marL="889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421</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家政府機關共</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1,627</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台超過</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12</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年以上之中央空調主機，總耗電為</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1.89</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億度，進行臨場能源效率診斷作業，並落實保養及維護，其節電率約為</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1%</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a:t>
                      </a:r>
                      <a:r>
                        <a:rPr lang="zh-TW" altLang="en-US" sz="1400" b="0" kern="1200" noProof="0" dirty="0" smtClean="0">
                          <a:solidFill>
                            <a:schemeClr val="tx1"/>
                          </a:solidFill>
                          <a:latin typeface="+mn-lt"/>
                          <a:ea typeface="標楷體" panose="03000509000000000000" pitchFamily="65" charset="-120"/>
                          <a:cs typeface="Times New Roman" panose="02020603050405020304" pitchFamily="18" charset="0"/>
                        </a:rPr>
                        <a:t>節能潛力為</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0.02</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億度電</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，以補助上限不超過診斷經費</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50%</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，補助</a:t>
                      </a:r>
                      <a:r>
                        <a:rPr lang="zh-TW" altLang="en-US" sz="1400" b="0" kern="1200" noProof="0" dirty="0" smtClean="0">
                          <a:solidFill>
                            <a:schemeClr val="tx1"/>
                          </a:solidFill>
                          <a:latin typeface="+mn-lt"/>
                          <a:ea typeface="標楷體" panose="03000509000000000000" pitchFamily="65" charset="-120"/>
                          <a:cs typeface="Times New Roman" panose="02020603050405020304" pitchFamily="18" charset="0"/>
                        </a:rPr>
                        <a:t>經費預定投入</a:t>
                      </a:r>
                      <a:r>
                        <a:rPr lang="en-US" altLang="zh-TW" sz="1400" b="0" kern="1200" dirty="0" smtClean="0">
                          <a:solidFill>
                            <a:schemeClr val="tx1"/>
                          </a:solidFill>
                          <a:latin typeface="+mn-lt"/>
                          <a:ea typeface="標楷體" panose="03000509000000000000" pitchFamily="65" charset="-120"/>
                          <a:cs typeface="Times New Roman" panose="02020603050405020304" pitchFamily="18" charset="0"/>
                        </a:rPr>
                        <a:t>0.33</a:t>
                      </a:r>
                      <a:r>
                        <a:rPr lang="zh-TW" altLang="en-US" sz="1400" b="0" kern="1200" dirty="0" smtClean="0">
                          <a:solidFill>
                            <a:schemeClr val="tx1"/>
                          </a:solidFill>
                          <a:latin typeface="+mn-lt"/>
                          <a:ea typeface="標楷體" panose="03000509000000000000" pitchFamily="65" charset="-120"/>
                          <a:cs typeface="Times New Roman" panose="02020603050405020304" pitchFamily="18" charset="0"/>
                        </a:rPr>
                        <a:t>億元。</a:t>
                      </a:r>
                      <a:endParaRPr lang="en-US" altLang="zh-TW" sz="1400" b="0" kern="1200" dirty="0" smtClean="0">
                        <a:solidFill>
                          <a:schemeClr val="tx1"/>
                        </a:solidFill>
                        <a:latin typeface="+mn-lt"/>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投影片編號版面配置區 70"/>
          <p:cNvSpPr txBox="1">
            <a:spLocks/>
          </p:cNvSpPr>
          <p:nvPr/>
        </p:nvSpPr>
        <p:spPr bwMode="auto">
          <a:xfrm>
            <a:off x="8697912" y="651013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solidFill>
                  <a:prstClr val="black"/>
                </a:solidFill>
                <a:latin typeface="Calibri"/>
                <a:ea typeface="標楷體" pitchFamily="65" charset="-120"/>
              </a:rPr>
              <a:pPr algn="r"/>
              <a:t>3</a:t>
            </a:fld>
            <a:endParaRPr kumimoji="0" lang="en-US" altLang="zh-TW" sz="1200" dirty="0">
              <a:solidFill>
                <a:prstClr val="black"/>
              </a:solidFill>
              <a:latin typeface="Calibri"/>
              <a:ea typeface="標楷體" pitchFamily="65" charset="-120"/>
            </a:endParaRPr>
          </a:p>
        </p:txBody>
      </p:sp>
      <p:sp>
        <p:nvSpPr>
          <p:cNvPr id="7"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項目節電潛力與經費估算</a:t>
            </a:r>
            <a:endParaRPr kumimoji="0" lang="en-US" altLang="zh-TW" sz="2800" b="1" dirty="0">
              <a:latin typeface="+mn-lt"/>
              <a:cs typeface="Times New Roman" pitchFamily="18" charset="0"/>
            </a:endParaRPr>
          </a:p>
        </p:txBody>
      </p:sp>
      <p:cxnSp>
        <p:nvCxnSpPr>
          <p:cNvPr id="6" name="直線接點 5"/>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9" name="直線接點 8"/>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458528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 xmlns:p14="http://schemas.microsoft.com/office/powerpoint/2010/main" val="236720645"/>
              </p:ext>
            </p:extLst>
          </p:nvPr>
        </p:nvGraphicFramePr>
        <p:xfrm>
          <a:off x="359456" y="1340768"/>
          <a:ext cx="8524457" cy="4691497"/>
        </p:xfrm>
        <a:graphic>
          <a:graphicData uri="http://schemas.openxmlformats.org/drawingml/2006/table">
            <a:tbl>
              <a:tblPr firstRow="1" bandRow="1">
                <a:tableStyleId>{5C22544A-7EE6-4342-B048-85BDC9FD1C3A}</a:tableStyleId>
              </a:tblPr>
              <a:tblGrid>
                <a:gridCol w="3261580"/>
                <a:gridCol w="5262877"/>
              </a:tblGrid>
              <a:tr h="304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386697">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節電生活</a:t>
                      </a:r>
                    </a:p>
                    <a:p>
                      <a:pPr marL="85725" lvl="0" indent="-85725" algn="just">
                        <a:lnSpc>
                          <a:spcPct val="100000"/>
                        </a:lnSpc>
                        <a:spcBef>
                          <a:spcPts val="0"/>
                        </a:spcBef>
                        <a:spcAft>
                          <a:spcPts val="0"/>
                        </a:spcAft>
                        <a:buFont typeface="Arial" panose="020B0604020202020204" pitchFamily="34" charset="0"/>
                        <a:buChar char="•"/>
                      </a:pPr>
                      <a:r>
                        <a:rPr lang="zh-TW" altLang="en-US" sz="1400" b="0" dirty="0" smtClean="0">
                          <a:solidFill>
                            <a:schemeClr val="tx1"/>
                          </a:solidFill>
                          <a:latin typeface="+mn-lt"/>
                          <a:ea typeface="標楷體" panose="03000509000000000000" pitchFamily="65" charset="-120"/>
                        </a:rPr>
                        <a:t>宣傳及推廣節約用電方法</a:t>
                      </a:r>
                      <a:r>
                        <a:rPr lang="en-US" altLang="zh-TW" sz="1400" b="0" dirty="0" smtClean="0">
                          <a:solidFill>
                            <a:schemeClr val="tx1"/>
                          </a:solidFill>
                          <a:latin typeface="+mn-lt"/>
                          <a:ea typeface="標楷體" panose="03000509000000000000" pitchFamily="65" charset="-120"/>
                        </a:rPr>
                        <a:t>(</a:t>
                      </a:r>
                      <a:r>
                        <a:rPr lang="zh-TW" altLang="en-US" sz="1400" b="0" dirty="0" smtClean="0">
                          <a:solidFill>
                            <a:schemeClr val="tx1"/>
                          </a:solidFill>
                          <a:latin typeface="+mn-lt"/>
                          <a:ea typeface="標楷體" panose="03000509000000000000" pitchFamily="65" charset="-120"/>
                        </a:rPr>
                        <a:t>冷氣調高溫度、清洗濾網、換用高效率燈具、汰換老舊家電、減少待機電力等</a:t>
                      </a:r>
                      <a:r>
                        <a:rPr lang="en-US" altLang="zh-TW" sz="1400" b="0" dirty="0" smtClean="0">
                          <a:solidFill>
                            <a:schemeClr val="tx1"/>
                          </a:solidFill>
                          <a:latin typeface="+mn-lt"/>
                          <a:ea typeface="標楷體" panose="03000509000000000000" pitchFamily="65" charset="-120"/>
                        </a:rPr>
                        <a:t>)(</a:t>
                      </a:r>
                      <a:r>
                        <a:rPr lang="zh-TW" altLang="en-US" sz="1400" b="0" dirty="0" smtClean="0">
                          <a:solidFill>
                            <a:schemeClr val="tx1"/>
                          </a:solidFill>
                          <a:latin typeface="+mn-lt"/>
                          <a:ea typeface="標楷體" panose="03000509000000000000" pitchFamily="65" charset="-120"/>
                        </a:rPr>
                        <a:t>設計節電技巧及效益文宣</a:t>
                      </a:r>
                      <a:r>
                        <a:rPr lang="en-US" altLang="zh-TW" sz="1400" b="0" dirty="0" smtClean="0">
                          <a:solidFill>
                            <a:schemeClr val="tx1"/>
                          </a:solidFill>
                          <a:latin typeface="+mn-lt"/>
                          <a:ea typeface="標楷體" panose="03000509000000000000" pitchFamily="65" charset="-120"/>
                        </a:rPr>
                        <a:t>)</a:t>
                      </a:r>
                    </a:p>
                    <a:p>
                      <a:pPr marL="85725" lvl="0" indent="-85725" algn="just" defTabSz="914400" rtl="0" eaLnBrk="1" latinLnBrk="0" hangingPunct="1">
                        <a:lnSpc>
                          <a:spcPct val="100000"/>
                        </a:lnSpc>
                        <a:spcBef>
                          <a:spcPts val="0"/>
                        </a:spcBef>
                        <a:spcAft>
                          <a:spcPts val="0"/>
                        </a:spcAft>
                        <a:buFont typeface="Arial" panose="020B0604020202020204" pitchFamily="34" charset="0"/>
                        <a:buChar char="•"/>
                      </a:pPr>
                      <a:r>
                        <a:rPr lang="zh-TW" altLang="en-US" sz="1400" b="0" dirty="0" smtClean="0">
                          <a:solidFill>
                            <a:schemeClr val="tx1"/>
                          </a:solidFill>
                          <a:latin typeface="+mn-lt"/>
                          <a:ea typeface="標楷體" panose="03000509000000000000" pitchFamily="65" charset="-120"/>
                        </a:rPr>
                        <a:t>鼓勵推動社區節電志工組織</a:t>
                      </a:r>
                      <a:r>
                        <a:rPr lang="en-US" altLang="zh-TW" sz="1400" b="0" kern="1200" dirty="0" smtClean="0">
                          <a:solidFill>
                            <a:schemeClr val="tx1"/>
                          </a:solidFill>
                          <a:latin typeface="+mn-lt"/>
                          <a:ea typeface="標楷體" panose="03000509000000000000" pitchFamily="65" charset="-120"/>
                          <a:cs typeface="+mn-cs"/>
                        </a:rPr>
                        <a:t>(</a:t>
                      </a:r>
                      <a:r>
                        <a:rPr lang="zh-TW" altLang="en-US" sz="1400" b="0" kern="1200" dirty="0" smtClean="0">
                          <a:solidFill>
                            <a:schemeClr val="tx1"/>
                          </a:solidFill>
                          <a:latin typeface="+mn-lt"/>
                          <a:ea typeface="標楷體" panose="03000509000000000000" pitchFamily="65" charset="-120"/>
                          <a:cs typeface="+mn-cs"/>
                        </a:rPr>
                        <a:t>辦理節電志工訓練班</a:t>
                      </a:r>
                      <a:r>
                        <a:rPr lang="en-US" altLang="zh-TW" sz="1400" b="0" kern="1200" dirty="0" smtClean="0">
                          <a:solidFill>
                            <a:schemeClr val="tx1"/>
                          </a:solidFill>
                          <a:latin typeface="+mn-lt"/>
                          <a:ea typeface="標楷體" panose="03000509000000000000" pitchFamily="65" charset="-120"/>
                          <a:cs typeface="+mn-cs"/>
                        </a:rPr>
                        <a:t>)</a:t>
                      </a:r>
                    </a:p>
                    <a:p>
                      <a:pPr marL="177800" lvl="0" indent="-88900" algn="just" defTabSz="914400" rtl="0" eaLnBrk="1" latinLnBrk="0" hangingPunct="1">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mn-cs"/>
                      </a:endParaRPr>
                    </a:p>
                    <a:p>
                      <a:pPr algn="just">
                        <a:lnSpc>
                          <a:spcPct val="100000"/>
                        </a:lnSpc>
                        <a:spcBef>
                          <a:spcPts val="0"/>
                        </a:spcBef>
                        <a:spcAft>
                          <a:spcPts val="0"/>
                        </a:spcAft>
                      </a:pPr>
                      <a:endParaRPr lang="en-US" altLang="zh-TW" sz="1400" b="1" u="sng" dirty="0" smtClean="0">
                        <a:solidFill>
                          <a:schemeClr val="tx1"/>
                        </a:solidFill>
                        <a:latin typeface="+mn-lt"/>
                        <a:ea typeface="標楷體" panose="03000509000000000000" pitchFamily="65" charset="-120"/>
                      </a:endParaRPr>
                    </a:p>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節電服務</a:t>
                      </a:r>
                    </a:p>
                    <a:p>
                      <a:pPr marL="85725" indent="-85725" algn="just">
                        <a:lnSpc>
                          <a:spcPct val="100000"/>
                        </a:lnSpc>
                        <a:spcBef>
                          <a:spcPts val="0"/>
                        </a:spcBef>
                        <a:spcAft>
                          <a:spcPts val="0"/>
                        </a:spcAft>
                        <a:buFont typeface="Arial" panose="020B0604020202020204" pitchFamily="34" charset="0"/>
                        <a:buChar char="•"/>
                      </a:pPr>
                      <a:r>
                        <a:rPr lang="zh-TW" altLang="en-US" sz="1400" b="0" dirty="0" smtClean="0">
                          <a:solidFill>
                            <a:schemeClr val="tx1"/>
                          </a:solidFill>
                          <a:latin typeface="+mn-lt"/>
                          <a:ea typeface="標楷體" panose="03000509000000000000" pitchFamily="65" charset="-120"/>
                        </a:rPr>
                        <a:t>提供集合式住宅或大樓實施節能技術診斷服務</a:t>
                      </a:r>
                      <a:r>
                        <a:rPr lang="en-US" altLang="zh-TW" sz="1400" b="0" dirty="0" smtClean="0">
                          <a:solidFill>
                            <a:schemeClr val="tx1"/>
                          </a:solidFill>
                          <a:latin typeface="+mn-lt"/>
                          <a:ea typeface="標楷體" panose="03000509000000000000" pitchFamily="65" charset="-120"/>
                        </a:rPr>
                        <a:t>(</a:t>
                      </a:r>
                      <a:r>
                        <a:rPr lang="zh-TW" altLang="en-US" sz="1400" b="0" dirty="0" smtClean="0">
                          <a:solidFill>
                            <a:schemeClr val="tx1"/>
                          </a:solidFill>
                          <a:latin typeface="+mn-lt"/>
                          <a:ea typeface="標楷體" panose="03000509000000000000" pitchFamily="65" charset="-120"/>
                        </a:rPr>
                        <a:t>辦理競賽及講座</a:t>
                      </a:r>
                      <a:r>
                        <a:rPr lang="en-US" altLang="zh-TW" sz="1400" b="0" dirty="0" smtClean="0">
                          <a:solidFill>
                            <a:schemeClr val="tx1"/>
                          </a:solidFill>
                          <a:latin typeface="+mn-lt"/>
                          <a:ea typeface="標楷體" panose="03000509000000000000" pitchFamily="65" charset="-120"/>
                        </a:rPr>
                        <a:t>)</a:t>
                      </a:r>
                      <a:endParaRPr lang="zh-TW" altLang="en-US" sz="1400" b="0" dirty="0" smtClean="0">
                        <a:solidFill>
                          <a:schemeClr val="tx1"/>
                        </a:solidFill>
                        <a:latin typeface="+mn-lt"/>
                        <a:ea typeface="標楷體" panose="03000509000000000000" pitchFamily="65" charset="-120"/>
                      </a:endParaRPr>
                    </a:p>
                    <a:p>
                      <a:pPr marL="85725" indent="-85725" algn="just">
                        <a:lnSpc>
                          <a:spcPct val="100000"/>
                        </a:lnSpc>
                        <a:spcBef>
                          <a:spcPts val="0"/>
                        </a:spcBef>
                        <a:spcAft>
                          <a:spcPts val="0"/>
                        </a:spcAft>
                        <a:buFont typeface="Arial" panose="020B0604020202020204" pitchFamily="34" charset="0"/>
                        <a:buChar char="•"/>
                      </a:pPr>
                      <a:r>
                        <a:rPr lang="zh-TW" altLang="en-US" sz="1400" b="0" dirty="0" smtClean="0">
                          <a:solidFill>
                            <a:schemeClr val="tx1"/>
                          </a:solidFill>
                          <a:latin typeface="+mn-lt"/>
                          <a:ea typeface="標楷體" panose="03000509000000000000" pitchFamily="65" charset="-120"/>
                        </a:rPr>
                        <a:t>針對家庭提供節電諮詢服務，並提供合理的節電獎勵</a:t>
                      </a:r>
                      <a:r>
                        <a:rPr lang="en-US" altLang="zh-TW" sz="1400" b="0" kern="1200" dirty="0" smtClean="0">
                          <a:solidFill>
                            <a:schemeClr val="tx1"/>
                          </a:solidFill>
                          <a:latin typeface="+mn-lt"/>
                          <a:ea typeface="標楷體" panose="03000509000000000000" pitchFamily="65" charset="-120"/>
                          <a:cs typeface="+mn-cs"/>
                        </a:rPr>
                        <a:t>(</a:t>
                      </a:r>
                      <a:r>
                        <a:rPr lang="zh-TW" altLang="en-US" sz="1400" b="0" kern="1200" dirty="0" smtClean="0">
                          <a:solidFill>
                            <a:schemeClr val="tx1"/>
                          </a:solidFill>
                          <a:latin typeface="+mn-lt"/>
                          <a:ea typeface="標楷體" panose="03000509000000000000" pitchFamily="65" charset="-120"/>
                          <a:cs typeface="+mn-cs"/>
                        </a:rPr>
                        <a:t>由節能志工提供服務及推廣</a:t>
                      </a:r>
                      <a:r>
                        <a:rPr lang="en-US" altLang="zh-TW" sz="1400" b="0" kern="1200" dirty="0" smtClean="0">
                          <a:solidFill>
                            <a:schemeClr val="tx1"/>
                          </a:solidFill>
                          <a:latin typeface="+mn-lt"/>
                          <a:ea typeface="標楷體" panose="03000509000000000000" pitchFamily="65" charset="-120"/>
                          <a:cs typeface="+mn-cs"/>
                        </a:rPr>
                        <a:t>)</a:t>
                      </a:r>
                    </a:p>
                    <a:p>
                      <a:pPr marL="85725" indent="-85725" algn="just">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mn-cs"/>
                      </a:endParaRPr>
                    </a:p>
                    <a:p>
                      <a:pPr marL="0" indent="0" algn="just">
                        <a:lnSpc>
                          <a:spcPct val="100000"/>
                        </a:lnSpc>
                        <a:spcBef>
                          <a:spcPts val="0"/>
                        </a:spcBef>
                        <a:spcAft>
                          <a:spcPts val="0"/>
                        </a:spcAft>
                        <a:buFont typeface="Arial" panose="020B0604020202020204" pitchFamily="34" charset="0"/>
                        <a:buNone/>
                      </a:pPr>
                      <a:endParaRPr lang="en-US" altLang="zh-TW" sz="1400" b="0" kern="1200" dirty="0" smtClean="0">
                        <a:solidFill>
                          <a:schemeClr val="tx1"/>
                        </a:solidFill>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節電生活</a:t>
                      </a:r>
                      <a:endParaRPr lang="en-US" altLang="zh-TW" sz="1400" b="1" u="sng" dirty="0" smtClean="0">
                        <a:solidFill>
                          <a:schemeClr val="tx1"/>
                        </a:solidFill>
                        <a:latin typeface="+mn-lt"/>
                        <a:ea typeface="標楷體" panose="03000509000000000000" pitchFamily="65" charset="-120"/>
                      </a:endParaRPr>
                    </a:p>
                    <a:p>
                      <a:pPr marL="85725" indent="-85725"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mn-cs"/>
                        </a:rPr>
                        <a:t>設計製作因地制宜的節電文宣資料，海報以每張</a:t>
                      </a:r>
                      <a:r>
                        <a:rPr lang="en-US" altLang="zh-TW" sz="1400" b="0" kern="1200" dirty="0" smtClean="0">
                          <a:solidFill>
                            <a:schemeClr val="tx1"/>
                          </a:solidFill>
                          <a:latin typeface="+mn-lt"/>
                          <a:ea typeface="標楷體" panose="03000509000000000000" pitchFamily="65" charset="-120"/>
                          <a:cs typeface="+mn-cs"/>
                        </a:rPr>
                        <a:t>15</a:t>
                      </a:r>
                      <a:r>
                        <a:rPr lang="zh-TW" altLang="en-US" sz="1400" b="0" kern="1200" dirty="0" smtClean="0">
                          <a:solidFill>
                            <a:schemeClr val="tx1"/>
                          </a:solidFill>
                          <a:latin typeface="+mn-lt"/>
                          <a:ea typeface="標楷體" panose="03000509000000000000" pitchFamily="65" charset="-120"/>
                          <a:cs typeface="+mn-cs"/>
                        </a:rPr>
                        <a:t>元估算、宣導摺頁以每份</a:t>
                      </a:r>
                      <a:r>
                        <a:rPr lang="en-US" altLang="zh-TW" sz="1400" b="0" kern="1200" dirty="0" smtClean="0">
                          <a:solidFill>
                            <a:schemeClr val="tx1"/>
                          </a:solidFill>
                          <a:latin typeface="+mn-lt"/>
                          <a:ea typeface="標楷體" panose="03000509000000000000" pitchFamily="65" charset="-120"/>
                          <a:cs typeface="+mn-cs"/>
                        </a:rPr>
                        <a:t>2</a:t>
                      </a:r>
                      <a:r>
                        <a:rPr lang="zh-TW" altLang="en-US" sz="1400" b="0" kern="1200" dirty="0" smtClean="0">
                          <a:solidFill>
                            <a:schemeClr val="tx1"/>
                          </a:solidFill>
                          <a:latin typeface="+mn-lt"/>
                          <a:ea typeface="標楷體" panose="03000509000000000000" pitchFamily="65" charset="-120"/>
                          <a:cs typeface="+mn-cs"/>
                        </a:rPr>
                        <a:t>元估算，相關節電之宣導品以每份</a:t>
                      </a:r>
                      <a:r>
                        <a:rPr lang="en-US" altLang="zh-TW" sz="1400" b="0" kern="1200" dirty="0" smtClean="0">
                          <a:solidFill>
                            <a:schemeClr val="tx1"/>
                          </a:solidFill>
                          <a:latin typeface="+mn-lt"/>
                          <a:ea typeface="標楷體" panose="03000509000000000000" pitchFamily="65" charset="-120"/>
                          <a:cs typeface="+mn-cs"/>
                        </a:rPr>
                        <a:t>30</a:t>
                      </a:r>
                      <a:r>
                        <a:rPr lang="zh-TW" altLang="en-US" sz="1400" b="0" kern="1200" dirty="0" smtClean="0">
                          <a:solidFill>
                            <a:schemeClr val="tx1"/>
                          </a:solidFill>
                          <a:latin typeface="+mn-lt"/>
                          <a:ea typeface="標楷體" panose="03000509000000000000" pitchFamily="65" charset="-120"/>
                          <a:cs typeface="+mn-cs"/>
                        </a:rPr>
                        <a:t>元估算，但相關之設計費用另行編列，並建議善用地方免費通路資源推廣，如縣政雜誌、地方電視台及廣播電台、公益</a:t>
                      </a:r>
                      <a:r>
                        <a:rPr lang="en-US" altLang="zh-TW" sz="1400" b="0" kern="1200" dirty="0" smtClean="0">
                          <a:solidFill>
                            <a:schemeClr val="tx1"/>
                          </a:solidFill>
                          <a:latin typeface="+mn-lt"/>
                          <a:ea typeface="標楷體" panose="03000509000000000000" pitchFamily="65" charset="-120"/>
                          <a:cs typeface="+mn-cs"/>
                        </a:rPr>
                        <a:t>LED/LCD</a:t>
                      </a:r>
                      <a:r>
                        <a:rPr lang="zh-TW" altLang="en-US" sz="1400" b="0" kern="1200" dirty="0" smtClean="0">
                          <a:solidFill>
                            <a:schemeClr val="tx1"/>
                          </a:solidFill>
                          <a:latin typeface="+mn-lt"/>
                          <a:ea typeface="標楷體" panose="03000509000000000000" pitchFamily="65" charset="-120"/>
                          <a:cs typeface="+mn-cs"/>
                        </a:rPr>
                        <a:t>廣告、公車廣告及垃圾車廣告布條、陸橋宣導布條、校園廣播等。</a:t>
                      </a: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mn-cs"/>
                        </a:rPr>
                        <a:t>可結合地方民間資源辦理社區節電訓練班，每一社區推動經費以編列</a:t>
                      </a:r>
                      <a:r>
                        <a:rPr lang="en-US" altLang="zh-TW" sz="1400" b="0" kern="1200" dirty="0" smtClean="0">
                          <a:solidFill>
                            <a:schemeClr val="tx1"/>
                          </a:solidFill>
                          <a:latin typeface="+mn-lt"/>
                          <a:ea typeface="標楷體" panose="03000509000000000000" pitchFamily="65" charset="-120"/>
                          <a:cs typeface="+mn-cs"/>
                        </a:rPr>
                        <a:t>1.5</a:t>
                      </a:r>
                      <a:r>
                        <a:rPr lang="zh-TW" altLang="en-US" sz="1400" b="0" kern="1200" dirty="0" smtClean="0">
                          <a:solidFill>
                            <a:schemeClr val="tx1"/>
                          </a:solidFill>
                          <a:latin typeface="+mn-lt"/>
                          <a:ea typeface="標楷體" panose="03000509000000000000" pitchFamily="65" charset="-120"/>
                          <a:cs typeface="+mn-cs"/>
                        </a:rPr>
                        <a:t>萬</a:t>
                      </a:r>
                      <a:r>
                        <a:rPr lang="en-US" altLang="zh-TW" sz="1400" b="0" kern="1200" dirty="0" smtClean="0">
                          <a:solidFill>
                            <a:schemeClr val="tx1"/>
                          </a:solidFill>
                          <a:latin typeface="+mn-lt"/>
                          <a:ea typeface="標楷體" panose="03000509000000000000" pitchFamily="65" charset="-120"/>
                          <a:cs typeface="+mn-cs"/>
                        </a:rPr>
                        <a:t>~2</a:t>
                      </a:r>
                      <a:r>
                        <a:rPr lang="zh-TW" altLang="en-US" sz="1400" b="0" kern="1200" dirty="0" smtClean="0">
                          <a:solidFill>
                            <a:schemeClr val="tx1"/>
                          </a:solidFill>
                          <a:latin typeface="+mn-lt"/>
                          <a:ea typeface="標楷體" panose="03000509000000000000" pitchFamily="65" charset="-120"/>
                          <a:cs typeface="+mn-cs"/>
                        </a:rPr>
                        <a:t>萬元為原則。</a:t>
                      </a:r>
                      <a:endParaRPr lang="en-US" altLang="zh-TW" sz="1400" b="0" kern="1200" dirty="0" smtClean="0">
                        <a:solidFill>
                          <a:schemeClr val="tx1"/>
                        </a:solidFill>
                        <a:latin typeface="+mn-lt"/>
                        <a:ea typeface="標楷體" panose="03000509000000000000" pitchFamily="65" charset="-120"/>
                        <a:cs typeface="+mn-cs"/>
                      </a:endParaRPr>
                    </a:p>
                    <a:p>
                      <a:pPr marL="0" indent="0" algn="just">
                        <a:lnSpc>
                          <a:spcPct val="100000"/>
                        </a:lnSpc>
                        <a:spcBef>
                          <a:spcPts val="0"/>
                        </a:spcBef>
                        <a:spcAft>
                          <a:spcPts val="0"/>
                        </a:spcAft>
                        <a:buFont typeface="Arial" panose="020B0604020202020204" pitchFamily="34" charset="0"/>
                        <a:buNone/>
                      </a:pPr>
                      <a:endParaRPr lang="zh-TW" altLang="en-US" sz="1400" b="0" kern="1200" dirty="0" smtClean="0">
                        <a:solidFill>
                          <a:schemeClr val="tx1"/>
                        </a:solidFill>
                        <a:latin typeface="+mn-lt"/>
                        <a:ea typeface="標楷體" panose="03000509000000000000" pitchFamily="65" charset="-120"/>
                        <a:cs typeface="+mn-cs"/>
                      </a:endParaRPr>
                    </a:p>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節電服務</a:t>
                      </a:r>
                    </a:p>
                    <a:p>
                      <a:pPr marL="85725" indent="-85725"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mn-cs"/>
                        </a:rPr>
                        <a:t>辦理節電課程講座每場次以編列</a:t>
                      </a:r>
                      <a:r>
                        <a:rPr lang="en-US" altLang="zh-TW" sz="1400" b="0" kern="1200" dirty="0" smtClean="0">
                          <a:solidFill>
                            <a:schemeClr val="tx1"/>
                          </a:solidFill>
                          <a:latin typeface="+mn-lt"/>
                          <a:ea typeface="標楷體" panose="03000509000000000000" pitchFamily="65" charset="-120"/>
                          <a:cs typeface="+mn-cs"/>
                        </a:rPr>
                        <a:t>1~1.5</a:t>
                      </a:r>
                      <a:r>
                        <a:rPr lang="zh-TW" altLang="en-US" sz="1400" b="0" kern="1200" dirty="0" smtClean="0">
                          <a:solidFill>
                            <a:schemeClr val="tx1"/>
                          </a:solidFill>
                          <a:latin typeface="+mn-lt"/>
                          <a:ea typeface="標楷體" panose="03000509000000000000" pitchFamily="65" charset="-120"/>
                          <a:cs typeface="+mn-cs"/>
                        </a:rPr>
                        <a:t>萬元為原則。</a:t>
                      </a: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mn-cs"/>
                        </a:rPr>
                        <a:t>成立縣市節能服務團，協助社區進行節能診斷及改善方案，每縣市以編列</a:t>
                      </a:r>
                      <a:r>
                        <a:rPr lang="en-US" altLang="zh-TW" sz="1400" b="0" kern="1200" dirty="0" smtClean="0">
                          <a:solidFill>
                            <a:schemeClr val="tx1"/>
                          </a:solidFill>
                          <a:latin typeface="+mn-lt"/>
                          <a:ea typeface="標楷體" panose="03000509000000000000" pitchFamily="65" charset="-120"/>
                          <a:cs typeface="+mn-cs"/>
                        </a:rPr>
                        <a:t>100</a:t>
                      </a:r>
                      <a:r>
                        <a:rPr lang="zh-TW" altLang="en-US" sz="1400" b="0" kern="1200" dirty="0" smtClean="0">
                          <a:solidFill>
                            <a:schemeClr val="tx1"/>
                          </a:solidFill>
                          <a:latin typeface="+mn-lt"/>
                          <a:ea typeface="標楷體" panose="03000509000000000000" pitchFamily="65" charset="-120"/>
                          <a:cs typeface="+mn-cs"/>
                        </a:rPr>
                        <a:t>萬為上限，全國</a:t>
                      </a:r>
                      <a:r>
                        <a:rPr lang="en-US" altLang="zh-TW" sz="1400" b="0" kern="1200" dirty="0" smtClean="0">
                          <a:solidFill>
                            <a:schemeClr val="tx1"/>
                          </a:solidFill>
                          <a:latin typeface="+mn-lt"/>
                          <a:ea typeface="標楷體" panose="03000509000000000000" pitchFamily="65" charset="-120"/>
                          <a:cs typeface="+mn-cs"/>
                        </a:rPr>
                        <a:t>0.22</a:t>
                      </a:r>
                      <a:r>
                        <a:rPr lang="zh-TW" altLang="en-US" sz="1400" b="0" kern="1200" dirty="0" smtClean="0">
                          <a:solidFill>
                            <a:schemeClr val="tx1"/>
                          </a:solidFill>
                          <a:latin typeface="+mn-lt"/>
                          <a:ea typeface="標楷體" panose="03000509000000000000" pitchFamily="65" charset="-120"/>
                          <a:cs typeface="+mn-cs"/>
                        </a:rPr>
                        <a:t>億元。</a:t>
                      </a: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mn-cs"/>
                        </a:rPr>
                        <a:t>集合式住宅或大樓採用節能設備或進行節能改善經費之補助，每社區以編列</a:t>
                      </a:r>
                      <a:r>
                        <a:rPr lang="en-US" altLang="zh-TW" sz="1400" b="0" kern="1200" dirty="0" smtClean="0">
                          <a:solidFill>
                            <a:schemeClr val="tx1"/>
                          </a:solidFill>
                          <a:latin typeface="+mn-lt"/>
                          <a:ea typeface="標楷體" panose="03000509000000000000" pitchFamily="65" charset="-120"/>
                          <a:cs typeface="+mn-cs"/>
                        </a:rPr>
                        <a:t>10-30</a:t>
                      </a:r>
                      <a:r>
                        <a:rPr lang="zh-TW" altLang="en-US" sz="1400" b="0" kern="1200" dirty="0" smtClean="0">
                          <a:solidFill>
                            <a:schemeClr val="tx1"/>
                          </a:solidFill>
                          <a:latin typeface="+mn-lt"/>
                          <a:ea typeface="標楷體" panose="03000509000000000000" pitchFamily="65" charset="-120"/>
                          <a:cs typeface="+mn-cs"/>
                        </a:rPr>
                        <a:t>萬為原則。</a:t>
                      </a:r>
                      <a:r>
                        <a:rPr lang="en-US" altLang="zh-TW"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若落實電力、照明、空調、事務設備等方面節能改善，平均約有</a:t>
                      </a:r>
                      <a:r>
                        <a:rPr lang="en-US" altLang="zh-TW" sz="1400" b="0" kern="1200" dirty="0" smtClean="0">
                          <a:solidFill>
                            <a:schemeClr val="tx1"/>
                          </a:solidFill>
                          <a:latin typeface="+mn-lt"/>
                          <a:ea typeface="標楷體" panose="03000509000000000000" pitchFamily="65" charset="-120"/>
                          <a:cs typeface="+mn-cs"/>
                        </a:rPr>
                        <a:t>20%</a:t>
                      </a:r>
                      <a:r>
                        <a:rPr lang="zh-TW" altLang="zh-TW" sz="1400" b="0" kern="1200" dirty="0" smtClean="0">
                          <a:solidFill>
                            <a:schemeClr val="tx1"/>
                          </a:solidFill>
                          <a:latin typeface="+mn-lt"/>
                          <a:ea typeface="標楷體" panose="03000509000000000000" pitchFamily="65" charset="-120"/>
                          <a:cs typeface="+mn-cs"/>
                        </a:rPr>
                        <a:t>之節能潛力。</a:t>
                      </a:r>
                      <a:r>
                        <a:rPr lang="en-US" altLang="zh-TW" sz="1400" b="0" kern="1200" dirty="0" smtClean="0">
                          <a:solidFill>
                            <a:schemeClr val="tx1"/>
                          </a:solidFill>
                          <a:latin typeface="+mn-lt"/>
                          <a:ea typeface="標楷體" panose="03000509000000000000" pitchFamily="65" charset="-120"/>
                          <a:cs typeface="+mn-cs"/>
                        </a:rPr>
                        <a:t>)</a:t>
                      </a:r>
                    </a:p>
                    <a:p>
                      <a:pPr marL="85725" indent="-85725"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mn-cs"/>
                        </a:rPr>
                        <a:t>辦理家庭或社區節電競賽，每一縣市以編列</a:t>
                      </a:r>
                      <a:r>
                        <a:rPr lang="en-US" altLang="zh-TW" sz="1400" b="0" kern="1200" dirty="0" smtClean="0">
                          <a:solidFill>
                            <a:schemeClr val="tx1"/>
                          </a:solidFill>
                          <a:latin typeface="+mn-lt"/>
                          <a:ea typeface="標楷體" panose="03000509000000000000" pitchFamily="65" charset="-120"/>
                          <a:cs typeface="+mn-cs"/>
                        </a:rPr>
                        <a:t>100~500</a:t>
                      </a:r>
                      <a:r>
                        <a:rPr lang="zh-TW" altLang="en-US" sz="1400" b="0" kern="1200" dirty="0" smtClean="0">
                          <a:solidFill>
                            <a:schemeClr val="tx1"/>
                          </a:solidFill>
                          <a:latin typeface="+mn-lt"/>
                          <a:ea typeface="標楷體" panose="03000509000000000000" pitchFamily="65" charset="-120"/>
                          <a:cs typeface="+mn-cs"/>
                        </a:rPr>
                        <a:t>萬元為原則推動</a:t>
                      </a:r>
                      <a:r>
                        <a:rPr lang="en-US" altLang="zh-TW" sz="1400" b="0" kern="1200" dirty="0" smtClean="0">
                          <a:solidFill>
                            <a:schemeClr val="tx1"/>
                          </a:solidFill>
                          <a:latin typeface="+mn-lt"/>
                          <a:ea typeface="標楷體" panose="03000509000000000000" pitchFamily="65" charset="-120"/>
                          <a:cs typeface="+mn-cs"/>
                        </a:rPr>
                        <a:t>(</a:t>
                      </a:r>
                      <a:r>
                        <a:rPr lang="zh-TW" altLang="en-US" sz="1400" b="0" kern="1200" dirty="0" smtClean="0">
                          <a:solidFill>
                            <a:schemeClr val="tx1"/>
                          </a:solidFill>
                          <a:latin typeface="+mn-lt"/>
                          <a:ea typeface="標楷體" panose="03000509000000000000" pitchFamily="65" charset="-120"/>
                          <a:cs typeface="+mn-cs"/>
                        </a:rPr>
                        <a:t>視縣市規模</a:t>
                      </a:r>
                      <a:r>
                        <a:rPr lang="en-US" altLang="zh-TW" sz="1400" b="0" kern="1200" dirty="0" smtClean="0">
                          <a:solidFill>
                            <a:schemeClr val="tx1"/>
                          </a:solidFill>
                          <a:latin typeface="+mn-lt"/>
                          <a:ea typeface="標楷體" panose="03000509000000000000" pitchFamily="65" charset="-120"/>
                          <a:cs typeface="+mn-cs"/>
                        </a:rPr>
                        <a:t>)</a:t>
                      </a:r>
                      <a:r>
                        <a:rPr lang="zh-TW" altLang="en-US" sz="1400" b="0" kern="1200" dirty="0" smtClean="0">
                          <a:solidFill>
                            <a:schemeClr val="tx1"/>
                          </a:solidFill>
                          <a:latin typeface="+mn-lt"/>
                          <a:ea typeface="標楷體" panose="03000509000000000000" pitchFamily="65" charset="-120"/>
                          <a:cs typeface="+mn-cs"/>
                        </a:rPr>
                        <a:t>。</a:t>
                      </a:r>
                      <a:endParaRPr lang="en-US" altLang="zh-TW" sz="1400" b="0" kern="1200" dirty="0" smtClean="0">
                        <a:solidFill>
                          <a:schemeClr val="tx1"/>
                        </a:solidFill>
                        <a:latin typeface="+mn-lt"/>
                        <a:ea typeface="標楷體" panose="03000509000000000000" pitchFamily="65" charset="-120"/>
                        <a:cs typeface="+mn-cs"/>
                      </a:endParaRPr>
                    </a:p>
                    <a:p>
                      <a:pPr marL="177800" indent="0" algn="just">
                        <a:lnSpc>
                          <a:spcPct val="100000"/>
                        </a:lnSpc>
                        <a:spcBef>
                          <a:spcPts val="0"/>
                        </a:spcBef>
                        <a:spcAft>
                          <a:spcPts val="0"/>
                        </a:spcAft>
                        <a:buFont typeface="+mj-lt"/>
                        <a:buNone/>
                      </a:pPr>
                      <a:endParaRPr lang="en-US" altLang="zh-TW" sz="1400" b="0" kern="1200" dirty="0" smtClean="0">
                        <a:solidFill>
                          <a:schemeClr val="tx1"/>
                        </a:solidFill>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標題 1"/>
          <p:cNvSpPr txBox="1">
            <a:spLocks/>
          </p:cNvSpPr>
          <p:nvPr/>
        </p:nvSpPr>
        <p:spPr bwMode="auto">
          <a:xfrm>
            <a:off x="260085" y="836712"/>
            <a:ext cx="8623829"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1520825" indent="-1520825" algn="l"/>
            <a:r>
              <a:rPr lang="en-US" altLang="zh-TW" sz="2000" b="1" dirty="0">
                <a:latin typeface="+mn-lt"/>
                <a:ea typeface="標楷體" panose="03000509000000000000" pitchFamily="65" charset="-120"/>
              </a:rPr>
              <a:t>2</a:t>
            </a:r>
            <a:r>
              <a:rPr lang="en-US" altLang="zh-TW" sz="2000" b="1" dirty="0" smtClean="0">
                <a:latin typeface="+mn-lt"/>
                <a:ea typeface="標楷體" panose="03000509000000000000" pitchFamily="65" charset="-120"/>
              </a:rPr>
              <a:t>.</a:t>
            </a:r>
            <a:r>
              <a:rPr lang="zh-TW" altLang="en-US" sz="2000" b="1" dirty="0" smtClean="0">
                <a:latin typeface="+mn-lt"/>
                <a:ea typeface="標楷體" panose="03000509000000000000" pitchFamily="65" charset="-120"/>
              </a:rPr>
              <a:t>住宅</a:t>
            </a:r>
            <a:r>
              <a:rPr lang="en-US" altLang="zh-TW" sz="2000" b="1" dirty="0" smtClean="0">
                <a:latin typeface="+mn-lt"/>
                <a:ea typeface="標楷體" panose="03000509000000000000" pitchFamily="65" charset="-120"/>
              </a:rPr>
              <a:t>	</a:t>
            </a:r>
            <a:endParaRPr kumimoji="0" lang="en-US" altLang="zh-TW" sz="2000" b="1" dirty="0">
              <a:solidFill>
                <a:srgbClr val="0000FF"/>
              </a:solidFill>
              <a:latin typeface="+mn-lt"/>
              <a:ea typeface="標楷體" panose="03000509000000000000" pitchFamily="65" charset="-120"/>
            </a:endParaRPr>
          </a:p>
        </p:txBody>
      </p:sp>
      <p:sp>
        <p:nvSpPr>
          <p:cNvPr id="7" name="投影片編號版面配置區 70"/>
          <p:cNvSpPr txBox="1">
            <a:spLocks/>
          </p:cNvSpPr>
          <p:nvPr/>
        </p:nvSpPr>
        <p:spPr bwMode="auto">
          <a:xfrm>
            <a:off x="8697912" y="651013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4</a:t>
            </a:fld>
            <a:endParaRPr kumimoji="0" lang="en-US" altLang="zh-TW" sz="1200" dirty="0">
              <a:latin typeface="+mn-lt"/>
              <a:ea typeface="標楷體" pitchFamily="65" charset="-120"/>
            </a:endParaRPr>
          </a:p>
        </p:txBody>
      </p:sp>
      <p:sp>
        <p:nvSpPr>
          <p:cNvPr id="6"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a:t>
            </a:r>
            <a:r>
              <a:rPr kumimoji="0" lang="zh-TW" altLang="en-US" sz="2800" b="1" dirty="0" smtClean="0">
                <a:latin typeface="+mn-lt"/>
                <a:cs typeface="Times New Roman" pitchFamily="18" charset="0"/>
              </a:rPr>
              <a:t>估算</a:t>
            </a:r>
            <a:r>
              <a:rPr kumimoji="0" lang="en-US" altLang="zh-TW" sz="2000" b="1" dirty="0" smtClean="0">
                <a:latin typeface="+mn-lt"/>
                <a:cs typeface="Times New Roman" pitchFamily="18" charset="0"/>
              </a:rPr>
              <a:t>(</a:t>
            </a:r>
            <a:r>
              <a:rPr kumimoji="0" lang="zh-TW" altLang="en-US" sz="2000" b="1" dirty="0" smtClean="0">
                <a:latin typeface="+mn-lt"/>
                <a:cs typeface="Times New Roman" pitchFamily="18" charset="0"/>
              </a:rPr>
              <a:t>續</a:t>
            </a:r>
            <a:r>
              <a:rPr kumimoji="0" lang="en-US" altLang="zh-TW" sz="2000" b="1" dirty="0" smtClean="0">
                <a:latin typeface="+mn-lt"/>
                <a:cs typeface="Times New Roman" pitchFamily="18" charset="0"/>
              </a:rPr>
              <a:t>)</a:t>
            </a:r>
            <a:endParaRPr kumimoji="0" lang="en-US" altLang="zh-TW" sz="2000" b="1" dirty="0">
              <a:latin typeface="+mn-lt"/>
              <a:cs typeface="Times New Roman" pitchFamily="18" charset="0"/>
            </a:endParaRPr>
          </a:p>
        </p:txBody>
      </p:sp>
      <p:cxnSp>
        <p:nvCxnSpPr>
          <p:cNvPr id="10" name="直線接點 9"/>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11" name="直線接點 10"/>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298600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 xmlns:p14="http://schemas.microsoft.com/office/powerpoint/2010/main" val="3567351657"/>
              </p:ext>
            </p:extLst>
          </p:nvPr>
        </p:nvGraphicFramePr>
        <p:xfrm>
          <a:off x="356309" y="1349230"/>
          <a:ext cx="8521979" cy="4703039"/>
        </p:xfrm>
        <a:graphic>
          <a:graphicData uri="http://schemas.openxmlformats.org/drawingml/2006/table">
            <a:tbl>
              <a:tblPr firstRow="1" bandRow="1">
                <a:tableStyleId>{5C22544A-7EE6-4342-B048-85BDC9FD1C3A}</a:tableStyleId>
              </a:tblPr>
              <a:tblGrid>
                <a:gridCol w="3206050"/>
                <a:gridCol w="5315929"/>
              </a:tblGrid>
              <a:tr h="252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398239">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節電服務</a:t>
                      </a:r>
                    </a:p>
                    <a:p>
                      <a:pPr marL="85725" indent="-85725" algn="just">
                        <a:lnSpc>
                          <a:spcPct val="100000"/>
                        </a:lnSpc>
                        <a:spcBef>
                          <a:spcPts val="0"/>
                        </a:spcBef>
                        <a:spcAft>
                          <a:spcPts val="0"/>
                        </a:spcAft>
                        <a:buFont typeface="Arial" panose="020B0604020202020204" pitchFamily="34" charset="0"/>
                        <a:buChar char="•"/>
                      </a:pPr>
                      <a:r>
                        <a:rPr lang="zh-TW" altLang="zh-TW" sz="1400" b="0" kern="1200" dirty="0" smtClean="0">
                          <a:solidFill>
                            <a:schemeClr val="tx1"/>
                          </a:solidFill>
                          <a:latin typeface="+mn-lt"/>
                          <a:ea typeface="標楷體" panose="03000509000000000000" pitchFamily="65" charset="-120"/>
                          <a:cs typeface="+mn-cs"/>
                        </a:rPr>
                        <a:t>推動村里節電服務隊</a:t>
                      </a: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r>
                        <a:rPr lang="zh-TW" altLang="zh-TW" sz="1400" b="0" kern="1200" dirty="0" smtClean="0">
                          <a:solidFill>
                            <a:schemeClr val="tx1"/>
                          </a:solidFill>
                          <a:latin typeface="+mn-lt"/>
                          <a:ea typeface="標楷體" panose="03000509000000000000" pitchFamily="65" charset="-120"/>
                          <a:cs typeface="+mn-cs"/>
                        </a:rPr>
                        <a:t>鼓勵社區</a:t>
                      </a:r>
                      <a:r>
                        <a:rPr lang="en-US" altLang="zh-TW"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大樓</a:t>
                      </a:r>
                      <a:r>
                        <a:rPr lang="en-US" altLang="zh-TW"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公布公設用電資訊，鼓勵節電</a:t>
                      </a:r>
                      <a:endParaRPr lang="en-US" altLang="zh-TW" sz="1400" b="0" kern="1200" dirty="0" smtClean="0">
                        <a:solidFill>
                          <a:schemeClr val="tx1"/>
                        </a:solidFill>
                        <a:latin typeface="+mn-lt"/>
                        <a:ea typeface="標楷體" panose="03000509000000000000" pitchFamily="65" charset="-120"/>
                        <a:cs typeface="+mn-cs"/>
                      </a:endParaRPr>
                    </a:p>
                    <a:p>
                      <a:pPr marL="0" indent="0" algn="just">
                        <a:lnSpc>
                          <a:spcPct val="100000"/>
                        </a:lnSpc>
                        <a:spcBef>
                          <a:spcPts val="0"/>
                        </a:spcBef>
                        <a:spcAft>
                          <a:spcPts val="0"/>
                        </a:spcAft>
                        <a:buFont typeface="Arial" panose="020B0604020202020204" pitchFamily="34" charset="0"/>
                        <a:buNone/>
                      </a:pPr>
                      <a:endParaRPr lang="en-US" altLang="zh-TW" sz="1400" b="0" kern="1200" dirty="0" smtClean="0">
                        <a:solidFill>
                          <a:schemeClr val="tx1"/>
                        </a:solidFill>
                        <a:latin typeface="+mn-lt"/>
                        <a:ea typeface="標楷體" panose="03000509000000000000" pitchFamily="65" charset="-120"/>
                        <a:cs typeface="+mn-cs"/>
                      </a:endParaRPr>
                    </a:p>
                    <a:p>
                      <a:pPr marL="0" indent="0" algn="just">
                        <a:lnSpc>
                          <a:spcPct val="100000"/>
                        </a:lnSpc>
                        <a:spcBef>
                          <a:spcPts val="0"/>
                        </a:spcBef>
                        <a:spcAft>
                          <a:spcPts val="0"/>
                        </a:spcAft>
                        <a:buFont typeface="Arial" panose="020B0604020202020204" pitchFamily="34" charset="0"/>
                        <a:buNone/>
                      </a:pPr>
                      <a:endParaRPr lang="en-US" altLang="zh-TW" sz="1400" b="0" kern="1200" dirty="0" smtClean="0">
                        <a:solidFill>
                          <a:schemeClr val="tx1"/>
                        </a:solidFill>
                        <a:latin typeface="+mn-lt"/>
                        <a:ea typeface="標楷體" panose="03000509000000000000" pitchFamily="65" charset="-120"/>
                        <a:cs typeface="+mn-cs"/>
                      </a:endParaRPr>
                    </a:p>
                    <a:p>
                      <a:pPr marL="0" indent="0" algn="just">
                        <a:lnSpc>
                          <a:spcPct val="100000"/>
                        </a:lnSpc>
                        <a:spcBef>
                          <a:spcPts val="0"/>
                        </a:spcBef>
                        <a:spcAft>
                          <a:spcPts val="0"/>
                        </a:spcAft>
                        <a:buFont typeface="Arial" panose="020B0604020202020204" pitchFamily="34" charset="0"/>
                        <a:buNone/>
                      </a:pP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r>
                        <a:rPr lang="zh-TW" altLang="zh-TW" sz="1400" b="0" kern="1200" dirty="0" smtClean="0">
                          <a:solidFill>
                            <a:schemeClr val="tx1"/>
                          </a:solidFill>
                          <a:latin typeface="+mn-lt"/>
                          <a:ea typeface="標楷體" panose="03000509000000000000" pitchFamily="65" charset="-120"/>
                          <a:cs typeface="+mn-cs"/>
                        </a:rPr>
                        <a:t>協助低收入戶節電服務</a:t>
                      </a: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endParaRPr lang="en-US" altLang="zh-TW" sz="1400" b="0" kern="1200" dirty="0" smtClean="0">
                        <a:solidFill>
                          <a:schemeClr val="tx1"/>
                        </a:solidFill>
                        <a:latin typeface="+mn-lt"/>
                        <a:ea typeface="標楷體" panose="03000509000000000000" pitchFamily="65" charset="-120"/>
                        <a:cs typeface="+mn-cs"/>
                      </a:endParaRPr>
                    </a:p>
                    <a:p>
                      <a:pPr marL="0" indent="0" algn="just">
                        <a:lnSpc>
                          <a:spcPct val="100000"/>
                        </a:lnSpc>
                        <a:spcBef>
                          <a:spcPts val="0"/>
                        </a:spcBef>
                        <a:spcAft>
                          <a:spcPts val="0"/>
                        </a:spcAft>
                        <a:buFont typeface="Arial" panose="020B0604020202020204" pitchFamily="34" charset="0"/>
                        <a:buNone/>
                      </a:pPr>
                      <a:endParaRPr lang="en-US" altLang="zh-TW" sz="1400" b="0" kern="1200" dirty="0" smtClean="0">
                        <a:solidFill>
                          <a:schemeClr val="tx1"/>
                        </a:solidFill>
                        <a:latin typeface="+mn-lt"/>
                        <a:ea typeface="標楷體" panose="03000509000000000000" pitchFamily="65" charset="-120"/>
                        <a:cs typeface="+mn-cs"/>
                      </a:endParaRPr>
                    </a:p>
                    <a:p>
                      <a:pPr marL="85725" indent="-85725" algn="just">
                        <a:lnSpc>
                          <a:spcPct val="100000"/>
                        </a:lnSpc>
                        <a:spcBef>
                          <a:spcPts val="0"/>
                        </a:spcBef>
                        <a:spcAft>
                          <a:spcPts val="0"/>
                        </a:spcAft>
                        <a:buFont typeface="Arial" panose="020B0604020202020204" pitchFamily="34" charset="0"/>
                        <a:buChar char="•"/>
                      </a:pPr>
                      <a:r>
                        <a:rPr lang="zh-TW" altLang="zh-TW" sz="1400" b="0" kern="1200" dirty="0" smtClean="0">
                          <a:solidFill>
                            <a:schemeClr val="tx1"/>
                          </a:solidFill>
                          <a:latin typeface="+mn-lt"/>
                          <a:ea typeface="標楷體" panose="03000509000000000000" pitchFamily="65" charset="-120"/>
                          <a:cs typeface="+mn-cs"/>
                        </a:rPr>
                        <a:t>辦理村里長</a:t>
                      </a:r>
                      <a:r>
                        <a:rPr lang="en-US" altLang="zh-TW"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幹事</a:t>
                      </a:r>
                      <a:r>
                        <a:rPr lang="en-US" altLang="zh-TW"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節電訓練班</a:t>
                      </a:r>
                      <a:endParaRPr lang="en-US" altLang="zh-TW" sz="1400" b="0" kern="1200" dirty="0" smtClean="0">
                        <a:solidFill>
                          <a:schemeClr val="tx1"/>
                        </a:solidFill>
                        <a:latin typeface="+mn-lt"/>
                        <a:ea typeface="標楷體" panose="03000509000000000000" pitchFamily="65" charset="-120"/>
                        <a:cs typeface="+mn-cs"/>
                      </a:endParaRPr>
                    </a:p>
                    <a:p>
                      <a:pPr marL="177800" indent="-88900" algn="just">
                        <a:lnSpc>
                          <a:spcPct val="100000"/>
                        </a:lnSpc>
                        <a:spcBef>
                          <a:spcPts val="0"/>
                        </a:spcBef>
                        <a:spcAft>
                          <a:spcPts val="0"/>
                        </a:spcAft>
                        <a:buFont typeface="Arial" panose="020B0604020202020204" pitchFamily="34" charset="0"/>
                        <a:buChar char="•"/>
                      </a:pPr>
                      <a:endParaRPr lang="zh-TW" altLang="en-US" sz="1400" b="0" kern="1200" dirty="0" smtClean="0">
                        <a:solidFill>
                          <a:srgbClr val="FF0000"/>
                        </a:solidFill>
                        <a:latin typeface="+mn-lt"/>
                        <a:ea typeface="標楷體" panose="03000509000000000000" pitchFamily="65" charset="-120"/>
                        <a:cs typeface="+mn-cs"/>
                      </a:endParaRPr>
                    </a:p>
                    <a:p>
                      <a:pPr algn="just">
                        <a:lnSpc>
                          <a:spcPct val="100000"/>
                        </a:lnSpc>
                        <a:spcBef>
                          <a:spcPts val="0"/>
                        </a:spcBef>
                        <a:spcAft>
                          <a:spcPts val="0"/>
                        </a:spcAft>
                      </a:pPr>
                      <a:endParaRPr lang="en-US" altLang="zh-TW" sz="1400" b="1" u="sng" dirty="0" smtClean="0">
                        <a:solidFill>
                          <a:schemeClr val="tx1"/>
                        </a:solidFill>
                        <a:latin typeface="+mn-lt"/>
                        <a:ea typeface="標楷體" panose="03000509000000000000" pitchFamily="65" charset="-120"/>
                      </a:endParaRPr>
                    </a:p>
                    <a:p>
                      <a:pPr algn="just">
                        <a:lnSpc>
                          <a:spcPct val="100000"/>
                        </a:lnSpc>
                        <a:spcBef>
                          <a:spcPts val="0"/>
                        </a:spcBef>
                        <a:spcAft>
                          <a:spcPts val="0"/>
                        </a:spcAft>
                      </a:pPr>
                      <a:endParaRPr lang="en-US" altLang="zh-TW" sz="1400" b="1" u="sng" dirty="0" smtClean="0">
                        <a:solidFill>
                          <a:schemeClr val="tx1"/>
                        </a:solidFill>
                        <a:latin typeface="+mn-lt"/>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節電服務</a:t>
                      </a:r>
                      <a:endParaRPr lang="en-US" altLang="zh-TW" sz="1400" b="0" kern="1200" dirty="0" smtClean="0">
                        <a:solidFill>
                          <a:schemeClr val="tx1"/>
                        </a:solidFill>
                        <a:latin typeface="+mn-lt"/>
                        <a:ea typeface="標楷體" panose="03000509000000000000" pitchFamily="65" charset="-120"/>
                        <a:cs typeface="+mn-cs"/>
                      </a:endParaRP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大部分村里目前已有治安巡邏隊之設置，建議鼓勵村里成立節電服務隊，協助街坊鄰居節電。例如新北市辦理之「節電里最行」即得到收到極好之效果。</a:t>
                      </a:r>
                      <a:endParaRPr lang="en-US" altLang="zh-TW" sz="1400" b="0" kern="1200" dirty="0" smtClean="0">
                        <a:solidFill>
                          <a:schemeClr val="tx1"/>
                        </a:solidFill>
                        <a:latin typeface="+mn-lt"/>
                        <a:ea typeface="標楷體" panose="03000509000000000000" pitchFamily="65" charset="-120"/>
                        <a:cs typeface="+mn-cs"/>
                      </a:endParaRP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400" b="0" kern="1200" baseline="0" dirty="0" smtClean="0">
                        <a:solidFill>
                          <a:schemeClr val="tx1"/>
                        </a:solidFill>
                        <a:latin typeface="+mn-lt"/>
                        <a:ea typeface="標楷體" panose="03000509000000000000" pitchFamily="65" charset="-120"/>
                        <a:cs typeface="+mn-cs"/>
                      </a:endParaRP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例如獲頒經濟部節能績優獎得獎的台北華府公寓大廈，即透過公告公設用電，進而換裝高效率燈具，達到照明節電</a:t>
                      </a:r>
                      <a:r>
                        <a:rPr lang="en-US" altLang="zh-TW" sz="1400" b="0" kern="1200" dirty="0" smtClean="0">
                          <a:solidFill>
                            <a:schemeClr val="tx1"/>
                          </a:solidFill>
                          <a:latin typeface="+mn-lt"/>
                          <a:ea typeface="標楷體" panose="03000509000000000000" pitchFamily="65" charset="-120"/>
                          <a:cs typeface="+mn-cs"/>
                        </a:rPr>
                        <a:t>50 % </a:t>
                      </a:r>
                      <a:r>
                        <a:rPr lang="zh-TW" altLang="zh-TW" sz="1400" b="0" kern="1200" dirty="0" smtClean="0">
                          <a:solidFill>
                            <a:schemeClr val="tx1"/>
                          </a:solidFill>
                          <a:latin typeface="+mn-lt"/>
                          <a:ea typeface="標楷體" panose="03000509000000000000" pitchFamily="65" charset="-120"/>
                          <a:cs typeface="+mn-cs"/>
                        </a:rPr>
                        <a:t>效益，每年省下公設用電</a:t>
                      </a:r>
                      <a:r>
                        <a:rPr lang="en-US" altLang="zh-TW" sz="1400" b="0" kern="1200" dirty="0" smtClean="0">
                          <a:solidFill>
                            <a:schemeClr val="tx1"/>
                          </a:solidFill>
                          <a:latin typeface="+mn-lt"/>
                          <a:ea typeface="標楷體" panose="03000509000000000000" pitchFamily="65" charset="-120"/>
                          <a:cs typeface="+mn-cs"/>
                        </a:rPr>
                        <a:t>9.6</a:t>
                      </a:r>
                      <a:r>
                        <a:rPr lang="zh-TW" altLang="zh-TW" sz="1400" b="0" kern="1200" dirty="0" smtClean="0">
                          <a:solidFill>
                            <a:schemeClr val="tx1"/>
                          </a:solidFill>
                          <a:latin typeface="+mn-lt"/>
                          <a:ea typeface="標楷體" panose="03000509000000000000" pitchFamily="65" charset="-120"/>
                          <a:cs typeface="+mn-cs"/>
                        </a:rPr>
                        <a:t>萬元，這種有效又實際的做法值得透過縣市大力推動。</a:t>
                      </a:r>
                      <a:endParaRPr lang="en-US" altLang="zh-TW" sz="1400" b="0" kern="1200" dirty="0" smtClean="0">
                        <a:solidFill>
                          <a:schemeClr val="tx1"/>
                        </a:solidFill>
                        <a:latin typeface="+mn-lt"/>
                        <a:ea typeface="標楷體" panose="03000509000000000000" pitchFamily="65" charset="-120"/>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TW" sz="1400" b="0" kern="1200" dirty="0" smtClean="0">
                        <a:solidFill>
                          <a:schemeClr val="tx1"/>
                        </a:solidFill>
                        <a:latin typeface="+mn-lt"/>
                        <a:ea typeface="標楷體" panose="03000509000000000000" pitchFamily="65" charset="-120"/>
                        <a:cs typeface="+mn-cs"/>
                      </a:endParaRPr>
                    </a:p>
                    <a:p>
                      <a:pPr marL="90488" indent="-90488" algn="just">
                        <a:lnSpc>
                          <a:spcPct val="100000"/>
                        </a:lnSpc>
                        <a:spcBef>
                          <a:spcPts val="0"/>
                        </a:spcBef>
                        <a:spcAft>
                          <a:spcPts val="0"/>
                        </a:spcAft>
                        <a:buFont typeface="Arial" panose="020B0604020202020204" pitchFamily="34" charset="0"/>
                        <a:buChar char="•"/>
                      </a:pPr>
                      <a:r>
                        <a:rPr lang="zh-TW" altLang="zh-TW" sz="1400" b="0" kern="1200" dirty="0" smtClean="0">
                          <a:solidFill>
                            <a:schemeClr val="tx1"/>
                          </a:solidFill>
                          <a:latin typeface="+mn-lt"/>
                          <a:ea typeface="標楷體" panose="03000509000000000000" pitchFamily="65" charset="-120"/>
                          <a:cs typeface="+mn-cs"/>
                        </a:rPr>
                        <a:t>針對縣市收收入戶用電進行輔導，必要時提供高效率燈具汰換服務，減少電費負擔。</a:t>
                      </a:r>
                      <a:endParaRPr lang="en-US" altLang="zh-TW" sz="1400" b="0" kern="1200" dirty="0" smtClean="0">
                        <a:solidFill>
                          <a:schemeClr val="tx1"/>
                        </a:solidFill>
                        <a:latin typeface="+mn-lt"/>
                        <a:ea typeface="標楷體" panose="03000509000000000000" pitchFamily="65" charset="-120"/>
                        <a:cs typeface="+mn-cs"/>
                      </a:endParaRPr>
                    </a:p>
                    <a:p>
                      <a:pPr marL="90488" indent="-90488" algn="just">
                        <a:lnSpc>
                          <a:spcPct val="100000"/>
                        </a:lnSpc>
                        <a:spcBef>
                          <a:spcPts val="0"/>
                        </a:spcBef>
                        <a:spcAft>
                          <a:spcPts val="0"/>
                        </a:spcAft>
                        <a:buFont typeface="Arial" panose="020B0604020202020204" pitchFamily="34" charset="0"/>
                        <a:buChar char="•"/>
                      </a:pPr>
                      <a:endParaRPr lang="en-US" altLang="zh-TW" sz="1400" b="0" dirty="0" smtClean="0">
                        <a:solidFill>
                          <a:schemeClr val="tx1"/>
                        </a:solidFill>
                        <a:latin typeface="+mn-lt"/>
                        <a:ea typeface="標楷體" panose="03000509000000000000" pitchFamily="65" charset="-120"/>
                      </a:endParaRPr>
                    </a:p>
                    <a:p>
                      <a:pPr marL="90488" indent="-90488" algn="just" defTabSz="914400" rtl="0" eaLnBrk="1" latinLnBrk="0" hangingPunct="1">
                        <a:lnSpc>
                          <a:spcPct val="100000"/>
                        </a:lnSpc>
                        <a:spcBef>
                          <a:spcPts val="0"/>
                        </a:spcBef>
                        <a:spcAft>
                          <a:spcPts val="0"/>
                        </a:spcAft>
                        <a:buFont typeface="Arial" panose="020B0604020202020204" pitchFamily="34" charset="0"/>
                        <a:buChar char="•"/>
                      </a:pPr>
                      <a:r>
                        <a:rPr lang="zh-TW" altLang="zh-TW" sz="1400" b="0" kern="1200" dirty="0" smtClean="0">
                          <a:solidFill>
                            <a:schemeClr val="tx1"/>
                          </a:solidFill>
                          <a:latin typeface="+mn-lt"/>
                          <a:ea typeface="標楷體" panose="03000509000000000000" pitchFamily="65" charset="-120"/>
                          <a:cs typeface="+mn-cs"/>
                        </a:rPr>
                        <a:t>村里長及村里幹事為服務民眾之第一線人員，可辦理家庭節電及公設節電手法節電訓練班，提供節電服務服務。</a:t>
                      </a:r>
                      <a:endParaRPr lang="en-US" altLang="zh-TW" sz="1400" b="0" kern="1200" dirty="0" smtClean="0">
                        <a:solidFill>
                          <a:schemeClr val="tx1"/>
                        </a:solidFill>
                        <a:latin typeface="+mn-lt"/>
                        <a:ea typeface="標楷體" panose="03000509000000000000" pitchFamily="65" charset="-120"/>
                        <a:cs typeface="+mn-cs"/>
                      </a:endParaRPr>
                    </a:p>
                    <a:p>
                      <a:pPr marL="355600" indent="-177800" algn="just">
                        <a:lnSpc>
                          <a:spcPct val="100000"/>
                        </a:lnSpc>
                        <a:spcBef>
                          <a:spcPts val="0"/>
                        </a:spcBef>
                        <a:spcAft>
                          <a:spcPts val="0"/>
                        </a:spcAft>
                        <a:buFont typeface="+mj-lt"/>
                        <a:buAutoNum type="arabicPeriod"/>
                      </a:pPr>
                      <a:endParaRPr lang="en-US" altLang="zh-TW" sz="1400" b="0" kern="1200" dirty="0" smtClean="0">
                        <a:solidFill>
                          <a:schemeClr val="tx1"/>
                        </a:solidFill>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標題 1"/>
          <p:cNvSpPr txBox="1">
            <a:spLocks/>
          </p:cNvSpPr>
          <p:nvPr/>
        </p:nvSpPr>
        <p:spPr bwMode="auto">
          <a:xfrm>
            <a:off x="254459" y="856359"/>
            <a:ext cx="8623829"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1520825" indent="-1520825" algn="l"/>
            <a:r>
              <a:rPr lang="en-US" altLang="zh-TW" sz="2000" b="1" dirty="0">
                <a:latin typeface="+mn-lt"/>
                <a:ea typeface="標楷體" panose="03000509000000000000" pitchFamily="65" charset="-120"/>
              </a:rPr>
              <a:t>2</a:t>
            </a:r>
            <a:r>
              <a:rPr lang="en-US" altLang="zh-TW" sz="2000" b="1" dirty="0" smtClean="0">
                <a:latin typeface="+mn-lt"/>
                <a:ea typeface="標楷體" panose="03000509000000000000" pitchFamily="65" charset="-120"/>
              </a:rPr>
              <a:t>.</a:t>
            </a:r>
            <a:r>
              <a:rPr lang="zh-TW" altLang="en-US" sz="2000" b="1" dirty="0" smtClean="0">
                <a:latin typeface="+mn-lt"/>
                <a:ea typeface="標楷體" panose="03000509000000000000" pitchFamily="65" charset="-120"/>
              </a:rPr>
              <a:t>住宅</a:t>
            </a:r>
            <a:r>
              <a:rPr lang="en-US" altLang="zh-TW" sz="1400" b="1" dirty="0" smtClean="0">
                <a:latin typeface="+mn-lt"/>
                <a:ea typeface="標楷體" panose="03000509000000000000" pitchFamily="65" charset="-120"/>
              </a:rPr>
              <a:t>(</a:t>
            </a:r>
            <a:r>
              <a:rPr lang="zh-TW" altLang="en-US" sz="1400" b="1" dirty="0" smtClean="0">
                <a:latin typeface="+mn-lt"/>
                <a:ea typeface="標楷體" panose="03000509000000000000" pitchFamily="65" charset="-120"/>
              </a:rPr>
              <a:t>續</a:t>
            </a:r>
            <a:r>
              <a:rPr lang="en-US" altLang="zh-TW" sz="1400" b="1" dirty="0" smtClean="0">
                <a:latin typeface="+mn-lt"/>
                <a:ea typeface="標楷體" panose="03000509000000000000" pitchFamily="65" charset="-120"/>
              </a:rPr>
              <a:t>)</a:t>
            </a:r>
            <a:r>
              <a:rPr lang="en-US" altLang="zh-TW" sz="2000" b="1" dirty="0" smtClean="0">
                <a:latin typeface="+mn-lt"/>
                <a:ea typeface="標楷體" panose="03000509000000000000" pitchFamily="65" charset="-120"/>
              </a:rPr>
              <a:t>	</a:t>
            </a:r>
            <a:endParaRPr kumimoji="0" lang="en-US" altLang="zh-TW" sz="2000" b="1" dirty="0">
              <a:solidFill>
                <a:srgbClr val="0000FF"/>
              </a:solidFill>
              <a:latin typeface="+mn-lt"/>
              <a:ea typeface="標楷體" panose="03000509000000000000" pitchFamily="65" charset="-120"/>
            </a:endParaRPr>
          </a:p>
        </p:txBody>
      </p:sp>
      <p:sp>
        <p:nvSpPr>
          <p:cNvPr id="7" name="投影片編號版面配置區 70"/>
          <p:cNvSpPr txBox="1">
            <a:spLocks/>
          </p:cNvSpPr>
          <p:nvPr/>
        </p:nvSpPr>
        <p:spPr bwMode="auto">
          <a:xfrm>
            <a:off x="8697912" y="651013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5</a:t>
            </a:fld>
            <a:endParaRPr kumimoji="0" lang="en-US" altLang="zh-TW" sz="1200" dirty="0">
              <a:latin typeface="+mn-lt"/>
              <a:ea typeface="標楷體" pitchFamily="65" charset="-120"/>
            </a:endParaRPr>
          </a:p>
        </p:txBody>
      </p:sp>
      <p:sp>
        <p:nvSpPr>
          <p:cNvPr id="6"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a:t>
            </a:r>
            <a:r>
              <a:rPr kumimoji="0" lang="zh-TW" altLang="en-US" sz="2800" b="1" dirty="0" smtClean="0">
                <a:latin typeface="+mn-lt"/>
                <a:cs typeface="Times New Roman" pitchFamily="18" charset="0"/>
              </a:rPr>
              <a:t>估算</a:t>
            </a:r>
            <a:r>
              <a:rPr kumimoji="0" lang="en-US" altLang="zh-TW" sz="2000" b="1" dirty="0" smtClean="0">
                <a:latin typeface="+mn-lt"/>
                <a:cs typeface="Times New Roman" pitchFamily="18" charset="0"/>
              </a:rPr>
              <a:t>(</a:t>
            </a:r>
            <a:r>
              <a:rPr kumimoji="0" lang="zh-TW" altLang="en-US" sz="2000" b="1" dirty="0" smtClean="0">
                <a:latin typeface="+mn-lt"/>
                <a:cs typeface="Times New Roman" pitchFamily="18" charset="0"/>
              </a:rPr>
              <a:t>續</a:t>
            </a:r>
            <a:r>
              <a:rPr kumimoji="0" lang="en-US" altLang="zh-TW" sz="2000" b="1" dirty="0" smtClean="0">
                <a:latin typeface="+mn-lt"/>
                <a:cs typeface="Times New Roman" pitchFamily="18" charset="0"/>
              </a:rPr>
              <a:t>)</a:t>
            </a:r>
            <a:endParaRPr kumimoji="0" lang="en-US" altLang="zh-TW" sz="2000" b="1" dirty="0">
              <a:latin typeface="+mn-lt"/>
              <a:cs typeface="Times New Roman" pitchFamily="18" charset="0"/>
            </a:endParaRPr>
          </a:p>
        </p:txBody>
      </p:sp>
      <p:cxnSp>
        <p:nvCxnSpPr>
          <p:cNvPr id="10" name="直線接點 9"/>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11" name="直線接點 10"/>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067646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 xmlns:p14="http://schemas.microsoft.com/office/powerpoint/2010/main" val="2956870791"/>
              </p:ext>
            </p:extLst>
          </p:nvPr>
        </p:nvGraphicFramePr>
        <p:xfrm>
          <a:off x="301666" y="1340768"/>
          <a:ext cx="8619290" cy="5279103"/>
        </p:xfrm>
        <a:graphic>
          <a:graphicData uri="http://schemas.openxmlformats.org/drawingml/2006/table">
            <a:tbl>
              <a:tblPr firstRow="1" bandRow="1">
                <a:tableStyleId>{5C22544A-7EE6-4342-B048-85BDC9FD1C3A}</a:tableStyleId>
              </a:tblPr>
              <a:tblGrid>
                <a:gridCol w="2867249"/>
                <a:gridCol w="5752041"/>
              </a:tblGrid>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974303">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鼓勵採購節電產品</a:t>
                      </a:r>
                    </a:p>
                    <a:p>
                      <a:pPr marL="177800" marR="0" indent="-88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1400" b="0" dirty="0" smtClean="0">
                          <a:solidFill>
                            <a:schemeClr val="tx1"/>
                          </a:solidFill>
                          <a:latin typeface="+mn-lt"/>
                          <a:ea typeface="標楷體" panose="03000509000000000000" pitchFamily="65" charset="-120"/>
                        </a:rPr>
                        <a:t>結合賣場推廣節電商品</a:t>
                      </a:r>
                      <a:r>
                        <a:rPr lang="en-US" altLang="zh-TW" sz="1400" b="0" dirty="0" smtClean="0">
                          <a:solidFill>
                            <a:schemeClr val="tx1"/>
                          </a:solidFill>
                          <a:latin typeface="+mn-lt"/>
                          <a:ea typeface="標楷體" panose="03000509000000000000" pitchFamily="65" charset="-120"/>
                        </a:rPr>
                        <a:t>(</a:t>
                      </a:r>
                      <a:r>
                        <a:rPr lang="zh-TW" altLang="en-US" sz="1400" b="0" dirty="0" smtClean="0">
                          <a:solidFill>
                            <a:schemeClr val="tx1"/>
                          </a:solidFill>
                          <a:latin typeface="+mn-lt"/>
                          <a:ea typeface="標楷體" panose="03000509000000000000" pitchFamily="65" charset="-120"/>
                        </a:rPr>
                        <a:t>辦理折扣與抽獎等促銷活動</a:t>
                      </a:r>
                      <a:r>
                        <a:rPr lang="en-US" altLang="zh-TW" sz="1400" b="0" dirty="0" smtClean="0">
                          <a:solidFill>
                            <a:schemeClr val="tx1"/>
                          </a:solidFill>
                          <a:latin typeface="+mn-lt"/>
                          <a:ea typeface="標楷體" panose="03000509000000000000" pitchFamily="65" charset="-120"/>
                        </a:rPr>
                        <a:t>)</a:t>
                      </a:r>
                      <a:endParaRPr lang="en-US" altLang="zh-TW" sz="1400" b="0" kern="1200" dirty="0" smtClean="0">
                        <a:solidFill>
                          <a:schemeClr val="tx1"/>
                        </a:solidFill>
                        <a:latin typeface="+mn-lt"/>
                        <a:ea typeface="標楷體" panose="03000509000000000000" pitchFamily="65" charset="-120"/>
                        <a:cs typeface="+mn-cs"/>
                      </a:endParaRPr>
                    </a:p>
                    <a:p>
                      <a:pPr marL="177800" indent="-88900" algn="just">
                        <a:lnSpc>
                          <a:spcPct val="100000"/>
                        </a:lnSpc>
                        <a:spcBef>
                          <a:spcPts val="0"/>
                        </a:spcBef>
                        <a:spcAft>
                          <a:spcPts val="0"/>
                        </a:spcAft>
                        <a:buFont typeface="Arial" panose="020B0604020202020204" pitchFamily="34" charset="0"/>
                        <a:buChar char="•"/>
                      </a:pPr>
                      <a:r>
                        <a:rPr lang="zh-TW" altLang="en-US" sz="1400" b="0" kern="1200" dirty="0" smtClean="0">
                          <a:solidFill>
                            <a:schemeClr val="tx1"/>
                          </a:solidFill>
                          <a:latin typeface="+mn-lt"/>
                          <a:ea typeface="標楷體" panose="03000509000000000000" pitchFamily="65" charset="-120"/>
                          <a:cs typeface="+mn-cs"/>
                        </a:rPr>
                        <a:t>推動冷氣機、電冰箱及電熱水瓶汰舊換新節能家電補助方案</a:t>
                      </a:r>
                      <a:r>
                        <a:rPr lang="en-US" altLang="zh-TW" sz="1400" b="0" kern="1200" dirty="0" smtClean="0">
                          <a:solidFill>
                            <a:schemeClr val="tx1"/>
                          </a:solidFill>
                          <a:latin typeface="+mn-lt"/>
                          <a:ea typeface="標楷體" panose="03000509000000000000" pitchFamily="65" charset="-120"/>
                          <a:cs typeface="+mn-cs"/>
                        </a:rPr>
                        <a:t>(</a:t>
                      </a:r>
                      <a:r>
                        <a:rPr lang="zh-TW" altLang="en-US" sz="1400" b="0" kern="1200" dirty="0" smtClean="0">
                          <a:solidFill>
                            <a:schemeClr val="tx1"/>
                          </a:solidFill>
                          <a:latin typeface="+mn-lt"/>
                          <a:ea typeface="標楷體" panose="03000509000000000000" pitchFamily="65" charset="-120"/>
                          <a:cs typeface="+mn-cs"/>
                        </a:rPr>
                        <a:t>每件補助</a:t>
                      </a:r>
                      <a:r>
                        <a:rPr lang="en-US" altLang="zh-TW" sz="1400" b="0" kern="1200" dirty="0" smtClean="0">
                          <a:solidFill>
                            <a:schemeClr val="tx1"/>
                          </a:solidFill>
                          <a:latin typeface="+mn-lt"/>
                          <a:ea typeface="標楷體" panose="03000509000000000000" pitchFamily="65" charset="-120"/>
                          <a:cs typeface="+mn-cs"/>
                        </a:rPr>
                        <a:t>2,000</a:t>
                      </a:r>
                      <a:r>
                        <a:rPr lang="zh-TW" altLang="en-US" sz="1400" b="0" kern="1200" dirty="0" smtClean="0">
                          <a:solidFill>
                            <a:schemeClr val="tx1"/>
                          </a:solidFill>
                          <a:latin typeface="+mn-lt"/>
                          <a:ea typeface="標楷體" panose="03000509000000000000" pitchFamily="65" charset="-120"/>
                          <a:cs typeface="+mn-cs"/>
                        </a:rPr>
                        <a:t>元為上限</a:t>
                      </a:r>
                      <a:r>
                        <a:rPr lang="en-US" altLang="zh-TW" sz="1400" b="0" kern="1200" dirty="0" smtClean="0">
                          <a:solidFill>
                            <a:schemeClr val="tx1"/>
                          </a:solidFill>
                          <a:latin typeface="+mn-lt"/>
                          <a:ea typeface="標楷體" panose="03000509000000000000" pitchFamily="65" charset="-120"/>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鼓勵採購節電產品</a:t>
                      </a:r>
                    </a:p>
                    <a:p>
                      <a:pPr marL="355600" marR="0" indent="-177800" algn="just"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zh-TW" altLang="en-US" sz="1400" b="0" dirty="0" smtClean="0">
                          <a:solidFill>
                            <a:schemeClr val="tx1"/>
                          </a:solidFill>
                          <a:latin typeface="+mn-lt"/>
                          <a:ea typeface="標楷體" panose="03000509000000000000" pitchFamily="65" charset="-120"/>
                        </a:rPr>
                        <a:t>結合縣市所轄連鎖賣場推廣節能家電推廣活動</a:t>
                      </a:r>
                      <a:r>
                        <a:rPr lang="zh-TW" altLang="en-US" sz="1400" b="0" kern="1200" dirty="0" smtClean="0">
                          <a:solidFill>
                            <a:schemeClr val="tx1"/>
                          </a:solidFill>
                          <a:latin typeface="+mn-lt"/>
                          <a:ea typeface="標楷體" panose="03000509000000000000" pitchFamily="65" charset="-120"/>
                          <a:cs typeface="+mn-cs"/>
                        </a:rPr>
                        <a:t>，以</a:t>
                      </a:r>
                      <a:r>
                        <a:rPr lang="zh-TW" altLang="zh-TW" sz="1400" b="0" kern="1200" dirty="0" smtClean="0">
                          <a:solidFill>
                            <a:schemeClr val="tx1"/>
                          </a:solidFill>
                          <a:latin typeface="+mn-lt"/>
                          <a:ea typeface="標楷體" panose="03000509000000000000" pitchFamily="65" charset="-120"/>
                          <a:cs typeface="+mn-cs"/>
                        </a:rPr>
                        <a:t>國內尚未落實待機電力</a:t>
                      </a:r>
                      <a:r>
                        <a:rPr lang="zh-TW" altLang="en-US" sz="1400" b="0" kern="1200" dirty="0" smtClean="0">
                          <a:solidFill>
                            <a:schemeClr val="tx1"/>
                          </a:solidFill>
                          <a:latin typeface="+mn-lt"/>
                          <a:ea typeface="標楷體" panose="03000509000000000000" pitchFamily="65" charset="-120"/>
                          <a:cs typeface="+mn-cs"/>
                        </a:rPr>
                        <a:t>管理之</a:t>
                      </a:r>
                      <a:r>
                        <a:rPr lang="zh-TW" altLang="zh-TW" sz="1400" b="0" kern="1200" dirty="0" smtClean="0">
                          <a:solidFill>
                            <a:schemeClr val="tx1"/>
                          </a:solidFill>
                          <a:latin typeface="+mn-lt"/>
                          <a:ea typeface="標楷體" panose="03000509000000000000" pitchFamily="65" charset="-120"/>
                          <a:cs typeface="+mn-cs"/>
                        </a:rPr>
                        <a:t>家庭戶數約</a:t>
                      </a:r>
                      <a:r>
                        <a:rPr lang="en-US" altLang="zh-TW" sz="1400" b="0" kern="1200" dirty="0" smtClean="0">
                          <a:solidFill>
                            <a:schemeClr val="tx1"/>
                          </a:solidFill>
                          <a:latin typeface="+mn-lt"/>
                          <a:ea typeface="標楷體" panose="03000509000000000000" pitchFamily="65" charset="-120"/>
                          <a:cs typeface="+mn-cs"/>
                        </a:rPr>
                        <a:t>115</a:t>
                      </a:r>
                      <a:r>
                        <a:rPr lang="zh-TW" altLang="zh-TW" sz="1400" b="0" kern="1200" dirty="0" smtClean="0">
                          <a:solidFill>
                            <a:schemeClr val="tx1"/>
                          </a:solidFill>
                          <a:latin typeface="+mn-lt"/>
                          <a:ea typeface="標楷體" panose="03000509000000000000" pitchFamily="65" charset="-120"/>
                          <a:cs typeface="+mn-cs"/>
                        </a:rPr>
                        <a:t>萬戶</a:t>
                      </a:r>
                      <a:r>
                        <a:rPr lang="zh-TW" altLang="en-US"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以待機電力占</a:t>
                      </a:r>
                      <a:r>
                        <a:rPr lang="en-US" altLang="zh-TW" sz="1400" b="0" kern="1200" dirty="0" smtClean="0">
                          <a:solidFill>
                            <a:schemeClr val="tx1"/>
                          </a:solidFill>
                          <a:latin typeface="+mn-lt"/>
                          <a:ea typeface="標楷體" panose="03000509000000000000" pitchFamily="65" charset="-120"/>
                          <a:cs typeface="+mn-cs"/>
                        </a:rPr>
                        <a:t>7.4%</a:t>
                      </a:r>
                      <a:r>
                        <a:rPr lang="zh-TW" altLang="zh-TW" sz="1400" b="0" kern="1200" dirty="0" smtClean="0">
                          <a:solidFill>
                            <a:schemeClr val="tx1"/>
                          </a:solidFill>
                          <a:latin typeface="+mn-lt"/>
                          <a:ea typeface="標楷體" panose="03000509000000000000" pitchFamily="65" charset="-120"/>
                          <a:cs typeface="+mn-cs"/>
                        </a:rPr>
                        <a:t>家庭用電計算</a:t>
                      </a:r>
                      <a:r>
                        <a:rPr lang="zh-TW" altLang="en-US"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可節電</a:t>
                      </a:r>
                      <a:r>
                        <a:rPr lang="en-US" altLang="zh-TW" sz="1400" b="0" kern="1200" dirty="0" smtClean="0">
                          <a:solidFill>
                            <a:schemeClr val="tx1"/>
                          </a:solidFill>
                          <a:latin typeface="+mn-lt"/>
                          <a:ea typeface="標楷體" panose="03000509000000000000" pitchFamily="65" charset="-120"/>
                          <a:cs typeface="+mn-cs"/>
                        </a:rPr>
                        <a:t>4.2</a:t>
                      </a:r>
                      <a:r>
                        <a:rPr lang="zh-TW" altLang="zh-TW" sz="1400" b="0" kern="1200" dirty="0" smtClean="0">
                          <a:solidFill>
                            <a:schemeClr val="tx1"/>
                          </a:solidFill>
                          <a:latin typeface="+mn-lt"/>
                          <a:ea typeface="標楷體" panose="03000509000000000000" pitchFamily="65" charset="-120"/>
                          <a:cs typeface="+mn-cs"/>
                        </a:rPr>
                        <a:t>億度</a:t>
                      </a:r>
                      <a:r>
                        <a:rPr lang="zh-TW" altLang="en-US" sz="1400" b="0" kern="1200" dirty="0" smtClean="0">
                          <a:solidFill>
                            <a:schemeClr val="tx1"/>
                          </a:solidFill>
                          <a:latin typeface="+mn-lt"/>
                          <a:ea typeface="標楷體" panose="03000509000000000000" pitchFamily="65" charset="-120"/>
                          <a:cs typeface="+mn-cs"/>
                        </a:rPr>
                        <a:t>，以促進三成家戶</a:t>
                      </a:r>
                      <a:r>
                        <a:rPr lang="en-US" altLang="zh-TW" sz="1400" b="0" kern="1200" dirty="0" smtClean="0">
                          <a:solidFill>
                            <a:schemeClr val="tx1"/>
                          </a:solidFill>
                          <a:latin typeface="+mn-lt"/>
                          <a:ea typeface="標楷體" panose="03000509000000000000" pitchFamily="65" charset="-120"/>
                          <a:cs typeface="+mn-cs"/>
                        </a:rPr>
                        <a:t>(38</a:t>
                      </a:r>
                      <a:r>
                        <a:rPr lang="zh-TW" altLang="en-US" sz="1400" b="0" kern="1200" dirty="0" smtClean="0">
                          <a:solidFill>
                            <a:schemeClr val="tx1"/>
                          </a:solidFill>
                          <a:latin typeface="+mn-lt"/>
                          <a:ea typeface="標楷體" panose="03000509000000000000" pitchFamily="65" charset="-120"/>
                          <a:cs typeface="+mn-cs"/>
                        </a:rPr>
                        <a:t>萬戶</a:t>
                      </a:r>
                      <a:r>
                        <a:rPr lang="en-US" altLang="zh-TW" sz="1400" b="0" kern="1200" dirty="0" smtClean="0">
                          <a:solidFill>
                            <a:schemeClr val="tx1"/>
                          </a:solidFill>
                          <a:latin typeface="+mn-lt"/>
                          <a:ea typeface="標楷體" panose="03000509000000000000" pitchFamily="65" charset="-120"/>
                          <a:cs typeface="+mn-cs"/>
                        </a:rPr>
                        <a:t>)</a:t>
                      </a:r>
                      <a:r>
                        <a:rPr lang="zh-TW" altLang="en-US" sz="1400" b="0" kern="1200" dirty="0" smtClean="0">
                          <a:solidFill>
                            <a:schemeClr val="tx1"/>
                          </a:solidFill>
                          <a:latin typeface="+mn-lt"/>
                          <a:ea typeface="標楷體" panose="03000509000000000000" pitchFamily="65" charset="-120"/>
                          <a:cs typeface="+mn-cs"/>
                        </a:rPr>
                        <a:t>落實率計算，節電潛力為</a:t>
                      </a:r>
                      <a:r>
                        <a:rPr lang="en-US" altLang="zh-TW" sz="1400" b="0" kern="1200" dirty="0" smtClean="0">
                          <a:solidFill>
                            <a:schemeClr val="tx1"/>
                          </a:solidFill>
                          <a:latin typeface="+mn-lt"/>
                          <a:ea typeface="標楷體" panose="03000509000000000000" pitchFamily="65" charset="-120"/>
                          <a:cs typeface="+mn-cs"/>
                        </a:rPr>
                        <a:t>1.41</a:t>
                      </a:r>
                      <a:r>
                        <a:rPr lang="zh-TW" altLang="en-US" sz="1400" b="0" kern="1200" dirty="0" smtClean="0">
                          <a:solidFill>
                            <a:schemeClr val="tx1"/>
                          </a:solidFill>
                          <a:latin typeface="+mn-lt"/>
                          <a:ea typeface="標楷體" panose="03000509000000000000" pitchFamily="65" charset="-120"/>
                          <a:cs typeface="+mn-cs"/>
                        </a:rPr>
                        <a:t>億度電。</a:t>
                      </a:r>
                      <a:r>
                        <a:rPr lang="zh-TW" altLang="zh-TW" sz="1400" b="0" kern="1200" dirty="0" smtClean="0">
                          <a:solidFill>
                            <a:schemeClr val="tx1"/>
                          </a:solidFill>
                          <a:latin typeface="+mn-lt"/>
                          <a:ea typeface="標楷體" panose="03000509000000000000" pitchFamily="65" charset="-120"/>
                          <a:cs typeface="+mn-cs"/>
                        </a:rPr>
                        <a:t>節電商品</a:t>
                      </a:r>
                      <a:r>
                        <a:rPr lang="en-US" altLang="zh-TW"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如，具開關之延長線</a:t>
                      </a:r>
                      <a:r>
                        <a:rPr lang="en-US" altLang="zh-TW"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以每件</a:t>
                      </a:r>
                      <a:r>
                        <a:rPr lang="en-US" altLang="zh-TW" sz="1400" b="0" kern="1200" dirty="0" smtClean="0">
                          <a:solidFill>
                            <a:schemeClr val="tx1"/>
                          </a:solidFill>
                          <a:latin typeface="+mn-lt"/>
                          <a:ea typeface="標楷體" panose="03000509000000000000" pitchFamily="65" charset="-120"/>
                          <a:cs typeface="+mn-cs"/>
                        </a:rPr>
                        <a:t>150</a:t>
                      </a:r>
                      <a:r>
                        <a:rPr lang="zh-TW" altLang="zh-TW" sz="1400" b="0" kern="1200" dirty="0" smtClean="0">
                          <a:solidFill>
                            <a:schemeClr val="tx1"/>
                          </a:solidFill>
                          <a:latin typeface="+mn-lt"/>
                          <a:ea typeface="標楷體" panose="03000509000000000000" pitchFamily="65" charset="-120"/>
                          <a:cs typeface="+mn-cs"/>
                        </a:rPr>
                        <a:t>元計算，設置金額約需</a:t>
                      </a:r>
                      <a:r>
                        <a:rPr lang="en-US" altLang="zh-TW" sz="1400" b="0" kern="1200" dirty="0" smtClean="0">
                          <a:solidFill>
                            <a:schemeClr val="tx1"/>
                          </a:solidFill>
                          <a:latin typeface="+mn-lt"/>
                          <a:ea typeface="標楷體" panose="03000509000000000000" pitchFamily="65" charset="-120"/>
                          <a:cs typeface="+mn-cs"/>
                        </a:rPr>
                        <a:t>0.57</a:t>
                      </a:r>
                      <a:r>
                        <a:rPr lang="zh-TW" altLang="zh-TW" sz="1400" b="0" kern="1200" dirty="0" smtClean="0">
                          <a:solidFill>
                            <a:schemeClr val="tx1"/>
                          </a:solidFill>
                          <a:latin typeface="+mn-lt"/>
                          <a:ea typeface="標楷體" panose="03000509000000000000" pitchFamily="65" charset="-120"/>
                          <a:cs typeface="+mn-cs"/>
                        </a:rPr>
                        <a:t>億元，</a:t>
                      </a:r>
                      <a:r>
                        <a:rPr lang="zh-TW" altLang="en-US" sz="1400" b="0" kern="1200" dirty="0" smtClean="0">
                          <a:solidFill>
                            <a:schemeClr val="tx1"/>
                          </a:solidFill>
                          <a:latin typeface="+mn-lt"/>
                          <a:ea typeface="標楷體" panose="03000509000000000000" pitchFamily="65" charset="-120"/>
                          <a:cs typeface="+mn-cs"/>
                        </a:rPr>
                        <a:t>以</a:t>
                      </a:r>
                      <a:r>
                        <a:rPr lang="zh-TW" altLang="zh-TW" sz="1400" b="0" kern="1200" dirty="0" smtClean="0">
                          <a:solidFill>
                            <a:schemeClr val="tx1"/>
                          </a:solidFill>
                          <a:latin typeface="+mn-lt"/>
                          <a:ea typeface="標楷體" panose="03000509000000000000" pitchFamily="65" charset="-120"/>
                          <a:cs typeface="+mn-cs"/>
                        </a:rPr>
                        <a:t>補助</a:t>
                      </a:r>
                      <a:r>
                        <a:rPr lang="en-US" altLang="zh-TW" sz="1400" b="0" kern="1200" dirty="0" smtClean="0">
                          <a:solidFill>
                            <a:schemeClr val="tx1"/>
                          </a:solidFill>
                          <a:latin typeface="+mn-lt"/>
                          <a:ea typeface="標楷體" panose="03000509000000000000" pitchFamily="65" charset="-120"/>
                          <a:cs typeface="+mn-cs"/>
                        </a:rPr>
                        <a:t>10%</a:t>
                      </a:r>
                      <a:r>
                        <a:rPr lang="zh-TW" altLang="en-US" sz="1400" b="0" kern="1200" dirty="0" smtClean="0">
                          <a:solidFill>
                            <a:schemeClr val="tx1"/>
                          </a:solidFill>
                          <a:latin typeface="+mn-lt"/>
                          <a:ea typeface="標楷體" panose="03000509000000000000" pitchFamily="65" charset="-120"/>
                          <a:cs typeface="+mn-cs"/>
                        </a:rPr>
                        <a:t>計算</a:t>
                      </a:r>
                      <a:r>
                        <a:rPr lang="zh-TW" altLang="zh-TW" sz="1400" b="0" kern="1200" dirty="0" smtClean="0">
                          <a:solidFill>
                            <a:schemeClr val="tx1"/>
                          </a:solidFill>
                          <a:latin typeface="+mn-lt"/>
                          <a:ea typeface="標楷體" panose="03000509000000000000" pitchFamily="65" charset="-120"/>
                          <a:cs typeface="+mn-cs"/>
                        </a:rPr>
                        <a:t>，需</a:t>
                      </a:r>
                      <a:r>
                        <a:rPr lang="en-US" altLang="zh-TW" sz="1400" b="0" kern="1200" dirty="0" smtClean="0">
                          <a:solidFill>
                            <a:schemeClr val="tx1"/>
                          </a:solidFill>
                          <a:latin typeface="+mn-lt"/>
                          <a:ea typeface="標楷體" panose="03000509000000000000" pitchFamily="65" charset="-120"/>
                          <a:cs typeface="+mn-cs"/>
                        </a:rPr>
                        <a:t>0.06</a:t>
                      </a:r>
                      <a:r>
                        <a:rPr lang="zh-TW" altLang="zh-TW" sz="1400" b="0" kern="1200" dirty="0" smtClean="0">
                          <a:solidFill>
                            <a:schemeClr val="tx1"/>
                          </a:solidFill>
                          <a:latin typeface="+mn-lt"/>
                          <a:ea typeface="標楷體" panose="03000509000000000000" pitchFamily="65" charset="-120"/>
                          <a:cs typeface="+mn-cs"/>
                        </a:rPr>
                        <a:t>億元經費。</a:t>
                      </a:r>
                    </a:p>
                    <a:p>
                      <a:pPr marL="355600" indent="-177800" algn="just">
                        <a:lnSpc>
                          <a:spcPct val="100000"/>
                        </a:lnSpc>
                        <a:spcBef>
                          <a:spcPts val="0"/>
                        </a:spcBef>
                        <a:spcAft>
                          <a:spcPts val="0"/>
                        </a:spcAft>
                        <a:buFont typeface="Arial" panose="020B0604020202020204" pitchFamily="34" charset="0"/>
                        <a:buNone/>
                      </a:pPr>
                      <a:r>
                        <a:rPr lang="en-US" altLang="zh-TW" sz="1400" b="0" kern="1200" dirty="0" smtClean="0">
                          <a:solidFill>
                            <a:schemeClr val="tx1"/>
                          </a:solidFill>
                          <a:latin typeface="+mn-lt"/>
                          <a:ea typeface="標楷體" panose="03000509000000000000" pitchFamily="65" charset="-120"/>
                          <a:cs typeface="+mn-cs"/>
                        </a:rPr>
                        <a:t>2.</a:t>
                      </a:r>
                      <a:r>
                        <a:rPr lang="zh-TW" altLang="en-US" sz="1400" b="0" kern="1200" dirty="0" smtClean="0">
                          <a:solidFill>
                            <a:schemeClr val="tx1"/>
                          </a:solidFill>
                          <a:latin typeface="+mn-lt"/>
                          <a:ea typeface="標楷體" panose="03000509000000000000" pitchFamily="65" charset="-120"/>
                          <a:cs typeface="+mn-cs"/>
                        </a:rPr>
                        <a:t>可委由公會或專業單位辦理節能家電補助案，行政費用編列以每台</a:t>
                      </a:r>
                      <a:r>
                        <a:rPr lang="en-US" altLang="zh-TW" sz="1400" b="0" kern="1200" dirty="0" smtClean="0">
                          <a:solidFill>
                            <a:schemeClr val="tx1"/>
                          </a:solidFill>
                          <a:latin typeface="+mn-lt"/>
                          <a:ea typeface="標楷體" panose="03000509000000000000" pitchFamily="65" charset="-120"/>
                          <a:cs typeface="+mn-cs"/>
                        </a:rPr>
                        <a:t>150~250</a:t>
                      </a:r>
                      <a:r>
                        <a:rPr lang="zh-TW" altLang="en-US" sz="1400" b="0" kern="1200" dirty="0" smtClean="0">
                          <a:solidFill>
                            <a:schemeClr val="tx1"/>
                          </a:solidFill>
                          <a:latin typeface="+mn-lt"/>
                          <a:ea typeface="標楷體" panose="03000509000000000000" pitchFamily="65" charset="-120"/>
                          <a:cs typeface="+mn-cs"/>
                        </a:rPr>
                        <a:t>元為原則，冷氣機、電冰箱每台補助</a:t>
                      </a:r>
                      <a:r>
                        <a:rPr lang="en-US" altLang="zh-TW" sz="1400" b="0" kern="1200" dirty="0" smtClean="0">
                          <a:solidFill>
                            <a:schemeClr val="tx1"/>
                          </a:solidFill>
                          <a:latin typeface="+mn-lt"/>
                          <a:ea typeface="標楷體" panose="03000509000000000000" pitchFamily="65" charset="-120"/>
                          <a:cs typeface="+mn-cs"/>
                        </a:rPr>
                        <a:t>2000</a:t>
                      </a:r>
                      <a:r>
                        <a:rPr lang="zh-TW" altLang="en-US" sz="1400" b="0" kern="1200" dirty="0" smtClean="0">
                          <a:solidFill>
                            <a:schemeClr val="tx1"/>
                          </a:solidFill>
                          <a:latin typeface="+mn-lt"/>
                          <a:ea typeface="標楷體" panose="03000509000000000000" pitchFamily="65" charset="-120"/>
                          <a:cs typeface="+mn-cs"/>
                        </a:rPr>
                        <a:t>元，電熱水瓶每台補助</a:t>
                      </a:r>
                      <a:r>
                        <a:rPr lang="en-US" altLang="zh-TW" sz="1400" b="0" kern="1200" dirty="0" smtClean="0">
                          <a:solidFill>
                            <a:schemeClr val="tx1"/>
                          </a:solidFill>
                          <a:latin typeface="+mn-lt"/>
                          <a:ea typeface="標楷體" panose="03000509000000000000" pitchFamily="65" charset="-120"/>
                          <a:cs typeface="+mn-cs"/>
                        </a:rPr>
                        <a:t>1000</a:t>
                      </a:r>
                      <a:r>
                        <a:rPr lang="zh-TW" altLang="en-US" sz="1400" b="0" kern="1200" dirty="0" smtClean="0">
                          <a:solidFill>
                            <a:schemeClr val="tx1"/>
                          </a:solidFill>
                          <a:latin typeface="+mn-lt"/>
                          <a:ea typeface="標楷體" panose="03000509000000000000" pitchFamily="65" charset="-120"/>
                          <a:cs typeface="+mn-cs"/>
                        </a:rPr>
                        <a:t>元</a:t>
                      </a:r>
                      <a:r>
                        <a:rPr lang="zh-TW" altLang="en-US" sz="1400" b="0" dirty="0" smtClean="0">
                          <a:solidFill>
                            <a:schemeClr val="tx1"/>
                          </a:solidFill>
                          <a:latin typeface="+mn-lt"/>
                          <a:ea typeface="標楷體" panose="03000509000000000000" pitchFamily="65" charset="-120"/>
                        </a:rPr>
                        <a:t>，</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補助經費預定投入</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7.8</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億元，節能潛力為</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1.72</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億度電</a:t>
                      </a:r>
                      <a:r>
                        <a:rPr lang="zh-TW" altLang="en-US" sz="1400" b="0" kern="1200" dirty="0" smtClean="0">
                          <a:solidFill>
                            <a:schemeClr val="tx1"/>
                          </a:solidFill>
                          <a:latin typeface="+mn-lt"/>
                          <a:ea typeface="標楷體" panose="03000509000000000000" pitchFamily="65" charset="-120"/>
                          <a:cs typeface="+mn-cs"/>
                        </a:rPr>
                        <a:t>。</a:t>
                      </a:r>
                      <a:endParaRPr lang="en-US" altLang="zh-TW" sz="1400" b="0" kern="1200" dirty="0" smtClean="0">
                        <a:solidFill>
                          <a:schemeClr val="tx1"/>
                        </a:solidFill>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標題 1"/>
          <p:cNvSpPr txBox="1">
            <a:spLocks/>
          </p:cNvSpPr>
          <p:nvPr/>
        </p:nvSpPr>
        <p:spPr bwMode="auto">
          <a:xfrm>
            <a:off x="297127" y="836712"/>
            <a:ext cx="8623829"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1520825" indent="-1520825" algn="l"/>
            <a:r>
              <a:rPr lang="en-US" altLang="zh-TW" sz="2000" b="1" dirty="0">
                <a:latin typeface="+mn-lt"/>
                <a:ea typeface="標楷體" panose="03000509000000000000" pitchFamily="65" charset="-120"/>
              </a:rPr>
              <a:t>2</a:t>
            </a:r>
            <a:r>
              <a:rPr lang="en-US" altLang="zh-TW" sz="2000" b="1" dirty="0" smtClean="0">
                <a:latin typeface="+mn-lt"/>
                <a:ea typeface="標楷體" panose="03000509000000000000" pitchFamily="65" charset="-120"/>
              </a:rPr>
              <a:t>.</a:t>
            </a:r>
            <a:r>
              <a:rPr lang="zh-TW" altLang="en-US" sz="2000" b="1" dirty="0" smtClean="0">
                <a:latin typeface="+mn-lt"/>
                <a:ea typeface="標楷體" panose="03000509000000000000" pitchFamily="65" charset="-120"/>
              </a:rPr>
              <a:t>住宅</a:t>
            </a:r>
            <a:r>
              <a:rPr lang="en-US" altLang="zh-TW" sz="1400" b="1" dirty="0" smtClean="0">
                <a:latin typeface="+mn-lt"/>
                <a:ea typeface="標楷體" panose="03000509000000000000" pitchFamily="65" charset="-120"/>
              </a:rPr>
              <a:t>(</a:t>
            </a:r>
            <a:r>
              <a:rPr lang="zh-TW" altLang="en-US" sz="1400" b="1" dirty="0" smtClean="0">
                <a:latin typeface="+mn-lt"/>
                <a:ea typeface="標楷體" panose="03000509000000000000" pitchFamily="65" charset="-120"/>
              </a:rPr>
              <a:t>續</a:t>
            </a:r>
            <a:r>
              <a:rPr lang="en-US" altLang="zh-TW" sz="1400" b="1" dirty="0" smtClean="0">
                <a:latin typeface="+mn-lt"/>
                <a:ea typeface="標楷體" panose="03000509000000000000" pitchFamily="65" charset="-120"/>
              </a:rPr>
              <a:t>)</a:t>
            </a:r>
            <a:r>
              <a:rPr lang="en-US" altLang="zh-TW" sz="2000" b="1" dirty="0" smtClean="0">
                <a:latin typeface="+mn-lt"/>
                <a:ea typeface="標楷體" panose="03000509000000000000" pitchFamily="65" charset="-120"/>
              </a:rPr>
              <a:t>	</a:t>
            </a:r>
            <a:endParaRPr kumimoji="0" lang="en-US" altLang="zh-TW" sz="2000" b="1" dirty="0">
              <a:solidFill>
                <a:srgbClr val="0000FF"/>
              </a:solidFill>
              <a:latin typeface="+mn-lt"/>
              <a:ea typeface="標楷體" panose="03000509000000000000" pitchFamily="65" charset="-120"/>
            </a:endParaRPr>
          </a:p>
        </p:txBody>
      </p:sp>
      <p:sp>
        <p:nvSpPr>
          <p:cNvPr id="7" name="投影片編號版面配置區 70"/>
          <p:cNvSpPr txBox="1">
            <a:spLocks/>
          </p:cNvSpPr>
          <p:nvPr/>
        </p:nvSpPr>
        <p:spPr bwMode="auto">
          <a:xfrm>
            <a:off x="8697912" y="651013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6</a:t>
            </a:fld>
            <a:endParaRPr kumimoji="0" lang="en-US" altLang="zh-TW" sz="1200" dirty="0">
              <a:latin typeface="+mn-lt"/>
              <a:ea typeface="標楷體" pitchFamily="65" charset="-120"/>
            </a:endParaRPr>
          </a:p>
        </p:txBody>
      </p:sp>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472954" y="3717032"/>
            <a:ext cx="5224958" cy="1587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Rectangle 113"/>
          <p:cNvSpPr>
            <a:spLocks noChangeArrowheads="1"/>
          </p:cNvSpPr>
          <p:nvPr/>
        </p:nvSpPr>
        <p:spPr bwMode="auto">
          <a:xfrm>
            <a:off x="3490799" y="5305911"/>
            <a:ext cx="5213382" cy="757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444500" indent="-444500"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marL="271463" indent="-271463" algn="just" eaLnBrk="1" hangingPunct="1">
              <a:lnSpc>
                <a:spcPct val="90000"/>
              </a:lnSpc>
            </a:pPr>
            <a:r>
              <a:rPr lang="zh-TW" altLang="en-US" sz="800" dirty="0">
                <a:solidFill>
                  <a:srgbClr val="000000"/>
                </a:solidFill>
                <a:ea typeface="標楷體" pitchFamily="65" charset="-120"/>
              </a:rPr>
              <a:t>註</a:t>
            </a:r>
            <a:r>
              <a:rPr lang="en-US" altLang="zh-TW" sz="800" dirty="0">
                <a:solidFill>
                  <a:srgbClr val="000000"/>
                </a:solidFill>
                <a:ea typeface="標楷體" pitchFamily="65" charset="-120"/>
              </a:rPr>
              <a:t>1</a:t>
            </a:r>
            <a:r>
              <a:rPr lang="zh-TW" altLang="en-US" sz="800" dirty="0">
                <a:solidFill>
                  <a:srgbClr val="000000"/>
                </a:solidFill>
                <a:ea typeface="標楷體" pitchFamily="65" charset="-120"/>
              </a:rPr>
              <a:t>：產品節電量係指冷氣機</a:t>
            </a:r>
            <a:r>
              <a:rPr lang="en-US" altLang="zh-TW" sz="800" dirty="0">
                <a:solidFill>
                  <a:srgbClr val="000000"/>
                </a:solidFill>
                <a:ea typeface="標楷體" pitchFamily="65" charset="-120"/>
              </a:rPr>
              <a:t>(</a:t>
            </a:r>
            <a:r>
              <a:rPr lang="zh-TW" altLang="en-US" sz="800" dirty="0">
                <a:solidFill>
                  <a:srgbClr val="000000"/>
                </a:solidFill>
                <a:ea typeface="標楷體" pitchFamily="65" charset="-120"/>
              </a:rPr>
              <a:t>以常用之冷氣能力</a:t>
            </a:r>
            <a:r>
              <a:rPr lang="en-US" altLang="zh-TW" sz="800" dirty="0">
                <a:solidFill>
                  <a:srgbClr val="000000"/>
                </a:solidFill>
                <a:ea typeface="標楷體" pitchFamily="65" charset="-120"/>
              </a:rPr>
              <a:t>3.2kW</a:t>
            </a:r>
            <a:r>
              <a:rPr lang="zh-TW" altLang="en-US" sz="800" dirty="0">
                <a:solidFill>
                  <a:srgbClr val="000000"/>
                </a:solidFill>
                <a:ea typeface="標楷體" pitchFamily="65" charset="-120"/>
              </a:rPr>
              <a:t>估</a:t>
            </a:r>
            <a:r>
              <a:rPr lang="en-US" altLang="zh-TW" sz="800" dirty="0" smtClean="0">
                <a:solidFill>
                  <a:srgbClr val="000000"/>
                </a:solidFill>
                <a:ea typeface="標楷體" pitchFamily="65" charset="-120"/>
              </a:rPr>
              <a:t>)</a:t>
            </a:r>
            <a:r>
              <a:rPr lang="zh-TW" altLang="en-US" sz="800" dirty="0">
                <a:solidFill>
                  <a:srgbClr val="000000"/>
                </a:solidFill>
                <a:ea typeface="標楷體" pitchFamily="65" charset="-120"/>
              </a:rPr>
              <a:t>、</a:t>
            </a:r>
            <a:r>
              <a:rPr lang="zh-TW" altLang="en-US" sz="800" dirty="0" smtClean="0">
                <a:solidFill>
                  <a:srgbClr val="000000"/>
                </a:solidFill>
                <a:ea typeface="標楷體" pitchFamily="65" charset="-120"/>
              </a:rPr>
              <a:t>電冰箱</a:t>
            </a:r>
            <a:r>
              <a:rPr lang="en-US" altLang="zh-TW" sz="800" dirty="0">
                <a:solidFill>
                  <a:srgbClr val="000000"/>
                </a:solidFill>
                <a:ea typeface="標楷體" pitchFamily="65" charset="-120"/>
              </a:rPr>
              <a:t>(</a:t>
            </a:r>
            <a:r>
              <a:rPr lang="zh-TW" altLang="en-US" sz="800" dirty="0">
                <a:solidFill>
                  <a:srgbClr val="000000"/>
                </a:solidFill>
                <a:ea typeface="標楷體" pitchFamily="65" charset="-120"/>
              </a:rPr>
              <a:t>以常用之有效內容積</a:t>
            </a:r>
            <a:r>
              <a:rPr lang="en-US" altLang="zh-TW" sz="800" dirty="0">
                <a:solidFill>
                  <a:srgbClr val="000000"/>
                </a:solidFill>
                <a:ea typeface="標楷體" pitchFamily="65" charset="-120"/>
              </a:rPr>
              <a:t>560</a:t>
            </a:r>
            <a:r>
              <a:rPr lang="zh-TW" altLang="en-US" sz="800" dirty="0">
                <a:solidFill>
                  <a:srgbClr val="000000"/>
                </a:solidFill>
                <a:ea typeface="標楷體" pitchFamily="65" charset="-120"/>
              </a:rPr>
              <a:t>公升估</a:t>
            </a:r>
            <a:r>
              <a:rPr lang="en-US" altLang="zh-TW" sz="800" dirty="0" smtClean="0">
                <a:solidFill>
                  <a:srgbClr val="000000"/>
                </a:solidFill>
                <a:ea typeface="標楷體" pitchFamily="65" charset="-120"/>
              </a:rPr>
              <a:t>)</a:t>
            </a:r>
            <a:r>
              <a:rPr lang="zh-TW" altLang="en-US" sz="800" dirty="0" smtClean="0">
                <a:solidFill>
                  <a:srgbClr val="000000"/>
                </a:solidFill>
                <a:ea typeface="標楷體" pitchFamily="65" charset="-120"/>
              </a:rPr>
              <a:t>及電熱水瓶</a:t>
            </a:r>
            <a:r>
              <a:rPr lang="en-US" altLang="zh-TW" sz="800" dirty="0" smtClean="0">
                <a:solidFill>
                  <a:srgbClr val="000000"/>
                </a:solidFill>
                <a:ea typeface="標楷體" pitchFamily="65" charset="-120"/>
              </a:rPr>
              <a:t>(</a:t>
            </a:r>
            <a:r>
              <a:rPr lang="zh-TW" altLang="en-US" sz="800" dirty="0" smtClean="0">
                <a:solidFill>
                  <a:srgbClr val="000000"/>
                </a:solidFill>
                <a:ea typeface="標楷體" pitchFamily="65" charset="-120"/>
              </a:rPr>
              <a:t>以</a:t>
            </a:r>
            <a:r>
              <a:rPr lang="en-US" altLang="zh-TW" sz="800" dirty="0" smtClean="0">
                <a:solidFill>
                  <a:srgbClr val="000000"/>
                </a:solidFill>
                <a:ea typeface="標楷體" pitchFamily="65" charset="-120"/>
              </a:rPr>
              <a:t>4</a:t>
            </a:r>
            <a:r>
              <a:rPr lang="zh-TW" altLang="en-US" sz="800" dirty="0" smtClean="0">
                <a:solidFill>
                  <a:srgbClr val="000000"/>
                </a:solidFill>
                <a:ea typeface="標楷體" pitchFamily="65" charset="-120"/>
              </a:rPr>
              <a:t>公升估</a:t>
            </a:r>
            <a:r>
              <a:rPr lang="en-US" altLang="zh-TW" sz="800" dirty="0" smtClean="0">
                <a:solidFill>
                  <a:srgbClr val="000000"/>
                </a:solidFill>
                <a:ea typeface="標楷體" pitchFamily="65" charset="-120"/>
              </a:rPr>
              <a:t>)1</a:t>
            </a:r>
            <a:r>
              <a:rPr lang="zh-TW" altLang="en-US" sz="800" dirty="0">
                <a:solidFill>
                  <a:srgbClr val="000000"/>
                </a:solidFill>
                <a:ea typeface="標楷體" pitchFamily="65" charset="-120"/>
              </a:rPr>
              <a:t>級</a:t>
            </a:r>
            <a:r>
              <a:rPr lang="zh-TW" altLang="en-US" sz="800" dirty="0" smtClean="0">
                <a:solidFill>
                  <a:srgbClr val="000000"/>
                </a:solidFill>
                <a:ea typeface="標楷體" pitchFamily="65" charset="-120"/>
              </a:rPr>
              <a:t>與</a:t>
            </a:r>
            <a:r>
              <a:rPr lang="en-US" altLang="zh-TW" sz="800" dirty="0" smtClean="0">
                <a:solidFill>
                  <a:srgbClr val="000000"/>
                </a:solidFill>
                <a:ea typeface="標楷體" pitchFamily="65" charset="-120"/>
              </a:rPr>
              <a:t>10</a:t>
            </a:r>
            <a:r>
              <a:rPr lang="zh-TW" altLang="en-US" sz="800" dirty="0" smtClean="0">
                <a:solidFill>
                  <a:srgbClr val="000000"/>
                </a:solidFill>
                <a:ea typeface="標楷體" pitchFamily="65" charset="-120"/>
              </a:rPr>
              <a:t>年以上之老舊家電耗</a:t>
            </a:r>
            <a:r>
              <a:rPr lang="zh-TW" altLang="en-US" sz="800" dirty="0">
                <a:solidFill>
                  <a:srgbClr val="000000"/>
                </a:solidFill>
                <a:ea typeface="標楷體" pitchFamily="65" charset="-120"/>
              </a:rPr>
              <a:t>電量差異。</a:t>
            </a:r>
          </a:p>
          <a:p>
            <a:pPr marL="271463" indent="-271463" algn="just" eaLnBrk="1" hangingPunct="1">
              <a:lnSpc>
                <a:spcPct val="90000"/>
              </a:lnSpc>
            </a:pPr>
            <a:r>
              <a:rPr lang="zh-TW" altLang="en-US" sz="800" dirty="0">
                <a:solidFill>
                  <a:srgbClr val="000000"/>
                </a:solidFill>
                <a:ea typeface="標楷體" pitchFamily="65" charset="-120"/>
              </a:rPr>
              <a:t>註</a:t>
            </a:r>
            <a:r>
              <a:rPr lang="en-US" altLang="zh-TW" sz="800" dirty="0">
                <a:solidFill>
                  <a:srgbClr val="000000"/>
                </a:solidFill>
                <a:ea typeface="標楷體" pitchFamily="65" charset="-120"/>
              </a:rPr>
              <a:t>2</a:t>
            </a:r>
            <a:r>
              <a:rPr lang="zh-TW" altLang="en-US" sz="800" dirty="0">
                <a:solidFill>
                  <a:srgbClr val="000000"/>
                </a:solidFill>
                <a:ea typeface="標楷體" pitchFamily="65" charset="-120"/>
              </a:rPr>
              <a:t>：補助產品使用年限以</a:t>
            </a:r>
            <a:r>
              <a:rPr lang="en-US" altLang="zh-TW" sz="800" dirty="0">
                <a:solidFill>
                  <a:srgbClr val="000000"/>
                </a:solidFill>
                <a:ea typeface="標楷體" pitchFamily="65" charset="-120"/>
              </a:rPr>
              <a:t>12</a:t>
            </a:r>
            <a:r>
              <a:rPr lang="zh-TW" altLang="en-US" sz="800" dirty="0">
                <a:solidFill>
                  <a:srgbClr val="000000"/>
                </a:solidFill>
                <a:ea typeface="標楷體" pitchFamily="65" charset="-120"/>
              </a:rPr>
              <a:t>年計，每年節</a:t>
            </a:r>
            <a:r>
              <a:rPr lang="zh-TW" altLang="en-US" sz="800" dirty="0" smtClean="0">
                <a:solidFill>
                  <a:srgbClr val="000000"/>
                </a:solidFill>
                <a:ea typeface="標楷體" pitchFamily="65" charset="-120"/>
              </a:rPr>
              <a:t>電度數，</a:t>
            </a:r>
            <a:r>
              <a:rPr lang="zh-TW" altLang="en-US" sz="800" dirty="0">
                <a:solidFill>
                  <a:srgbClr val="000000"/>
                </a:solidFill>
                <a:ea typeface="標楷體" pitchFamily="65" charset="-120"/>
              </a:rPr>
              <a:t>以</a:t>
            </a:r>
            <a:r>
              <a:rPr lang="en-US" altLang="zh-TW" sz="800" dirty="0">
                <a:solidFill>
                  <a:srgbClr val="000000"/>
                </a:solidFill>
                <a:ea typeface="標楷體" pitchFamily="65" charset="-120"/>
              </a:rPr>
              <a:t>2~12</a:t>
            </a:r>
            <a:r>
              <a:rPr lang="zh-TW" altLang="en-US" sz="800" dirty="0">
                <a:solidFill>
                  <a:srgbClr val="000000"/>
                </a:solidFill>
                <a:ea typeface="標楷體" pitchFamily="65" charset="-120"/>
              </a:rPr>
              <a:t>年年平均效率衰退</a:t>
            </a:r>
            <a:r>
              <a:rPr lang="en-US" altLang="zh-TW" sz="800" dirty="0">
                <a:solidFill>
                  <a:srgbClr val="000000"/>
                </a:solidFill>
                <a:ea typeface="標楷體" pitchFamily="65" charset="-120"/>
              </a:rPr>
              <a:t>20%</a:t>
            </a:r>
            <a:r>
              <a:rPr lang="zh-TW" altLang="en-US" sz="800" dirty="0">
                <a:solidFill>
                  <a:srgbClr val="000000"/>
                </a:solidFill>
                <a:ea typeface="標楷體" pitchFamily="65" charset="-120"/>
              </a:rPr>
              <a:t>計，則使用年限內可</a:t>
            </a:r>
            <a:r>
              <a:rPr lang="zh-TW" altLang="en-US" sz="800" dirty="0" smtClean="0">
                <a:solidFill>
                  <a:srgbClr val="000000"/>
                </a:solidFill>
                <a:ea typeface="標楷體" pitchFamily="65" charset="-120"/>
              </a:rPr>
              <a:t>節省用電等</a:t>
            </a:r>
            <a:r>
              <a:rPr lang="zh-TW" altLang="en-US" sz="800" dirty="0">
                <a:solidFill>
                  <a:srgbClr val="000000"/>
                </a:solidFill>
                <a:ea typeface="標楷體" pitchFamily="65" charset="-120"/>
              </a:rPr>
              <a:t>於</a:t>
            </a:r>
            <a:r>
              <a:rPr lang="en-US" altLang="zh-TW" sz="800" dirty="0" smtClean="0">
                <a:solidFill>
                  <a:srgbClr val="000000"/>
                </a:solidFill>
                <a:ea typeface="標楷體" pitchFamily="65" charset="-120"/>
              </a:rPr>
              <a:t>﹝</a:t>
            </a:r>
            <a:r>
              <a:rPr lang="zh-TW" altLang="en-US" sz="800" dirty="0" smtClean="0">
                <a:solidFill>
                  <a:srgbClr val="000000"/>
                </a:solidFill>
                <a:ea typeface="標楷體" pitchFamily="65" charset="-120"/>
              </a:rPr>
              <a:t>每年節電度數</a:t>
            </a:r>
            <a:r>
              <a:rPr lang="en-US" altLang="zh-TW" sz="800" dirty="0" smtClean="0">
                <a:solidFill>
                  <a:srgbClr val="000000"/>
                </a:solidFill>
                <a:ea typeface="標楷體" pitchFamily="65" charset="-120"/>
              </a:rPr>
              <a:t>+(</a:t>
            </a:r>
            <a:r>
              <a:rPr lang="zh-TW" altLang="en-US" sz="800" dirty="0" smtClean="0">
                <a:solidFill>
                  <a:srgbClr val="000000"/>
                </a:solidFill>
                <a:ea typeface="標楷體" pitchFamily="65" charset="-120"/>
              </a:rPr>
              <a:t>每年節電度數</a:t>
            </a:r>
            <a:r>
              <a:rPr lang="en-US" altLang="zh-TW" sz="800" dirty="0" smtClean="0">
                <a:solidFill>
                  <a:srgbClr val="000000"/>
                </a:solidFill>
                <a:ea typeface="標楷體" pitchFamily="65" charset="-120"/>
              </a:rPr>
              <a:t>x(1-</a:t>
            </a:r>
            <a:r>
              <a:rPr lang="zh-TW" altLang="en-US" sz="800" dirty="0" smtClean="0">
                <a:solidFill>
                  <a:srgbClr val="000000"/>
                </a:solidFill>
                <a:ea typeface="標楷體" pitchFamily="65" charset="-120"/>
              </a:rPr>
              <a:t>效率衰退率</a:t>
            </a:r>
            <a:r>
              <a:rPr lang="en-US" altLang="zh-TW" sz="800" dirty="0" smtClean="0">
                <a:solidFill>
                  <a:srgbClr val="000000"/>
                </a:solidFill>
                <a:ea typeface="標楷體" pitchFamily="65" charset="-120"/>
              </a:rPr>
              <a:t>)x(</a:t>
            </a:r>
            <a:r>
              <a:rPr lang="zh-TW" altLang="en-US" sz="800" dirty="0" smtClean="0">
                <a:solidFill>
                  <a:srgbClr val="000000"/>
                </a:solidFill>
                <a:ea typeface="標楷體" pitchFamily="65" charset="-120"/>
              </a:rPr>
              <a:t>使用年限</a:t>
            </a:r>
            <a:r>
              <a:rPr lang="en-US" altLang="zh-TW" sz="800" dirty="0" smtClean="0">
                <a:solidFill>
                  <a:srgbClr val="000000"/>
                </a:solidFill>
                <a:ea typeface="標楷體" pitchFamily="65" charset="-120"/>
              </a:rPr>
              <a:t>-1)) ﹞</a:t>
            </a:r>
            <a:r>
              <a:rPr lang="zh-TW" altLang="en-US" sz="800" dirty="0" smtClean="0">
                <a:solidFill>
                  <a:srgbClr val="000000"/>
                </a:solidFill>
                <a:ea typeface="標楷體" pitchFamily="65" charset="-120"/>
              </a:rPr>
              <a:t>。</a:t>
            </a:r>
            <a:endParaRPr lang="zh-TW" altLang="en-US" sz="800" dirty="0">
              <a:solidFill>
                <a:srgbClr val="000000"/>
              </a:solidFill>
              <a:ea typeface="標楷體" pitchFamily="65" charset="-120"/>
            </a:endParaRPr>
          </a:p>
          <a:p>
            <a:pPr marL="269875" indent="-269875" algn="just" eaLnBrk="1" hangingPunct="1">
              <a:lnSpc>
                <a:spcPct val="90000"/>
              </a:lnSpc>
            </a:pPr>
            <a:r>
              <a:rPr lang="zh-TW" altLang="en-US" sz="800" dirty="0">
                <a:solidFill>
                  <a:srgbClr val="000000"/>
                </a:solidFill>
                <a:ea typeface="標楷體" pitchFamily="65" charset="-120"/>
              </a:rPr>
              <a:t>註</a:t>
            </a:r>
            <a:r>
              <a:rPr lang="en-US" altLang="zh-TW" sz="800" dirty="0">
                <a:solidFill>
                  <a:srgbClr val="000000"/>
                </a:solidFill>
                <a:ea typeface="標楷體" pitchFamily="65" charset="-120"/>
              </a:rPr>
              <a:t>3</a:t>
            </a:r>
            <a:r>
              <a:rPr lang="zh-TW" altLang="en-US" sz="800" dirty="0">
                <a:solidFill>
                  <a:srgbClr val="000000"/>
                </a:solidFill>
                <a:ea typeface="標楷體" pitchFamily="65" charset="-120"/>
              </a:rPr>
              <a:t>：補助產品售價以</a:t>
            </a:r>
            <a:r>
              <a:rPr lang="en-US" altLang="zh-TW" sz="800" dirty="0">
                <a:solidFill>
                  <a:srgbClr val="000000"/>
                </a:solidFill>
                <a:ea typeface="標楷體" pitchFamily="65" charset="-120"/>
              </a:rPr>
              <a:t>1</a:t>
            </a:r>
            <a:r>
              <a:rPr lang="zh-TW" altLang="en-US" sz="800" dirty="0">
                <a:solidFill>
                  <a:srgbClr val="000000"/>
                </a:solidFill>
                <a:ea typeface="標楷體" pitchFamily="65" charset="-120"/>
              </a:rPr>
              <a:t>、</a:t>
            </a:r>
            <a:r>
              <a:rPr lang="en-US" altLang="zh-TW" sz="800" dirty="0">
                <a:solidFill>
                  <a:srgbClr val="000000"/>
                </a:solidFill>
                <a:ea typeface="標楷體" pitchFamily="65" charset="-120"/>
              </a:rPr>
              <a:t>2</a:t>
            </a:r>
            <a:r>
              <a:rPr lang="zh-TW" altLang="en-US" sz="800" dirty="0">
                <a:solidFill>
                  <a:srgbClr val="000000"/>
                </a:solidFill>
                <a:ea typeface="標楷體" pitchFamily="65" charset="-120"/>
              </a:rPr>
              <a:t>級平均售價估算，冷氣機新臺幣</a:t>
            </a:r>
            <a:r>
              <a:rPr lang="en-US" altLang="zh-TW" sz="800" dirty="0">
                <a:solidFill>
                  <a:srgbClr val="000000"/>
                </a:solidFill>
                <a:ea typeface="標楷體" pitchFamily="65" charset="-120"/>
              </a:rPr>
              <a:t>54,150</a:t>
            </a:r>
            <a:r>
              <a:rPr lang="zh-TW" altLang="en-US" sz="800" dirty="0">
                <a:solidFill>
                  <a:srgbClr val="000000"/>
                </a:solidFill>
                <a:ea typeface="標楷體" pitchFamily="65" charset="-120"/>
              </a:rPr>
              <a:t>元</a:t>
            </a:r>
            <a:r>
              <a:rPr lang="en-US" altLang="zh-TW" sz="800" dirty="0">
                <a:solidFill>
                  <a:srgbClr val="000000"/>
                </a:solidFill>
                <a:ea typeface="標楷體" pitchFamily="65" charset="-120"/>
              </a:rPr>
              <a:t>/</a:t>
            </a:r>
            <a:r>
              <a:rPr lang="zh-TW" altLang="en-US" sz="800" dirty="0">
                <a:solidFill>
                  <a:srgbClr val="000000"/>
                </a:solidFill>
                <a:ea typeface="標楷體" pitchFamily="65" charset="-120"/>
              </a:rPr>
              <a:t>臺、電冰箱</a:t>
            </a:r>
            <a:r>
              <a:rPr lang="en-US" altLang="zh-TW" sz="800" dirty="0">
                <a:solidFill>
                  <a:srgbClr val="000000"/>
                </a:solidFill>
                <a:ea typeface="標楷體" pitchFamily="65" charset="-120"/>
              </a:rPr>
              <a:t>48,500</a:t>
            </a:r>
            <a:r>
              <a:rPr lang="zh-TW" altLang="en-US" sz="800" dirty="0">
                <a:solidFill>
                  <a:srgbClr val="000000"/>
                </a:solidFill>
                <a:ea typeface="標楷體" pitchFamily="65" charset="-120"/>
              </a:rPr>
              <a:t>元</a:t>
            </a:r>
            <a:r>
              <a:rPr lang="en-US" altLang="zh-TW" sz="800" dirty="0">
                <a:solidFill>
                  <a:srgbClr val="000000"/>
                </a:solidFill>
                <a:ea typeface="標楷體" pitchFamily="65" charset="-120"/>
              </a:rPr>
              <a:t>/</a:t>
            </a:r>
            <a:r>
              <a:rPr lang="zh-TW" altLang="en-US" sz="800" dirty="0" smtClean="0">
                <a:solidFill>
                  <a:srgbClr val="000000"/>
                </a:solidFill>
                <a:ea typeface="標楷體" pitchFamily="65" charset="-120"/>
              </a:rPr>
              <a:t>臺、電熱水瓶</a:t>
            </a:r>
            <a:r>
              <a:rPr lang="en-US" altLang="zh-TW" sz="800" dirty="0" smtClean="0">
                <a:solidFill>
                  <a:srgbClr val="000000"/>
                </a:solidFill>
                <a:ea typeface="標楷體" pitchFamily="65" charset="-120"/>
              </a:rPr>
              <a:t>4,500</a:t>
            </a:r>
            <a:r>
              <a:rPr lang="zh-TW" altLang="en-US" sz="800" dirty="0" smtClean="0">
                <a:solidFill>
                  <a:srgbClr val="000000"/>
                </a:solidFill>
                <a:ea typeface="標楷體" pitchFamily="65" charset="-120"/>
              </a:rPr>
              <a:t>元</a:t>
            </a:r>
            <a:r>
              <a:rPr lang="en-US" altLang="zh-TW" sz="800" dirty="0" smtClean="0">
                <a:solidFill>
                  <a:srgbClr val="000000"/>
                </a:solidFill>
                <a:ea typeface="標楷體" pitchFamily="65" charset="-120"/>
              </a:rPr>
              <a:t>/</a:t>
            </a:r>
            <a:r>
              <a:rPr lang="zh-TW" altLang="en-US" sz="800" dirty="0" smtClean="0">
                <a:solidFill>
                  <a:srgbClr val="000000"/>
                </a:solidFill>
                <a:ea typeface="標楷體" pitchFamily="65" charset="-120"/>
              </a:rPr>
              <a:t>臺。</a:t>
            </a:r>
            <a:endParaRPr lang="zh-TW" altLang="en-US" sz="800" dirty="0">
              <a:solidFill>
                <a:srgbClr val="000000"/>
              </a:solidFill>
              <a:ea typeface="標楷體" pitchFamily="65" charset="-120"/>
            </a:endParaRPr>
          </a:p>
        </p:txBody>
      </p:sp>
      <p:sp>
        <p:nvSpPr>
          <p:cNvPr id="10"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a:t>
            </a:r>
            <a:r>
              <a:rPr kumimoji="0" lang="zh-TW" altLang="en-US" sz="2800" b="1" dirty="0" smtClean="0">
                <a:latin typeface="+mn-lt"/>
                <a:cs typeface="Times New Roman" pitchFamily="18" charset="0"/>
              </a:rPr>
              <a:t>估算</a:t>
            </a:r>
            <a:r>
              <a:rPr kumimoji="0" lang="en-US" altLang="zh-TW" sz="2000" b="1" dirty="0" smtClean="0">
                <a:latin typeface="+mn-lt"/>
                <a:cs typeface="Times New Roman" pitchFamily="18" charset="0"/>
              </a:rPr>
              <a:t>(</a:t>
            </a:r>
            <a:r>
              <a:rPr kumimoji="0" lang="zh-TW" altLang="en-US" sz="2000" b="1" dirty="0" smtClean="0">
                <a:latin typeface="+mn-lt"/>
                <a:cs typeface="Times New Roman" pitchFamily="18" charset="0"/>
              </a:rPr>
              <a:t>續</a:t>
            </a:r>
            <a:r>
              <a:rPr kumimoji="0" lang="en-US" altLang="zh-TW" sz="2000" b="1" dirty="0" smtClean="0">
                <a:latin typeface="+mn-lt"/>
                <a:cs typeface="Times New Roman" pitchFamily="18" charset="0"/>
              </a:rPr>
              <a:t>)</a:t>
            </a:r>
            <a:endParaRPr kumimoji="0" lang="en-US" altLang="zh-TW" sz="2000" b="1" dirty="0">
              <a:latin typeface="+mn-lt"/>
              <a:cs typeface="Times New Roman" pitchFamily="18" charset="0"/>
            </a:endParaRPr>
          </a:p>
        </p:txBody>
      </p:sp>
      <p:cxnSp>
        <p:nvCxnSpPr>
          <p:cNvPr id="12" name="直線接點 11"/>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13" name="直線接點 12"/>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295284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 xmlns:p14="http://schemas.microsoft.com/office/powerpoint/2010/main" val="1110457995"/>
              </p:ext>
            </p:extLst>
          </p:nvPr>
        </p:nvGraphicFramePr>
        <p:xfrm>
          <a:off x="395536" y="1268760"/>
          <a:ext cx="8520658" cy="5242560"/>
        </p:xfrm>
        <a:graphic>
          <a:graphicData uri="http://schemas.openxmlformats.org/drawingml/2006/table">
            <a:tbl>
              <a:tblPr firstRow="1" bandRow="1">
                <a:tableStyleId>{5C22544A-7EE6-4342-B048-85BDC9FD1C3A}</a:tableStyleId>
              </a:tblPr>
              <a:tblGrid>
                <a:gridCol w="2635138"/>
                <a:gridCol w="5885520"/>
              </a:tblGrid>
              <a:tr h="2808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2863552">
                <a:tc>
                  <a:txBody>
                    <a:bodyPr/>
                    <a:lstStyle/>
                    <a:p>
                      <a:pPr marL="0" indent="0" algn="just" defTabSz="914400" rtl="0" eaLnBrk="1" latinLnBrk="0" hangingPunct="1">
                        <a:lnSpc>
                          <a:spcPct val="100000"/>
                        </a:lnSpc>
                        <a:spcBef>
                          <a:spcPts val="0"/>
                        </a:spcBef>
                        <a:spcAft>
                          <a:spcPts val="0"/>
                        </a:spcAft>
                        <a:buFont typeface="Arial" pitchFamily="34" charset="0"/>
                        <a:buNone/>
                      </a:pPr>
                      <a:r>
                        <a:rPr lang="zh-TW" altLang="en-US" sz="1400" b="1" u="sng" dirty="0" smtClean="0">
                          <a:solidFill>
                            <a:schemeClr val="tx1"/>
                          </a:solidFill>
                          <a:latin typeface="+mn-lt"/>
                          <a:ea typeface="標楷體" panose="03000509000000000000" pitchFamily="65" charset="-120"/>
                        </a:rPr>
                        <a:t>智慧節能</a:t>
                      </a:r>
                      <a:endParaRPr lang="en-US" altLang="zh-TW" sz="1400" b="1" u="sng" kern="1200" dirty="0" smtClean="0">
                        <a:solidFill>
                          <a:schemeClr val="tx1"/>
                        </a:solidFill>
                        <a:latin typeface="+mn-lt"/>
                        <a:ea typeface="標楷體" panose="03000509000000000000" pitchFamily="65" charset="-120"/>
                        <a:cs typeface="+mn-cs"/>
                      </a:endParaRPr>
                    </a:p>
                    <a:p>
                      <a:pPr marL="85725" marR="0" lvl="0" indent="-85725"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b="0" kern="1200" noProof="0" dirty="0" smtClean="0">
                          <a:solidFill>
                            <a:schemeClr val="tx1"/>
                          </a:solidFill>
                          <a:latin typeface="+mn-lt"/>
                          <a:ea typeface="標楷體" panose="03000509000000000000" pitchFamily="65" charset="-120"/>
                          <a:cs typeface="+mn-cs"/>
                        </a:rPr>
                        <a:t>輔導連鎖超商與大型服務業建築設置智慧化能源管理</a:t>
                      </a:r>
                      <a:r>
                        <a:rPr lang="en-US" altLang="zh-TW" sz="1400" b="0" dirty="0" smtClean="0">
                          <a:solidFill>
                            <a:schemeClr val="tx1"/>
                          </a:solidFill>
                          <a:latin typeface="+mn-lt"/>
                          <a:ea typeface="標楷體" panose="03000509000000000000" pitchFamily="65" charset="-120"/>
                        </a:rPr>
                        <a:t>(</a:t>
                      </a:r>
                      <a:r>
                        <a:rPr lang="zh-TW" altLang="en-US" sz="1400" b="0" dirty="0" smtClean="0">
                          <a:solidFill>
                            <a:schemeClr val="tx1"/>
                          </a:solidFill>
                          <a:latin typeface="+mn-lt"/>
                          <a:ea typeface="標楷體" panose="03000509000000000000" pitchFamily="65" charset="-120"/>
                        </a:rPr>
                        <a:t>提供智慧系統補助</a:t>
                      </a:r>
                      <a:r>
                        <a:rPr lang="en-US" altLang="zh-TW" sz="1400" b="0" dirty="0" smtClean="0">
                          <a:solidFill>
                            <a:schemeClr val="tx1"/>
                          </a:solidFill>
                          <a:latin typeface="+mn-lt"/>
                          <a:ea typeface="標楷體" panose="03000509000000000000" pitchFamily="65" charset="-120"/>
                        </a:rPr>
                        <a:t>)</a:t>
                      </a: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889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400" b="0" kern="1200" dirty="0" smtClean="0">
                          <a:solidFill>
                            <a:schemeClr val="tx1"/>
                          </a:solidFill>
                          <a:latin typeface="+mn-lt"/>
                          <a:ea typeface="標楷體" panose="03000509000000000000" pitchFamily="65" charset="-120"/>
                          <a:cs typeface="+mn-cs"/>
                        </a:rPr>
                        <a:t>推動公有地下停車場照明智慧管理</a:t>
                      </a:r>
                      <a:r>
                        <a:rPr lang="en-US" altLang="zh-TW" sz="1400" b="0" kern="1200" dirty="0" smtClean="0">
                          <a:solidFill>
                            <a:schemeClr val="tx1"/>
                          </a:solidFill>
                          <a:latin typeface="+mn-lt"/>
                          <a:ea typeface="標楷體" panose="03000509000000000000" pitchFamily="65" charset="-120"/>
                          <a:cs typeface="+mn-cs"/>
                        </a:rPr>
                        <a:t>(</a:t>
                      </a:r>
                      <a:r>
                        <a:rPr lang="zh-TW" altLang="en-US" sz="1400" b="0" kern="1200" dirty="0" smtClean="0">
                          <a:solidFill>
                            <a:schemeClr val="tx1"/>
                          </a:solidFill>
                          <a:latin typeface="+mn-lt"/>
                          <a:ea typeface="標楷體" panose="03000509000000000000" pitchFamily="65" charset="-120"/>
                          <a:cs typeface="+mn-cs"/>
                        </a:rPr>
                        <a:t>結合</a:t>
                      </a:r>
                      <a:r>
                        <a:rPr lang="en-US" altLang="zh-TW" sz="1400" b="0" kern="1200" dirty="0" smtClean="0">
                          <a:solidFill>
                            <a:schemeClr val="tx1"/>
                          </a:solidFill>
                          <a:latin typeface="+mn-lt"/>
                          <a:ea typeface="標楷體" panose="03000509000000000000" pitchFamily="65" charset="-120"/>
                          <a:cs typeface="+mn-cs"/>
                        </a:rPr>
                        <a:t>ESCO</a:t>
                      </a:r>
                      <a:r>
                        <a:rPr lang="zh-TW" altLang="en-US" sz="1400" b="0" kern="1200" dirty="0" smtClean="0">
                          <a:solidFill>
                            <a:schemeClr val="tx1"/>
                          </a:solidFill>
                          <a:latin typeface="+mn-lt"/>
                          <a:ea typeface="標楷體" panose="03000509000000000000" pitchFamily="65" charset="-120"/>
                          <a:cs typeface="+mn-cs"/>
                        </a:rPr>
                        <a:t>業者推動</a:t>
                      </a:r>
                      <a:r>
                        <a:rPr lang="en-US" altLang="zh-TW" sz="1400" b="0" kern="1200" dirty="0" smtClean="0">
                          <a:solidFill>
                            <a:schemeClr val="tx1"/>
                          </a:solidFill>
                          <a:latin typeface="+mn-lt"/>
                          <a:ea typeface="標楷體" panose="03000509000000000000" pitchFamily="65" charset="-120"/>
                          <a:cs typeface="+mn-cs"/>
                        </a:rPr>
                        <a:t>)</a:t>
                      </a:r>
                    </a:p>
                    <a:p>
                      <a:pPr marL="85725" marR="0" lvl="0" indent="-85725"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noProof="0" dirty="0" smtClean="0">
                        <a:solidFill>
                          <a:schemeClr val="tx1"/>
                        </a:solidFill>
                        <a:latin typeface="+mn-lt"/>
                        <a:ea typeface="標楷體" panose="03000509000000000000" pitchFamily="65" charset="-120"/>
                        <a:cs typeface="+mn-cs"/>
                      </a:endParaRPr>
                    </a:p>
                    <a:p>
                      <a:pPr marL="177800" indent="-88900" algn="just">
                        <a:lnSpc>
                          <a:spcPct val="100000"/>
                        </a:lnSpc>
                        <a:spcBef>
                          <a:spcPts val="0"/>
                        </a:spcBef>
                        <a:spcAft>
                          <a:spcPts val="0"/>
                        </a:spcAft>
                        <a:buFont typeface="Arial" pitchFamily="34" charset="0"/>
                        <a:buChar char="•"/>
                      </a:pPr>
                      <a:endParaRPr lang="en-US" altLang="zh-TW" sz="1400" b="0" kern="1200" dirty="0" smtClean="0">
                        <a:solidFill>
                          <a:schemeClr val="tx1"/>
                        </a:solidFill>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zh-TW" altLang="en-US" sz="1400" b="1" i="0" u="sng"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智慧節能</a:t>
                      </a:r>
                      <a:endParaRPr kumimoji="0" lang="en-US" altLang="zh-TW" sz="1400" b="1" i="0" u="sng"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88900" marR="0" lvl="0" indent="-88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zh-TW" altLang="en-US" sz="1400" b="1"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連鎖超商與大型服務業建築智慧化能源管理</a:t>
                      </a:r>
                    </a:p>
                    <a:p>
                      <a:pPr marL="268288" marR="0" lvl="0" indent="-177800" algn="just" defTabSz="914400" rtl="0" eaLnBrk="1" fontAlgn="auto" latinLnBrk="0" hangingPunct="1">
                        <a:lnSpc>
                          <a:spcPct val="100000"/>
                        </a:lnSpc>
                        <a:spcBef>
                          <a:spcPts val="0"/>
                        </a:spcBef>
                        <a:spcAft>
                          <a:spcPts val="0"/>
                        </a:spcAft>
                        <a:buClrTx/>
                        <a:buSzTx/>
                        <a:buFontTx/>
                        <a:buAutoNum type="arabicPeriod"/>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輔導內容為建立能源智慧管理系統，將能源用戶之能源耗用資訊可視化</a:t>
                      </a:r>
                      <a:r>
                        <a:rPr kumimoji="0" lang="zh-TW"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並進行自動化節能管理達到節電</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5%</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之目標。大型服務業之能源管理系統需含空調效率監測功能。</a:t>
                      </a: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268288" marR="0" lvl="0" indent="-177800" algn="just" defTabSz="914400" rtl="0" eaLnBrk="1" fontAlgn="auto" latinLnBrk="0" hangingPunct="1">
                        <a:lnSpc>
                          <a:spcPct val="100000"/>
                        </a:lnSpc>
                        <a:spcBef>
                          <a:spcPts val="0"/>
                        </a:spcBef>
                        <a:spcAft>
                          <a:spcPts val="0"/>
                        </a:spcAft>
                        <a:buClrTx/>
                        <a:buSzTx/>
                        <a:buFontTx/>
                        <a:buAutoNum type="arabicPeriod"/>
                        <a:tabLst/>
                        <a:defRPr/>
                      </a:pP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預定推動於便利商店、超市、百貨公司等</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9</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類，年總用電</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97.35</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億度，以導入能源智慧管理系統平均可達</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5%</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之節能效益，</a:t>
                      </a:r>
                      <a:r>
                        <a:rPr lang="zh-TW" altLang="en-US" sz="1400" b="0" kern="1200" dirty="0" smtClean="0">
                          <a:solidFill>
                            <a:schemeClr val="tx1"/>
                          </a:solidFill>
                          <a:latin typeface="+mn-lt"/>
                          <a:ea typeface="標楷體" panose="03000509000000000000" pitchFamily="65" charset="-120"/>
                          <a:cs typeface="+mn-cs"/>
                        </a:rPr>
                        <a:t>節能潛力達</a:t>
                      </a:r>
                      <a:r>
                        <a:rPr lang="en-US" altLang="zh-TW" sz="1400" b="0" kern="1200" dirty="0" smtClean="0">
                          <a:solidFill>
                            <a:schemeClr val="tx1"/>
                          </a:solidFill>
                          <a:latin typeface="+mn-lt"/>
                          <a:ea typeface="標楷體" panose="03000509000000000000" pitchFamily="65" charset="-120"/>
                          <a:cs typeface="+mn-cs"/>
                        </a:rPr>
                        <a:t>4.07</a:t>
                      </a:r>
                      <a:r>
                        <a:rPr lang="zh-TW" altLang="en-US" sz="1400" b="0" kern="1200" dirty="0" smtClean="0">
                          <a:solidFill>
                            <a:schemeClr val="tx1"/>
                          </a:solidFill>
                          <a:latin typeface="+mn-lt"/>
                          <a:ea typeface="標楷體" panose="03000509000000000000" pitchFamily="65" charset="-120"/>
                          <a:cs typeface="+mn-cs"/>
                        </a:rPr>
                        <a:t>億度電</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endPar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endParaRPr>
                    </a:p>
                    <a:p>
                      <a:pPr marL="266700" marR="0" lvl="0" indent="-176213" algn="just" defTabSz="914400" rtl="0" eaLnBrk="1" fontAlgn="auto" latinLnBrk="0" hangingPunct="1">
                        <a:lnSpc>
                          <a:spcPct val="100000"/>
                        </a:lnSpc>
                        <a:spcBef>
                          <a:spcPts val="0"/>
                        </a:spcBef>
                        <a:spcAft>
                          <a:spcPts val="0"/>
                        </a:spcAft>
                        <a:buClrTx/>
                        <a:buSzTx/>
                        <a:buFontTx/>
                        <a:buAutoNum type="arabicPeriod"/>
                        <a:tabLst/>
                        <a:defRPr/>
                      </a:pP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能源智慧管理系統建置成本依規模有所不同，百貨等大型服務業建築為</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180-600</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萬元</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依空調容量而定</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、超商為</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8</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萬元、超市</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28</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萬元，建置共</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12509</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處服務業場域能源智慧管理系統需</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34.4</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億元，以補助上限不超過總建置經費</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35%</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，共需</a:t>
                      </a:r>
                      <a:r>
                        <a:rPr lang="zh-TW" altLang="en-US" sz="1400" b="0" kern="1200" dirty="0" smtClean="0">
                          <a:solidFill>
                            <a:schemeClr val="tx1"/>
                          </a:solidFill>
                          <a:latin typeface="+mn-lt"/>
                          <a:ea typeface="標楷體" panose="03000509000000000000" pitchFamily="65" charset="-120"/>
                          <a:cs typeface="+mn-cs"/>
                        </a:rPr>
                        <a:t>經費</a:t>
                      </a:r>
                      <a:r>
                        <a:rPr lang="en-US" altLang="zh-TW" sz="1400" b="0" kern="1200" dirty="0" smtClean="0">
                          <a:solidFill>
                            <a:schemeClr val="tx1"/>
                          </a:solidFill>
                          <a:latin typeface="+mn-lt"/>
                          <a:ea typeface="標楷體" panose="03000509000000000000" pitchFamily="65" charset="-120"/>
                          <a:cs typeface="+mn-cs"/>
                        </a:rPr>
                        <a:t>12.04</a:t>
                      </a:r>
                      <a:r>
                        <a:rPr lang="zh-TW" altLang="en-US" sz="1400" b="0" kern="1200" dirty="0" smtClean="0">
                          <a:solidFill>
                            <a:schemeClr val="tx1"/>
                          </a:solidFill>
                          <a:latin typeface="+mn-lt"/>
                          <a:ea typeface="標楷體" panose="03000509000000000000" pitchFamily="65" charset="-120"/>
                          <a:cs typeface="+mn-cs"/>
                        </a:rPr>
                        <a:t>億元</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endPar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endParaRPr>
                    </a:p>
                    <a:p>
                      <a:pPr marL="88900" marR="0" lvl="0" indent="-88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zh-TW" altLang="en-US" sz="1400" b="1"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公有地下停車場照明智慧管理</a:t>
                      </a:r>
                    </a:p>
                    <a:p>
                      <a:pPr marL="268288" marR="0" lvl="0" indent="-177800" algn="just" defTabSz="914400" rtl="0" eaLnBrk="1" fontAlgn="auto" latinLnBrk="0" hangingPunct="1">
                        <a:lnSpc>
                          <a:spcPct val="100000"/>
                        </a:lnSpc>
                        <a:spcBef>
                          <a:spcPts val="0"/>
                        </a:spcBef>
                        <a:spcAft>
                          <a:spcPts val="0"/>
                        </a:spcAft>
                        <a:buClrTx/>
                        <a:buSzTx/>
                        <a:buFontTx/>
                        <a:buAutoNum type="arabicPeriod"/>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導入高效率照明及智慧照明管理系統，照明用電密度不得大於</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1.25W/m</a:t>
                      </a:r>
                      <a:r>
                        <a:rPr kumimoji="0" lang="en-US" altLang="zh-TW" sz="1400" b="0" i="0" u="none" strike="noStrike" kern="1200" cap="none" spc="0" normalizeH="0" baseline="30000" noProof="0" dirty="0" smtClean="0">
                          <a:ln>
                            <a:noFill/>
                          </a:ln>
                          <a:solidFill>
                            <a:schemeClr val="tx1"/>
                          </a:solidFill>
                          <a:effectLst/>
                          <a:uLnTx/>
                          <a:uFillTx/>
                          <a:latin typeface="+mn-lt"/>
                          <a:ea typeface="標楷體" panose="03000509000000000000" pitchFamily="65" charset="-120"/>
                          <a:cs typeface="+mn-cs"/>
                        </a:rPr>
                        <a:t>2</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a:t>
                      </a: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268288" marR="0" lvl="0" indent="-177800" algn="just" defTabSz="914400" rtl="0" eaLnBrk="1" fontAlgn="auto" latinLnBrk="0" hangingPunct="1">
                        <a:lnSpc>
                          <a:spcPct val="100000"/>
                        </a:lnSpc>
                        <a:spcBef>
                          <a:spcPts val="0"/>
                        </a:spcBef>
                        <a:spcAft>
                          <a:spcPts val="0"/>
                        </a:spcAft>
                        <a:buClrTx/>
                        <a:buSzTx/>
                        <a:buFontTx/>
                        <a:buAutoNum type="arabicPeriod"/>
                        <a:tabLst/>
                        <a:defRPr/>
                      </a:pP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國</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內公有地下停車場面積推估約</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200</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萬平方公尺</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不含公辦民營，以台北市、高雄市、台中市部分數據推估</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，目前照明用電密度</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符合</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CNS</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停車場照度標準約</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100lux</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並採用傳統直管螢光燈燈具推估</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約為</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2.5W/</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平方公尺，以高效率燈具與智慧系統</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之</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節電潛力達</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50%</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。假設地下停車場為全年點燈，可推估得</a:t>
                      </a:r>
                      <a:r>
                        <a:rPr lang="zh-TW" altLang="zh-TW" sz="1400" b="0" kern="1200" dirty="0" smtClean="0">
                          <a:solidFill>
                            <a:schemeClr val="tx1"/>
                          </a:solidFill>
                          <a:latin typeface="+mn-lt"/>
                          <a:ea typeface="標楷體" panose="03000509000000000000" pitchFamily="65" charset="-120"/>
                          <a:cs typeface="+mn-cs"/>
                        </a:rPr>
                        <a:t>節電潛力為</a:t>
                      </a:r>
                      <a:r>
                        <a:rPr lang="en-US" altLang="zh-TW" sz="1400" b="0" kern="1200" dirty="0" smtClean="0">
                          <a:solidFill>
                            <a:schemeClr val="tx1"/>
                          </a:solidFill>
                          <a:latin typeface="+mn-lt"/>
                          <a:ea typeface="標楷體" panose="03000509000000000000" pitchFamily="65" charset="-120"/>
                          <a:cs typeface="+mn-cs"/>
                        </a:rPr>
                        <a:t>0.219</a:t>
                      </a:r>
                      <a:r>
                        <a:rPr lang="zh-TW" altLang="zh-TW" sz="1400" b="0" kern="1200" dirty="0" smtClean="0">
                          <a:solidFill>
                            <a:schemeClr val="tx1"/>
                          </a:solidFill>
                          <a:latin typeface="+mn-lt"/>
                          <a:ea typeface="標楷體" panose="03000509000000000000" pitchFamily="65" charset="-120"/>
                          <a:cs typeface="+mn-cs"/>
                        </a:rPr>
                        <a:t>億度</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endPar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endParaRPr>
                    </a:p>
                    <a:p>
                      <a:pPr marL="268288" marR="0" lvl="0" indent="-177800" algn="just" defTabSz="914400" rtl="0" eaLnBrk="1" fontAlgn="auto" latinLnBrk="0" hangingPunct="1">
                        <a:lnSpc>
                          <a:spcPct val="100000"/>
                        </a:lnSpc>
                        <a:spcBef>
                          <a:spcPts val="0"/>
                        </a:spcBef>
                        <a:spcAft>
                          <a:spcPts val="0"/>
                        </a:spcAft>
                        <a:buClrTx/>
                        <a:buSzTx/>
                        <a:buFontTx/>
                        <a:buAutoNum type="arabicPeriod"/>
                        <a:tabLst/>
                        <a:defRPr/>
                      </a:pP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以</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燈具與智慧控制系統的設置經費約每平方公尺</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185</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元，因此整體設置經費約為</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3.7</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億元</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若補助設置經費</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35%</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，總補助經費需求約為</a:t>
                      </a:r>
                      <a:r>
                        <a:rPr lang="en-US" altLang="zh-TW" sz="1400" b="0" kern="1200" dirty="0" smtClean="0">
                          <a:solidFill>
                            <a:schemeClr val="tx1"/>
                          </a:solidFill>
                          <a:latin typeface="+mn-lt"/>
                          <a:ea typeface="標楷體" panose="03000509000000000000" pitchFamily="65" charset="-120"/>
                          <a:cs typeface="+mn-cs"/>
                        </a:rPr>
                        <a:t>1.3</a:t>
                      </a:r>
                      <a:r>
                        <a:rPr lang="zh-TW" altLang="zh-TW" sz="1400" b="0" kern="1200" dirty="0" smtClean="0">
                          <a:solidFill>
                            <a:schemeClr val="tx1"/>
                          </a:solidFill>
                          <a:latin typeface="+mn-lt"/>
                          <a:ea typeface="標楷體" panose="03000509000000000000" pitchFamily="65" charset="-120"/>
                          <a:cs typeface="+mn-cs"/>
                        </a:rPr>
                        <a:t>億元</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標題 1"/>
          <p:cNvSpPr txBox="1">
            <a:spLocks/>
          </p:cNvSpPr>
          <p:nvPr/>
        </p:nvSpPr>
        <p:spPr bwMode="auto">
          <a:xfrm>
            <a:off x="237156" y="786892"/>
            <a:ext cx="8424936" cy="60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1520825" indent="-1520825" algn="l"/>
            <a:r>
              <a:rPr lang="en-US" altLang="zh-TW" sz="2000" b="1" dirty="0">
                <a:latin typeface="+mn-lt"/>
                <a:ea typeface="標楷體" panose="03000509000000000000" pitchFamily="65" charset="-120"/>
              </a:rPr>
              <a:t>3</a:t>
            </a:r>
            <a:r>
              <a:rPr lang="en-US" altLang="zh-TW" sz="2000" b="1" dirty="0" smtClean="0">
                <a:latin typeface="+mn-lt"/>
                <a:ea typeface="標楷體" panose="03000509000000000000" pitchFamily="65" charset="-120"/>
              </a:rPr>
              <a:t>.</a:t>
            </a:r>
            <a:r>
              <a:rPr kumimoji="0" lang="zh-TW" altLang="en-US" sz="2000" b="1" dirty="0" smtClean="0">
                <a:latin typeface="+mn-lt"/>
                <a:ea typeface="標楷體" panose="03000509000000000000" pitchFamily="65" charset="-120"/>
              </a:rPr>
              <a:t>服務業 </a:t>
            </a:r>
            <a:endParaRPr kumimoji="0" lang="en-US" altLang="zh-TW" sz="2000" b="1" dirty="0" smtClean="0">
              <a:latin typeface="+mn-lt"/>
              <a:ea typeface="標楷體" panose="03000509000000000000" pitchFamily="65" charset="-120"/>
            </a:endParaRPr>
          </a:p>
        </p:txBody>
      </p:sp>
      <p:sp>
        <p:nvSpPr>
          <p:cNvPr id="9" name="投影片編號版面配置區 70"/>
          <p:cNvSpPr txBox="1">
            <a:spLocks/>
          </p:cNvSpPr>
          <p:nvPr/>
        </p:nvSpPr>
        <p:spPr bwMode="auto">
          <a:xfrm>
            <a:off x="8693150" y="649287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7</a:t>
            </a:fld>
            <a:endParaRPr kumimoji="0" lang="en-US" altLang="zh-TW" sz="1200" dirty="0">
              <a:latin typeface="+mn-lt"/>
              <a:ea typeface="標楷體" pitchFamily="65" charset="-120"/>
            </a:endParaRPr>
          </a:p>
        </p:txBody>
      </p:sp>
      <p:sp>
        <p:nvSpPr>
          <p:cNvPr id="6" name="標題 1"/>
          <p:cNvSpPr txBox="1">
            <a:spLocks/>
          </p:cNvSpPr>
          <p:nvPr/>
        </p:nvSpPr>
        <p:spPr>
          <a:xfrm>
            <a:off x="-46038" y="212825"/>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a:t>
            </a:r>
            <a:r>
              <a:rPr kumimoji="0" lang="zh-TW" altLang="en-US" sz="2800" b="1" dirty="0" smtClean="0">
                <a:latin typeface="+mn-lt"/>
                <a:cs typeface="Times New Roman" pitchFamily="18" charset="0"/>
              </a:rPr>
              <a:t>估算</a:t>
            </a:r>
            <a:r>
              <a:rPr kumimoji="0" lang="en-US" altLang="zh-TW" sz="2000" b="1" dirty="0" smtClean="0">
                <a:latin typeface="+mn-lt"/>
                <a:cs typeface="Times New Roman" pitchFamily="18" charset="0"/>
              </a:rPr>
              <a:t>(</a:t>
            </a:r>
            <a:r>
              <a:rPr kumimoji="0" lang="zh-TW" altLang="en-US" sz="2000" b="1" dirty="0" smtClean="0">
                <a:latin typeface="+mn-lt"/>
                <a:cs typeface="Times New Roman" pitchFamily="18" charset="0"/>
              </a:rPr>
              <a:t>續</a:t>
            </a:r>
            <a:r>
              <a:rPr kumimoji="0" lang="en-US" altLang="zh-TW" sz="2000" b="1" dirty="0" smtClean="0">
                <a:latin typeface="+mn-lt"/>
                <a:cs typeface="Times New Roman" pitchFamily="18" charset="0"/>
              </a:rPr>
              <a:t>)</a:t>
            </a:r>
            <a:endParaRPr kumimoji="0" lang="en-US" altLang="zh-TW" sz="2000" b="1" dirty="0">
              <a:latin typeface="+mn-lt"/>
              <a:cs typeface="Times New Roman" pitchFamily="18" charset="0"/>
            </a:endParaRPr>
          </a:p>
        </p:txBody>
      </p:sp>
      <p:cxnSp>
        <p:nvCxnSpPr>
          <p:cNvPr id="7" name="直線接點 6"/>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10" name="直線接點 9"/>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87026088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標題 1"/>
          <p:cNvSpPr txBox="1">
            <a:spLocks/>
          </p:cNvSpPr>
          <p:nvPr/>
        </p:nvSpPr>
        <p:spPr bwMode="auto">
          <a:xfrm>
            <a:off x="251520" y="908720"/>
            <a:ext cx="8759291" cy="47535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1520825" indent="-1520825" algn="l"/>
            <a:r>
              <a:rPr lang="en-US" altLang="zh-TW" sz="2000" b="1" dirty="0">
                <a:latin typeface="+mn-lt"/>
                <a:ea typeface="標楷體" panose="03000509000000000000" pitchFamily="65" charset="-120"/>
              </a:rPr>
              <a:t>3</a:t>
            </a:r>
            <a:r>
              <a:rPr lang="en-US" altLang="zh-TW" sz="2000" b="1" dirty="0" smtClean="0">
                <a:latin typeface="+mn-lt"/>
                <a:ea typeface="標楷體" panose="03000509000000000000" pitchFamily="65" charset="-120"/>
              </a:rPr>
              <a:t>.</a:t>
            </a:r>
            <a:r>
              <a:rPr kumimoji="0" lang="zh-TW" altLang="en-US" sz="2000" b="1" dirty="0" smtClean="0">
                <a:latin typeface="+mn-lt"/>
                <a:ea typeface="標楷體" panose="03000509000000000000" pitchFamily="65" charset="-120"/>
              </a:rPr>
              <a:t>服務業</a:t>
            </a:r>
            <a:r>
              <a:rPr kumimoji="0" lang="en-US" altLang="zh-TW" sz="1400" b="1" dirty="0" smtClean="0">
                <a:latin typeface="+mn-lt"/>
                <a:ea typeface="標楷體" panose="03000509000000000000" pitchFamily="65" charset="-120"/>
              </a:rPr>
              <a:t>(</a:t>
            </a:r>
            <a:r>
              <a:rPr kumimoji="0" lang="zh-TW" altLang="en-US" sz="1400" b="1" dirty="0" smtClean="0">
                <a:latin typeface="+mn-lt"/>
                <a:ea typeface="標楷體" panose="03000509000000000000" pitchFamily="65" charset="-120"/>
              </a:rPr>
              <a:t>續</a:t>
            </a:r>
            <a:r>
              <a:rPr kumimoji="0" lang="en-US" altLang="zh-TW" sz="1400" b="1" dirty="0" smtClean="0">
                <a:latin typeface="+mn-lt"/>
                <a:ea typeface="標楷體" panose="03000509000000000000" pitchFamily="65" charset="-120"/>
              </a:rPr>
              <a:t>)</a:t>
            </a:r>
            <a:r>
              <a:rPr kumimoji="0" lang="zh-TW" altLang="en-US" sz="1400" b="1" dirty="0" smtClean="0">
                <a:latin typeface="+mn-lt"/>
                <a:ea typeface="標楷體" panose="03000509000000000000" pitchFamily="65" charset="-120"/>
              </a:rPr>
              <a:t> </a:t>
            </a:r>
            <a:endParaRPr kumimoji="0" lang="en-US" altLang="zh-TW" sz="1400" b="1" dirty="0" smtClean="0">
              <a:latin typeface="+mn-lt"/>
              <a:ea typeface="標楷體" panose="03000509000000000000" pitchFamily="65" charset="-120"/>
            </a:endParaRPr>
          </a:p>
        </p:txBody>
      </p:sp>
      <p:graphicFrame>
        <p:nvGraphicFramePr>
          <p:cNvPr id="7" name="表格 6"/>
          <p:cNvGraphicFramePr>
            <a:graphicFrameLocks noGrp="1"/>
          </p:cNvGraphicFramePr>
          <p:nvPr>
            <p:extLst>
              <p:ext uri="{D42A27DB-BD31-4B8C-83A1-F6EECF244321}">
                <p14:modId xmlns="" xmlns:p14="http://schemas.microsoft.com/office/powerpoint/2010/main" val="3770573480"/>
              </p:ext>
            </p:extLst>
          </p:nvPr>
        </p:nvGraphicFramePr>
        <p:xfrm>
          <a:off x="344069" y="1340768"/>
          <a:ext cx="8548411" cy="5040560"/>
        </p:xfrm>
        <a:graphic>
          <a:graphicData uri="http://schemas.openxmlformats.org/drawingml/2006/table">
            <a:tbl>
              <a:tblPr firstRow="1" bandRow="1">
                <a:tableStyleId>{5C22544A-7EE6-4342-B048-85BDC9FD1C3A}</a:tableStyleId>
              </a:tblPr>
              <a:tblGrid>
                <a:gridCol w="3003795"/>
                <a:gridCol w="5544616"/>
              </a:tblGrid>
              <a:tr h="2107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735760">
                <a:tc>
                  <a:txBody>
                    <a:bodyPr/>
                    <a:lstStyle/>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節電管理</a:t>
                      </a:r>
                    </a:p>
                    <a:p>
                      <a:pPr marL="177800" indent="-88900" algn="just">
                        <a:lnSpc>
                          <a:spcPct val="100000"/>
                        </a:lnSpc>
                        <a:spcBef>
                          <a:spcPts val="0"/>
                        </a:spcBef>
                        <a:spcAft>
                          <a:spcPts val="0"/>
                        </a:spcAft>
                        <a:buFont typeface="Arial" pitchFamily="34" charset="0"/>
                        <a:buChar char="•"/>
                      </a:pPr>
                      <a:r>
                        <a:rPr lang="zh-TW" altLang="en-US" sz="1400" b="0" kern="1200" dirty="0" smtClean="0">
                          <a:solidFill>
                            <a:schemeClr val="tx1"/>
                          </a:solidFill>
                          <a:latin typeface="+mn-lt"/>
                          <a:ea typeface="標楷體" panose="03000509000000000000" pitchFamily="65" charset="-120"/>
                          <a:cs typeface="+mn-cs"/>
                        </a:rPr>
                        <a:t>輔導</a:t>
                      </a:r>
                      <a:r>
                        <a:rPr lang="zh-TW" altLang="en-US" sz="1400" b="0" kern="1200" noProof="0" dirty="0" smtClean="0">
                          <a:solidFill>
                            <a:schemeClr val="tx1"/>
                          </a:solidFill>
                          <a:latin typeface="+mn-lt"/>
                          <a:ea typeface="標楷體" panose="03000509000000000000" pitchFamily="65" charset="-120"/>
                          <a:cs typeface="+mn-cs"/>
                        </a:rPr>
                        <a:t>觀光旅館等</a:t>
                      </a:r>
                      <a:r>
                        <a:rPr lang="en-US" altLang="zh-TW" sz="1400" b="0" kern="1200" dirty="0" smtClean="0">
                          <a:solidFill>
                            <a:schemeClr val="tx1"/>
                          </a:solidFill>
                          <a:latin typeface="+mn-lt"/>
                          <a:ea typeface="標楷體" panose="03000509000000000000" pitchFamily="65" charset="-120"/>
                          <a:cs typeface="+mn-cs"/>
                        </a:rPr>
                        <a:t>20</a:t>
                      </a:r>
                      <a:r>
                        <a:rPr lang="zh-TW" altLang="en-US" sz="1400" b="0" dirty="0" smtClean="0">
                          <a:solidFill>
                            <a:schemeClr val="tx1"/>
                          </a:solidFill>
                          <a:latin typeface="+mn-lt"/>
                          <a:ea typeface="標楷體" panose="03000509000000000000" pitchFamily="65" charset="-120"/>
                        </a:rPr>
                        <a:t>類服務業特定能源用戶落實冷氣不外洩及室內冷氣</a:t>
                      </a:r>
                      <a:r>
                        <a:rPr lang="en-US" altLang="zh-TW" sz="1400" b="0" dirty="0" smtClean="0">
                          <a:solidFill>
                            <a:schemeClr val="tx1"/>
                          </a:solidFill>
                          <a:latin typeface="+mn-lt"/>
                          <a:ea typeface="標楷體" panose="03000509000000000000" pitchFamily="65" charset="-120"/>
                        </a:rPr>
                        <a:t>26</a:t>
                      </a:r>
                      <a:r>
                        <a:rPr lang="zh-TW" altLang="en-US" sz="1400" b="0" dirty="0" smtClean="0">
                          <a:solidFill>
                            <a:schemeClr val="tx1"/>
                          </a:solidFill>
                          <a:latin typeface="+mn-lt"/>
                          <a:ea typeface="標楷體" panose="03000509000000000000" pitchFamily="65" charset="-120"/>
                        </a:rPr>
                        <a:t>度以上節電規定</a:t>
                      </a:r>
                      <a:r>
                        <a:rPr lang="en-US" altLang="zh-TW" sz="1400" b="0" dirty="0" smtClean="0">
                          <a:solidFill>
                            <a:schemeClr val="tx1"/>
                          </a:solidFill>
                          <a:latin typeface="+mn-lt"/>
                          <a:ea typeface="標楷體" panose="03000509000000000000" pitchFamily="65" charset="-120"/>
                        </a:rPr>
                        <a:t>(</a:t>
                      </a:r>
                      <a:r>
                        <a:rPr lang="zh-TW" altLang="en-US" sz="1400" b="0" dirty="0" smtClean="0">
                          <a:solidFill>
                            <a:schemeClr val="tx1"/>
                          </a:solidFill>
                          <a:latin typeface="+mn-lt"/>
                          <a:ea typeface="標楷體" panose="03000509000000000000" pitchFamily="65" charset="-120"/>
                        </a:rPr>
                        <a:t>成立稽查小組</a:t>
                      </a:r>
                      <a:r>
                        <a:rPr lang="en-US" altLang="zh-TW" sz="1400" b="0" dirty="0" smtClean="0">
                          <a:solidFill>
                            <a:schemeClr val="tx1"/>
                          </a:solidFill>
                          <a:latin typeface="+mn-lt"/>
                          <a:ea typeface="標楷體" panose="03000509000000000000" pitchFamily="65" charset="-120"/>
                        </a:rPr>
                        <a:t>)</a:t>
                      </a:r>
                    </a:p>
                    <a:p>
                      <a:pPr marL="177800" indent="-88900" algn="just">
                        <a:lnSpc>
                          <a:spcPct val="100000"/>
                        </a:lnSpc>
                        <a:spcBef>
                          <a:spcPts val="0"/>
                        </a:spcBef>
                        <a:spcAft>
                          <a:spcPts val="0"/>
                        </a:spcAft>
                        <a:buFont typeface="Arial" pitchFamily="34" charset="0"/>
                        <a:buChar char="•"/>
                      </a:pPr>
                      <a:endParaRPr lang="en-US" altLang="zh-TW" sz="1400" b="0"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dirty="0" smtClean="0">
                        <a:solidFill>
                          <a:schemeClr val="tx1"/>
                        </a:solidFill>
                        <a:latin typeface="+mn-lt"/>
                        <a:ea typeface="標楷體" panose="03000509000000000000" pitchFamily="65" charset="-120"/>
                      </a:endParaRPr>
                    </a:p>
                    <a:p>
                      <a:pPr marL="177800" indent="-88900" algn="just">
                        <a:lnSpc>
                          <a:spcPct val="100000"/>
                        </a:lnSpc>
                        <a:spcBef>
                          <a:spcPts val="0"/>
                        </a:spcBef>
                        <a:spcAft>
                          <a:spcPts val="0"/>
                        </a:spcAft>
                        <a:buFont typeface="Arial" pitchFamily="34" charset="0"/>
                        <a:buChar char="•"/>
                      </a:pPr>
                      <a:endParaRPr lang="en-US" altLang="zh-TW" sz="1400" b="0" dirty="0" smtClean="0">
                        <a:solidFill>
                          <a:schemeClr val="tx1"/>
                        </a:solidFill>
                        <a:latin typeface="+mn-lt"/>
                        <a:ea typeface="標楷體" panose="03000509000000000000" pitchFamily="65" charset="-120"/>
                      </a:endParaRPr>
                    </a:p>
                    <a:p>
                      <a:pPr algn="just">
                        <a:lnSpc>
                          <a:spcPct val="100000"/>
                        </a:lnSpc>
                        <a:spcBef>
                          <a:spcPts val="0"/>
                        </a:spcBef>
                        <a:spcAft>
                          <a:spcPts val="0"/>
                        </a:spcAft>
                      </a:pPr>
                      <a:endParaRPr lang="en-US" altLang="zh-TW" sz="1400" b="1" u="sng" dirty="0" smtClean="0">
                        <a:solidFill>
                          <a:schemeClr val="tx1"/>
                        </a:solidFill>
                        <a:latin typeface="+mn-lt"/>
                        <a:ea typeface="標楷體" panose="03000509000000000000" pitchFamily="65" charset="-120"/>
                      </a:endParaRPr>
                    </a:p>
                    <a:p>
                      <a:pPr algn="just">
                        <a:lnSpc>
                          <a:spcPct val="100000"/>
                        </a:lnSpc>
                        <a:spcBef>
                          <a:spcPts val="0"/>
                        </a:spcBef>
                        <a:spcAft>
                          <a:spcPts val="0"/>
                        </a:spcAft>
                      </a:pPr>
                      <a:r>
                        <a:rPr lang="zh-TW" altLang="en-US" sz="1400" b="1" u="sng" dirty="0" smtClean="0">
                          <a:solidFill>
                            <a:schemeClr val="tx1"/>
                          </a:solidFill>
                          <a:latin typeface="+mn-lt"/>
                          <a:ea typeface="標楷體" panose="03000509000000000000" pitchFamily="65" charset="-120"/>
                        </a:rPr>
                        <a:t>自願節電</a:t>
                      </a:r>
                    </a:p>
                    <a:p>
                      <a:pPr marL="177800" indent="-88900" algn="just">
                        <a:lnSpc>
                          <a:spcPct val="100000"/>
                        </a:lnSpc>
                        <a:spcBef>
                          <a:spcPts val="0"/>
                        </a:spcBef>
                        <a:spcAft>
                          <a:spcPts val="0"/>
                        </a:spcAft>
                        <a:buFont typeface="Arial" pitchFamily="34" charset="0"/>
                        <a:buChar char="•"/>
                      </a:pPr>
                      <a:r>
                        <a:rPr lang="zh-TW" altLang="en-US" sz="1400" b="0" dirty="0" smtClean="0">
                          <a:solidFill>
                            <a:schemeClr val="tx1"/>
                          </a:solidFill>
                          <a:latin typeface="+mn-lt"/>
                          <a:ea typeface="標楷體" panose="03000509000000000000" pitchFamily="65" charset="-120"/>
                        </a:rPr>
                        <a:t>推動</a:t>
                      </a:r>
                      <a:r>
                        <a:rPr lang="en-US" altLang="zh-TW" sz="1400" b="0" u="none" kern="1200" dirty="0" smtClean="0">
                          <a:solidFill>
                            <a:schemeClr val="tx1"/>
                          </a:solidFill>
                          <a:latin typeface="+mn-lt"/>
                          <a:ea typeface="標楷體" panose="03000509000000000000" pitchFamily="65" charset="-120"/>
                          <a:cs typeface="+mn-cs"/>
                        </a:rPr>
                        <a:t>34</a:t>
                      </a:r>
                      <a:r>
                        <a:rPr lang="zh-TW" altLang="en-US" sz="1400" b="0" u="none" kern="1200" dirty="0" smtClean="0">
                          <a:solidFill>
                            <a:schemeClr val="tx1"/>
                          </a:solidFill>
                          <a:latin typeface="+mn-lt"/>
                          <a:ea typeface="標楷體" panose="03000509000000000000" pitchFamily="65" charset="-120"/>
                          <a:cs typeface="+mn-cs"/>
                        </a:rPr>
                        <a:t>類服務業</a:t>
                      </a:r>
                      <a:r>
                        <a:rPr lang="zh-TW" altLang="en-US" sz="1400" b="0" kern="1200" dirty="0" smtClean="0">
                          <a:solidFill>
                            <a:schemeClr val="tx1"/>
                          </a:solidFill>
                          <a:latin typeface="+mn-lt"/>
                          <a:ea typeface="標楷體" panose="03000509000000000000" pitchFamily="65" charset="-120"/>
                          <a:cs typeface="+mn-cs"/>
                        </a:rPr>
                        <a:t>營業場所響應自願節電及張貼自願節電標示</a:t>
                      </a:r>
                      <a:r>
                        <a:rPr lang="en-US" altLang="zh-TW" sz="1400" b="0" kern="1200" dirty="0" smtClean="0">
                          <a:solidFill>
                            <a:schemeClr val="tx1"/>
                          </a:solidFill>
                          <a:latin typeface="+mn-lt"/>
                          <a:ea typeface="標楷體" panose="03000509000000000000" pitchFamily="65" charset="-120"/>
                          <a:cs typeface="+mn-cs"/>
                        </a:rPr>
                        <a:t>(</a:t>
                      </a:r>
                      <a:r>
                        <a:rPr lang="zh-TW" altLang="en-US" sz="1400" b="0" kern="1200" dirty="0" smtClean="0">
                          <a:solidFill>
                            <a:schemeClr val="tx1"/>
                          </a:solidFill>
                          <a:latin typeface="+mn-lt"/>
                          <a:ea typeface="標楷體" panose="03000509000000000000" pitchFamily="65" charset="-120"/>
                          <a:cs typeface="+mn-cs"/>
                        </a:rPr>
                        <a:t>地方政府結合在地組織共同推動</a:t>
                      </a:r>
                      <a:r>
                        <a:rPr lang="en-US" altLang="zh-TW" sz="1400" b="0" kern="1200" dirty="0" smtClean="0">
                          <a:solidFill>
                            <a:schemeClr val="tx1"/>
                          </a:solidFill>
                          <a:latin typeface="+mn-lt"/>
                          <a:ea typeface="標楷體" panose="03000509000000000000" pitchFamily="65" charset="-120"/>
                          <a:cs typeface="+mn-cs"/>
                        </a:rPr>
                        <a:t>)</a:t>
                      </a:r>
                    </a:p>
                    <a:p>
                      <a:pPr algn="just">
                        <a:lnSpc>
                          <a:spcPct val="100000"/>
                        </a:lnSpc>
                        <a:spcBef>
                          <a:spcPts val="0"/>
                        </a:spcBef>
                        <a:spcAft>
                          <a:spcPts val="0"/>
                        </a:spcAft>
                      </a:pPr>
                      <a:endParaRPr lang="en-US" altLang="zh-TW" sz="1400" b="1" u="sng" dirty="0" smtClean="0">
                        <a:solidFill>
                          <a:schemeClr val="tx1"/>
                        </a:solidFill>
                        <a:latin typeface="+mn-lt"/>
                        <a:ea typeface="標楷體" panose="03000509000000000000" pitchFamily="65" charset="-120"/>
                      </a:endParaRPr>
                    </a:p>
                    <a:p>
                      <a:pPr algn="just">
                        <a:lnSpc>
                          <a:spcPct val="100000"/>
                        </a:lnSpc>
                        <a:spcBef>
                          <a:spcPts val="0"/>
                        </a:spcBef>
                        <a:spcAft>
                          <a:spcPts val="0"/>
                        </a:spcAft>
                      </a:pPr>
                      <a:endParaRPr lang="en-US" altLang="zh-TW" sz="1400" b="1" u="sng" dirty="0" smtClean="0">
                        <a:solidFill>
                          <a:schemeClr val="tx1"/>
                        </a:solidFill>
                        <a:latin typeface="+mn-lt"/>
                        <a:ea typeface="標楷體" panose="03000509000000000000" pitchFamily="65" charset="-120"/>
                      </a:endParaRPr>
                    </a:p>
                    <a:p>
                      <a:pPr algn="just">
                        <a:lnSpc>
                          <a:spcPct val="100000"/>
                        </a:lnSpc>
                        <a:spcBef>
                          <a:spcPts val="0"/>
                        </a:spcBef>
                        <a:spcAft>
                          <a:spcPts val="0"/>
                        </a:spcAft>
                      </a:pPr>
                      <a:endParaRPr lang="en-US" altLang="zh-TW" sz="1400" b="1" u="sng" dirty="0" smtClean="0">
                        <a:solidFill>
                          <a:schemeClr val="tx1"/>
                        </a:solidFill>
                        <a:latin typeface="+mn-lt"/>
                        <a:ea typeface="標楷體" panose="03000509000000000000"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zh-TW" altLang="en-US" sz="1400" b="1" i="0" u="sng"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節電管理</a:t>
                      </a:r>
                    </a:p>
                    <a:p>
                      <a:pPr marL="182563" marR="0" lvl="0" indent="-177800" algn="just" defTabSz="914400" rtl="0" eaLnBrk="1" fontAlgn="auto" latinLnBrk="0" hangingPunct="1">
                        <a:lnSpc>
                          <a:spcPct val="100000"/>
                        </a:lnSpc>
                        <a:spcBef>
                          <a:spcPts val="0"/>
                        </a:spcBef>
                        <a:spcAft>
                          <a:spcPts val="0"/>
                        </a:spcAft>
                        <a:buClrTx/>
                        <a:buSzTx/>
                        <a:buFontTx/>
                        <a:buAutoNum type="arabicPeriod"/>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工作內容為臨場宣導</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20</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類服務業節電手法、量測冷氣溫度及檢視大門冷氣不外洩、發送節電廣宣品，針對不符節能規定特定用戶進行檢查及複查作業</a:t>
                      </a: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182563" marR="0" lvl="0" indent="-177800" algn="just" defTabSz="914400" rtl="0" eaLnBrk="1" fontAlgn="auto" latinLnBrk="0" hangingPunct="1">
                        <a:lnSpc>
                          <a:spcPct val="100000"/>
                        </a:lnSpc>
                        <a:spcBef>
                          <a:spcPts val="0"/>
                        </a:spcBef>
                        <a:spcAft>
                          <a:spcPts val="0"/>
                        </a:spcAft>
                        <a:buClrTx/>
                        <a:buSzTx/>
                        <a:buFontTx/>
                        <a:buAutoNum type="arabicPeriod"/>
                        <a:tabLst/>
                        <a:defRPr/>
                      </a:pP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宣導檢查</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20</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類服務業</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22.4</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萬家用戶落實節能規定，依</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103</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年實際宣導檢查經驗，每家營業場所約需</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250</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元</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包含人事、廣宣品設計、印製、宣導、檢</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複</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查等費用</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，共需</a:t>
                      </a:r>
                      <a:r>
                        <a:rPr lang="zh-TW" altLang="zh-TW" sz="1400" b="0" kern="1200" dirty="0" smtClean="0">
                          <a:solidFill>
                            <a:schemeClr val="tx1"/>
                          </a:solidFill>
                          <a:latin typeface="+mn-lt"/>
                          <a:ea typeface="標楷體" panose="03000509000000000000" pitchFamily="65" charset="-120"/>
                          <a:cs typeface="+mn-cs"/>
                        </a:rPr>
                        <a:t>經費</a:t>
                      </a:r>
                      <a:r>
                        <a:rPr lang="en-US" altLang="zh-TW" sz="1400" b="0" kern="1200" dirty="0" smtClean="0">
                          <a:solidFill>
                            <a:schemeClr val="tx1"/>
                          </a:solidFill>
                          <a:latin typeface="+mn-lt"/>
                          <a:ea typeface="標楷體" panose="03000509000000000000" pitchFamily="65" charset="-120"/>
                          <a:cs typeface="+mn-cs"/>
                        </a:rPr>
                        <a:t>0.56</a:t>
                      </a:r>
                      <a:r>
                        <a:rPr lang="zh-TW" altLang="zh-TW" sz="1400" b="0" kern="1200" dirty="0" smtClean="0">
                          <a:solidFill>
                            <a:schemeClr val="tx1"/>
                          </a:solidFill>
                          <a:latin typeface="+mn-lt"/>
                          <a:ea typeface="標楷體" panose="03000509000000000000" pitchFamily="65" charset="-120"/>
                          <a:cs typeface="+mn-cs"/>
                        </a:rPr>
                        <a:t>億元</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p>
                    <a:p>
                      <a:pPr marL="363538" marR="0" lvl="0" indent="-17780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zh-TW" altLang="en-US"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註</a:t>
                      </a:r>
                      <a:r>
                        <a:rPr kumimoji="0" lang="en-US" altLang="zh-TW"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:20</a:t>
                      </a:r>
                      <a:r>
                        <a:rPr kumimoji="0" lang="zh-TW" altLang="en-US"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類服務業為為觀光旅館、百貨公司、零售式量販店、超級市場、便利商店、化粧品零售店、電器零售店、銀行、證券商、郵局、大眾運輸場站及轉運站、餐館、服飾品零售店、美容美髮店、書籍文具零售店、眼鏡零售店、鞋類零售店、鐘錶零售店、一般旅館及汽、機車零件配備零售店等</a:t>
                      </a:r>
                      <a:r>
                        <a:rPr kumimoji="0" lang="en-US" altLang="zh-TW"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TW" sz="1400" b="1" i="0" u="sng"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zh-TW" altLang="en-US" sz="1400" b="1" i="0" u="sng"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自願節電</a:t>
                      </a:r>
                    </a:p>
                    <a:p>
                      <a:pPr marL="85725" marR="0" lvl="0" indent="-809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推動所轄</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34</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類共計</a:t>
                      </a:r>
                      <a:r>
                        <a:rPr lang="en-US" altLang="zh-TW" sz="1400" kern="1200" dirty="0" smtClean="0">
                          <a:solidFill>
                            <a:schemeClr val="tx1"/>
                          </a:solidFill>
                          <a:effectLst/>
                          <a:latin typeface="+mn-lt"/>
                          <a:ea typeface="+mn-ea"/>
                          <a:cs typeface="+mn-cs"/>
                        </a:rPr>
                        <a:t>271,000</a:t>
                      </a:r>
                      <a:r>
                        <a:rPr kumimoji="0" lang="zh-TW" altLang="en-US"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家</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服務業營業場所張貼自願節電標示，</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以</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30</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元</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家計算，</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補助經費預定投入</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0.08</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億元。</a:t>
                      </a: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363538" marR="0" lvl="0" indent="-17780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zh-TW" altLang="en-US"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註</a:t>
                      </a:r>
                      <a:r>
                        <a:rPr kumimoji="0" lang="en-US" altLang="zh-TW"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:34</a:t>
                      </a:r>
                      <a:r>
                        <a:rPr kumimoji="0" lang="zh-TW" altLang="en-US"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類服務業除前述</a:t>
                      </a:r>
                      <a:r>
                        <a:rPr kumimoji="0" lang="en-US" altLang="zh-TW"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20</a:t>
                      </a:r>
                      <a:r>
                        <a:rPr kumimoji="0" lang="zh-TW" altLang="en-US"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類用戶以外，另包含布疋零售店、家具零售店、家飾品零售店 、珠寶及貴金屬製品零售店、藥品及醫療用品零售店、運動用品器材零售店、玩具與娛樂用品零售店、音樂帶及影片零售店 、電腦及其週邊設備、軟體零售店、通訊設備零售店、視聽設備零售店、汽機車零售店、花卉零售店、飲料店等</a:t>
                      </a:r>
                      <a:r>
                        <a:rPr kumimoji="0" lang="en-US" altLang="zh-TW"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14</a:t>
                      </a:r>
                      <a:r>
                        <a:rPr kumimoji="0" lang="zh-TW" altLang="en-US"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類</a:t>
                      </a:r>
                      <a:r>
                        <a:rPr kumimoji="0" lang="en-US" altLang="zh-TW" sz="12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a:t>
                      </a:r>
                    </a:p>
                    <a:p>
                      <a:pPr marL="450850" marR="0" lvl="0" indent="-17780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a:t>
            </a:r>
            <a:r>
              <a:rPr kumimoji="0" lang="zh-TW" altLang="en-US" sz="2800" b="1" dirty="0" smtClean="0">
                <a:latin typeface="+mn-lt"/>
                <a:cs typeface="Times New Roman" pitchFamily="18" charset="0"/>
              </a:rPr>
              <a:t>估算</a:t>
            </a:r>
            <a:r>
              <a:rPr kumimoji="0" lang="en-US" altLang="zh-TW" sz="2000" b="1" dirty="0" smtClean="0">
                <a:latin typeface="+mn-lt"/>
                <a:cs typeface="Times New Roman" pitchFamily="18" charset="0"/>
              </a:rPr>
              <a:t>(</a:t>
            </a:r>
            <a:r>
              <a:rPr kumimoji="0" lang="zh-TW" altLang="en-US" sz="2000" b="1" dirty="0" smtClean="0">
                <a:latin typeface="+mn-lt"/>
                <a:cs typeface="Times New Roman" pitchFamily="18" charset="0"/>
              </a:rPr>
              <a:t>續</a:t>
            </a:r>
            <a:r>
              <a:rPr kumimoji="0" lang="en-US" altLang="zh-TW" sz="2000" b="1" dirty="0" smtClean="0">
                <a:latin typeface="+mn-lt"/>
                <a:cs typeface="Times New Roman" pitchFamily="18" charset="0"/>
              </a:rPr>
              <a:t>)</a:t>
            </a:r>
            <a:endParaRPr kumimoji="0" lang="en-US" altLang="zh-TW" sz="2000" b="1" dirty="0">
              <a:latin typeface="+mn-lt"/>
              <a:cs typeface="Times New Roman" pitchFamily="18" charset="0"/>
            </a:endParaRPr>
          </a:p>
        </p:txBody>
      </p:sp>
      <p:sp>
        <p:nvSpPr>
          <p:cNvPr id="11" name="投影片編號版面配置區 70"/>
          <p:cNvSpPr txBox="1">
            <a:spLocks/>
          </p:cNvSpPr>
          <p:nvPr/>
        </p:nvSpPr>
        <p:spPr bwMode="auto">
          <a:xfrm>
            <a:off x="8693150" y="649287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8</a:t>
            </a:fld>
            <a:endParaRPr kumimoji="0" lang="en-US" altLang="zh-TW" sz="1200" dirty="0">
              <a:latin typeface="+mn-lt"/>
              <a:ea typeface="標楷體" pitchFamily="65" charset="-120"/>
            </a:endParaRPr>
          </a:p>
        </p:txBody>
      </p:sp>
      <p:cxnSp>
        <p:nvCxnSpPr>
          <p:cNvPr id="8" name="直線接點 7"/>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9" name="直線接點 8"/>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710425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標題 1"/>
          <p:cNvSpPr txBox="1">
            <a:spLocks/>
          </p:cNvSpPr>
          <p:nvPr/>
        </p:nvSpPr>
        <p:spPr bwMode="auto">
          <a:xfrm>
            <a:off x="251520" y="908720"/>
            <a:ext cx="8759291" cy="47535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1520825" indent="-1520825" algn="l"/>
            <a:r>
              <a:rPr lang="en-US" altLang="zh-TW" sz="2000" b="1" dirty="0">
                <a:latin typeface="+mn-lt"/>
                <a:ea typeface="標楷體" panose="03000509000000000000" pitchFamily="65" charset="-120"/>
              </a:rPr>
              <a:t>3</a:t>
            </a:r>
            <a:r>
              <a:rPr lang="en-US" altLang="zh-TW" sz="2000" b="1" dirty="0" smtClean="0">
                <a:latin typeface="+mn-lt"/>
                <a:ea typeface="標楷體" panose="03000509000000000000" pitchFamily="65" charset="-120"/>
              </a:rPr>
              <a:t>.</a:t>
            </a:r>
            <a:r>
              <a:rPr kumimoji="0" lang="zh-TW" altLang="en-US" sz="2000" b="1" dirty="0" smtClean="0">
                <a:latin typeface="+mn-lt"/>
                <a:ea typeface="標楷體" panose="03000509000000000000" pitchFamily="65" charset="-120"/>
              </a:rPr>
              <a:t>服務業</a:t>
            </a:r>
            <a:r>
              <a:rPr kumimoji="0" lang="en-US" altLang="zh-TW" sz="1400" b="1" dirty="0" smtClean="0">
                <a:latin typeface="+mn-lt"/>
                <a:ea typeface="標楷體" panose="03000509000000000000" pitchFamily="65" charset="-120"/>
              </a:rPr>
              <a:t>(</a:t>
            </a:r>
            <a:r>
              <a:rPr kumimoji="0" lang="zh-TW" altLang="en-US" sz="1400" b="1" dirty="0" smtClean="0">
                <a:latin typeface="+mn-lt"/>
                <a:ea typeface="標楷體" panose="03000509000000000000" pitchFamily="65" charset="-120"/>
              </a:rPr>
              <a:t>續</a:t>
            </a:r>
            <a:r>
              <a:rPr kumimoji="0" lang="en-US" altLang="zh-TW" sz="1400" b="1" dirty="0" smtClean="0">
                <a:latin typeface="+mn-lt"/>
                <a:ea typeface="標楷體" panose="03000509000000000000" pitchFamily="65" charset="-120"/>
              </a:rPr>
              <a:t>)</a:t>
            </a:r>
            <a:r>
              <a:rPr kumimoji="0" lang="zh-TW" altLang="en-US" sz="1400" b="1" dirty="0" smtClean="0">
                <a:latin typeface="+mn-lt"/>
                <a:ea typeface="標楷體" panose="03000509000000000000" pitchFamily="65" charset="-120"/>
              </a:rPr>
              <a:t> </a:t>
            </a:r>
            <a:endParaRPr kumimoji="0" lang="en-US" altLang="zh-TW" sz="1400" b="1" dirty="0" smtClean="0">
              <a:latin typeface="+mn-lt"/>
              <a:ea typeface="標楷體" panose="03000509000000000000" pitchFamily="65" charset="-120"/>
            </a:endParaRPr>
          </a:p>
        </p:txBody>
      </p:sp>
      <p:graphicFrame>
        <p:nvGraphicFramePr>
          <p:cNvPr id="7" name="表格 6"/>
          <p:cNvGraphicFramePr>
            <a:graphicFrameLocks noGrp="1"/>
          </p:cNvGraphicFramePr>
          <p:nvPr>
            <p:extLst>
              <p:ext uri="{D42A27DB-BD31-4B8C-83A1-F6EECF244321}">
                <p14:modId xmlns="" xmlns:p14="http://schemas.microsoft.com/office/powerpoint/2010/main" val="40799763"/>
              </p:ext>
            </p:extLst>
          </p:nvPr>
        </p:nvGraphicFramePr>
        <p:xfrm>
          <a:off x="344069" y="1340768"/>
          <a:ext cx="8548411" cy="5040560"/>
        </p:xfrm>
        <a:graphic>
          <a:graphicData uri="http://schemas.openxmlformats.org/drawingml/2006/table">
            <a:tbl>
              <a:tblPr firstRow="1" bandRow="1">
                <a:tableStyleId>{5C22544A-7EE6-4342-B048-85BDC9FD1C3A}</a:tableStyleId>
              </a:tblPr>
              <a:tblGrid>
                <a:gridCol w="3003795"/>
                <a:gridCol w="5544616"/>
              </a:tblGrid>
              <a:tr h="2107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Times New Roman" panose="02020603050405020304" pitchFamily="18" charset="0"/>
                        </a:rPr>
                        <a:t>建議節電執行項目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400" b="1" kern="1200" dirty="0" smtClean="0">
                          <a:solidFill>
                            <a:schemeClr val="tx1"/>
                          </a:solidFill>
                          <a:latin typeface="+mn-lt"/>
                          <a:ea typeface="標楷體" panose="03000509000000000000" pitchFamily="65" charset="-120"/>
                          <a:cs typeface="+mn-cs"/>
                        </a:rPr>
                        <a:t>執行說明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735760">
                <a:tc>
                  <a: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zh-TW" altLang="en-US" sz="1400" b="1" i="0" u="sng"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技術服務</a:t>
                      </a: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推動</a:t>
                      </a:r>
                      <a:r>
                        <a:rPr lang="zh-TW" altLang="en-US" sz="1400" b="0" u="none" kern="1200" noProof="0" dirty="0" smtClean="0">
                          <a:solidFill>
                            <a:schemeClr val="tx1"/>
                          </a:solidFill>
                          <a:latin typeface="+mn-lt"/>
                          <a:ea typeface="標楷體" panose="03000509000000000000" pitchFamily="65" charset="-120"/>
                          <a:cs typeface="+mn-cs"/>
                        </a:rPr>
                        <a:t>醫院、旅館、百貨公司、量販店、超市</a:t>
                      </a:r>
                      <a:r>
                        <a:rPr lang="zh-TW" altLang="en-US" sz="1400" b="0" u="none" kern="1200" noProof="0" dirty="0" smtClean="0">
                          <a:solidFill>
                            <a:schemeClr val="tx1"/>
                          </a:solidFill>
                          <a:latin typeface="新細明體"/>
                          <a:ea typeface="新細明體"/>
                          <a:cs typeface="+mn-cs"/>
                        </a:rPr>
                        <a:t>、</a:t>
                      </a:r>
                      <a:r>
                        <a:rPr lang="zh-TW" altLang="en-US" sz="1400" b="0" u="none" kern="1200" noProof="0" dirty="0" smtClean="0">
                          <a:solidFill>
                            <a:schemeClr val="tx1"/>
                          </a:solidFill>
                          <a:latin typeface="+mn-lt"/>
                          <a:ea typeface="標楷體" panose="03000509000000000000" pitchFamily="65" charset="-120"/>
                          <a:cs typeface="+mn-cs"/>
                        </a:rPr>
                        <a:t>速食店</a:t>
                      </a:r>
                      <a:r>
                        <a:rPr lang="zh-TW" altLang="en-US" sz="1400" b="0" u="none" kern="1200" noProof="0" dirty="0" smtClean="0">
                          <a:solidFill>
                            <a:schemeClr val="tx1"/>
                          </a:solidFill>
                          <a:latin typeface="新細明體"/>
                          <a:ea typeface="新細明體"/>
                          <a:cs typeface="+mn-cs"/>
                        </a:rPr>
                        <a:t>、</a:t>
                      </a:r>
                      <a:r>
                        <a:rPr lang="zh-TW" altLang="en-US" sz="1400" b="0" u="none" kern="1200" noProof="0" dirty="0" smtClean="0">
                          <a:solidFill>
                            <a:schemeClr val="tx1"/>
                          </a:solidFill>
                          <a:latin typeface="+mn-lt"/>
                          <a:ea typeface="標楷體" panose="03000509000000000000" pitchFamily="65" charset="-120"/>
                          <a:cs typeface="+mn-cs"/>
                        </a:rPr>
                        <a:t>便利商店</a:t>
                      </a:r>
                      <a:r>
                        <a:rPr lang="zh-TW" altLang="en-US" sz="1400" b="0" u="none" kern="1200" noProof="0" dirty="0" smtClean="0">
                          <a:solidFill>
                            <a:schemeClr val="tx1"/>
                          </a:solidFill>
                          <a:latin typeface="新細明體"/>
                          <a:ea typeface="+mn-ea"/>
                          <a:cs typeface="+mn-cs"/>
                        </a:rPr>
                        <a:t>、</a:t>
                      </a:r>
                      <a:r>
                        <a:rPr lang="zh-TW" altLang="en-US" sz="1400" b="0" u="none" kern="1200" noProof="0" dirty="0" smtClean="0">
                          <a:solidFill>
                            <a:schemeClr val="tx1"/>
                          </a:solidFill>
                          <a:latin typeface="+mn-lt"/>
                          <a:ea typeface="標楷體" panose="03000509000000000000" pitchFamily="65" charset="-120"/>
                          <a:cs typeface="+mn-cs"/>
                        </a:rPr>
                        <a:t>辦公大樓、學校</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等服務業臨場節電技術服務</a:t>
                      </a:r>
                      <a:r>
                        <a:rPr lang="en-US" altLang="zh-TW" sz="1400" b="0" dirty="0" smtClean="0">
                          <a:solidFill>
                            <a:schemeClr val="tx1"/>
                          </a:solidFill>
                          <a:latin typeface="+mn-lt"/>
                          <a:ea typeface="標楷體" panose="03000509000000000000" pitchFamily="65" charset="-120"/>
                        </a:rPr>
                        <a:t>(</a:t>
                      </a:r>
                      <a:r>
                        <a:rPr lang="zh-TW" altLang="en-US" sz="1400" b="0" dirty="0" smtClean="0">
                          <a:solidFill>
                            <a:schemeClr val="tx1"/>
                          </a:solidFill>
                          <a:latin typeface="+mn-lt"/>
                          <a:ea typeface="標楷體" panose="03000509000000000000" pitchFamily="65" charset="-120"/>
                        </a:rPr>
                        <a:t>聯合學校及企業成立節電技術團隊</a:t>
                      </a:r>
                      <a:r>
                        <a:rPr lang="en-US" altLang="zh-TW" sz="1400" b="0" dirty="0" smtClean="0">
                          <a:solidFill>
                            <a:schemeClr val="tx1"/>
                          </a:solidFill>
                          <a:latin typeface="+mn-lt"/>
                          <a:ea typeface="標楷體" panose="03000509000000000000" pitchFamily="65" charset="-120"/>
                        </a:rPr>
                        <a:t>)</a:t>
                      </a: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推動能源</a:t>
                      </a:r>
                      <a:r>
                        <a:rPr lang="zh-TW" altLang="en-US" sz="1400" b="0" kern="1200" dirty="0" smtClean="0">
                          <a:solidFill>
                            <a:schemeClr val="tx1"/>
                          </a:solidFill>
                          <a:latin typeface="+mn-lt"/>
                          <a:ea typeface="標楷體" panose="03000509000000000000" pitchFamily="65" charset="-120"/>
                          <a:cs typeface="+mn-cs"/>
                        </a:rPr>
                        <a:t>中小</a:t>
                      </a:r>
                      <a:r>
                        <a:rPr lang="zh-TW" altLang="zh-TW" sz="1400" b="0" kern="1200" dirty="0" smtClean="0">
                          <a:solidFill>
                            <a:schemeClr val="tx1"/>
                          </a:solidFill>
                          <a:latin typeface="+mn-lt"/>
                          <a:ea typeface="標楷體" panose="03000509000000000000" pitchFamily="65" charset="-120"/>
                          <a:cs typeface="+mn-cs"/>
                        </a:rPr>
                        <a:t>用戶建置</a:t>
                      </a:r>
                      <a:r>
                        <a:rPr lang="en-US" altLang="zh-TW" sz="1400" b="0" kern="1200" dirty="0" smtClean="0">
                          <a:solidFill>
                            <a:schemeClr val="tx1"/>
                          </a:solidFill>
                          <a:latin typeface="+mn-lt"/>
                          <a:ea typeface="標楷體" panose="03000509000000000000" pitchFamily="65" charset="-120"/>
                          <a:cs typeface="+mn-cs"/>
                        </a:rPr>
                        <a:t>ISO 50001</a:t>
                      </a:r>
                      <a:r>
                        <a:rPr lang="zh-TW" altLang="zh-TW" sz="1400" b="0" kern="1200" dirty="0" smtClean="0">
                          <a:solidFill>
                            <a:schemeClr val="tx1"/>
                          </a:solidFill>
                          <a:latin typeface="+mn-lt"/>
                          <a:ea typeface="標楷體" panose="03000509000000000000" pitchFamily="65" charset="-120"/>
                          <a:cs typeface="+mn-cs"/>
                        </a:rPr>
                        <a:t>管理制度</a:t>
                      </a:r>
                      <a:endParaRPr lang="en-US" altLang="zh-TW" sz="1400" b="0" kern="120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dirty="0" smtClean="0">
                        <a:solidFill>
                          <a:schemeClr val="tx1"/>
                        </a:solidFill>
                        <a:latin typeface="+mn-lt"/>
                        <a:ea typeface="標楷體" panose="03000509000000000000" pitchFamily="65" charset="-120"/>
                      </a:endParaRPr>
                    </a:p>
                    <a:p>
                      <a:pPr marL="8890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n-US" altLang="zh-TW" sz="1400" b="0" dirty="0" smtClean="0">
                        <a:solidFill>
                          <a:schemeClr val="tx1"/>
                        </a:solidFill>
                        <a:latin typeface="+mn-lt"/>
                        <a:ea typeface="標楷體" panose="03000509000000000000" pitchFamily="65" charset="-120"/>
                      </a:endParaRPr>
                    </a:p>
                    <a:p>
                      <a:pPr marL="8890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n-US" altLang="zh-TW" sz="1400" b="0" dirty="0" smtClean="0">
                        <a:solidFill>
                          <a:schemeClr val="tx1"/>
                        </a:solidFill>
                        <a:latin typeface="+mn-lt"/>
                        <a:ea typeface="標楷體" panose="03000509000000000000" pitchFamily="65" charset="-12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zh-TW" altLang="en-US" sz="1400" b="1" i="0" u="sng" strike="noStrike" kern="1200" cap="none" spc="0" normalizeH="0" baseline="0" dirty="0" smtClean="0">
                          <a:ln>
                            <a:noFill/>
                          </a:ln>
                          <a:solidFill>
                            <a:schemeClr val="tx1"/>
                          </a:solidFill>
                          <a:effectLst/>
                          <a:uLnTx/>
                          <a:uFillTx/>
                          <a:latin typeface="+mn-lt"/>
                          <a:ea typeface="標楷體" panose="03000509000000000000" pitchFamily="65" charset="-120"/>
                          <a:cs typeface="+mn-cs"/>
                        </a:rPr>
                        <a:t>節電誘因</a:t>
                      </a:r>
                      <a:endParaRPr kumimoji="0" lang="en-US" altLang="zh-TW" sz="1400" b="1" i="0" u="sng" strike="noStrike" kern="1200" cap="none" spc="0" normalizeH="0" baseline="0" dirty="0" smtClean="0">
                        <a:ln>
                          <a:noFill/>
                        </a:ln>
                        <a:solidFill>
                          <a:schemeClr val="tx1"/>
                        </a:solidFill>
                        <a:effectLst/>
                        <a:uLnTx/>
                        <a:uFillTx/>
                        <a:latin typeface="+mn-lt"/>
                        <a:ea typeface="標楷體" panose="03000509000000000000" pitchFamily="65" charset="-120"/>
                        <a:cs typeface="+mn-cs"/>
                      </a:endParaRPr>
                    </a:p>
                    <a:p>
                      <a:pPr marL="177800" marR="0" indent="-88900"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鼓勵金融機構開發節電融資金融商品</a:t>
                      </a:r>
                      <a:endParaRPr lang="en-US" altLang="zh-TW" sz="1400" b="0" kern="1200" dirty="0" smtClean="0">
                        <a:solidFill>
                          <a:schemeClr val="tx1"/>
                        </a:solidFill>
                        <a:latin typeface="+mn-lt"/>
                        <a:ea typeface="標楷體" panose="03000509000000000000" pitchFamily="65" charset="-120"/>
                        <a:cs typeface="+mn-cs"/>
                      </a:endParaRPr>
                    </a:p>
                    <a:p>
                      <a:pPr marL="177800" marR="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zh-TW" sz="1400" b="0" kern="1200" dirty="0" smtClean="0">
                        <a:solidFill>
                          <a:schemeClr val="tx1"/>
                        </a:solidFill>
                        <a:latin typeface="+mn-lt"/>
                        <a:ea typeface="標楷體" panose="03000509000000000000" pitchFamily="65" charset="-120"/>
                        <a:cs typeface="+mn-cs"/>
                      </a:endParaRPr>
                    </a:p>
                    <a:p>
                      <a:pPr marL="177800" marR="0" lvl="0" indent="-88900" algn="just"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zh-TW" altLang="en-US" sz="1400" b="1" i="0" u="sng"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技術服務</a:t>
                      </a:r>
                    </a:p>
                    <a:p>
                      <a:pPr marL="85725" marR="0" lvl="0" indent="-809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輔導內容包含臨場節能診斷及研提節電改善報告書，</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針對醫院等</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4,170</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家服務業電力用戶提供臨場技術輔導，以每家</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4</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萬元輔導經費，共需經費</a:t>
                      </a:r>
                      <a:r>
                        <a:rPr kumimoji="0" lang="en-US"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1.67</a:t>
                      </a:r>
                      <a:r>
                        <a:rPr kumimoji="0" lang="zh-TW" altLang="zh-TW" sz="1400" b="0" i="0" u="none" strike="noStrike" kern="1200" cap="none" spc="0" normalizeH="0" baseline="0" dirty="0" smtClean="0">
                          <a:ln>
                            <a:noFill/>
                          </a:ln>
                          <a:solidFill>
                            <a:schemeClr val="tx1"/>
                          </a:solidFill>
                          <a:effectLst/>
                          <a:uLnTx/>
                          <a:uFillTx/>
                          <a:latin typeface="+mn-lt"/>
                          <a:ea typeface="標楷體" panose="03000509000000000000" pitchFamily="65" charset="-120"/>
                          <a:cs typeface="+mn-cs"/>
                        </a:rPr>
                        <a:t>億元</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，節能潛力為</a:t>
                      </a:r>
                      <a:r>
                        <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6.57</a:t>
                      </a:r>
                      <a:r>
                        <a:rPr kumimoji="0" lang="zh-TW" altLang="en-US"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rPr>
                        <a:t>億度電。</a:t>
                      </a: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85725" marR="0" lvl="0" indent="-809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85725" marR="0" lvl="0" indent="-809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85725" marR="0" lvl="0" indent="-809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85725" marR="0" lvl="0" indent="-809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結合各縣市管理顧問公司和能源技術服務公司，依據國際</a:t>
                      </a:r>
                      <a:r>
                        <a:rPr lang="en-US" altLang="zh-TW" sz="1400" b="0" kern="1200" dirty="0" smtClean="0">
                          <a:solidFill>
                            <a:schemeClr val="tx1"/>
                          </a:solidFill>
                          <a:latin typeface="+mn-lt"/>
                          <a:ea typeface="標楷體" panose="03000509000000000000" pitchFamily="65" charset="-120"/>
                          <a:cs typeface="+mn-cs"/>
                        </a:rPr>
                        <a:t>ISO 50001</a:t>
                      </a:r>
                      <a:r>
                        <a:rPr lang="zh-TW" altLang="zh-TW" sz="1400" b="0" kern="1200" dirty="0" smtClean="0">
                          <a:solidFill>
                            <a:schemeClr val="tx1"/>
                          </a:solidFill>
                          <a:latin typeface="+mn-lt"/>
                          <a:ea typeface="標楷體" panose="03000509000000000000" pitchFamily="65" charset="-120"/>
                          <a:cs typeface="+mn-cs"/>
                        </a:rPr>
                        <a:t>標準，輔導能源用戶建置具個別有效性之能源管理制度，鼓勵通過國際驗證。導入在地管理顧問輔導能源用戶所需經費平均為</a:t>
                      </a:r>
                      <a:r>
                        <a:rPr lang="en-US" altLang="zh-TW" sz="1400" b="0" kern="1200" dirty="0" smtClean="0">
                          <a:solidFill>
                            <a:schemeClr val="tx1"/>
                          </a:solidFill>
                          <a:latin typeface="+mn-lt"/>
                          <a:ea typeface="標楷體" panose="03000509000000000000" pitchFamily="65" charset="-120"/>
                          <a:cs typeface="+mn-cs"/>
                        </a:rPr>
                        <a:t>35</a:t>
                      </a:r>
                      <a:r>
                        <a:rPr lang="zh-TW" altLang="zh-TW" sz="1400" b="0" kern="1200" dirty="0" smtClean="0">
                          <a:solidFill>
                            <a:schemeClr val="tx1"/>
                          </a:solidFill>
                          <a:latin typeface="+mn-lt"/>
                          <a:ea typeface="標楷體" panose="03000509000000000000" pitchFamily="65" charset="-120"/>
                          <a:cs typeface="+mn-cs"/>
                        </a:rPr>
                        <a:t>萬元</a:t>
                      </a:r>
                      <a:r>
                        <a:rPr lang="en-US" altLang="zh-TW" sz="1400" b="0" kern="1200" dirty="0" smtClean="0">
                          <a:solidFill>
                            <a:schemeClr val="tx1"/>
                          </a:solidFill>
                          <a:latin typeface="+mn-lt"/>
                          <a:ea typeface="標楷體" panose="03000509000000000000" pitchFamily="65" charset="-120"/>
                          <a:cs typeface="+mn-cs"/>
                        </a:rPr>
                        <a:t>/</a:t>
                      </a:r>
                      <a:r>
                        <a:rPr lang="zh-TW" altLang="zh-TW" sz="1400" b="0" kern="1200" dirty="0" smtClean="0">
                          <a:solidFill>
                            <a:schemeClr val="tx1"/>
                          </a:solidFill>
                          <a:latin typeface="+mn-lt"/>
                          <a:ea typeface="標楷體" panose="03000509000000000000" pitchFamily="65" charset="-120"/>
                          <a:cs typeface="+mn-cs"/>
                        </a:rPr>
                        <a:t>家。</a:t>
                      </a:r>
                      <a:endParaRPr lang="en-US" altLang="zh-TW" sz="1400" b="0" kern="1200" dirty="0" smtClean="0">
                        <a:solidFill>
                          <a:schemeClr val="tx1"/>
                        </a:solidFill>
                        <a:latin typeface="+mn-lt"/>
                        <a:ea typeface="標楷體" panose="03000509000000000000" pitchFamily="65" charset="-120"/>
                        <a:cs typeface="+mn-cs"/>
                      </a:endParaRPr>
                    </a:p>
                    <a:p>
                      <a:pPr marL="85725" marR="0" lvl="0" indent="-809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400" b="1" i="0" u="sng" strike="noStrike" kern="1200" cap="none" spc="0" normalizeH="0" baseline="0" dirty="0" smtClean="0">
                          <a:ln>
                            <a:noFill/>
                          </a:ln>
                          <a:solidFill>
                            <a:schemeClr val="tx1"/>
                          </a:solidFill>
                          <a:effectLst/>
                          <a:uLnTx/>
                          <a:uFillTx/>
                          <a:latin typeface="+mn-lt"/>
                          <a:ea typeface="標楷體" panose="03000509000000000000" pitchFamily="65" charset="-120"/>
                          <a:cs typeface="+mn-cs"/>
                        </a:rPr>
                        <a:t>節電誘因</a:t>
                      </a:r>
                      <a:endParaRPr kumimoji="0" lang="en-US" altLang="zh-TW" sz="1400" b="1" i="0" u="sng" strike="noStrike" kern="1200" cap="none" spc="0" normalizeH="0" baseline="0" dirty="0" smtClean="0">
                        <a:ln>
                          <a:noFill/>
                        </a:ln>
                        <a:solidFill>
                          <a:schemeClr val="tx1"/>
                        </a:solidFill>
                        <a:effectLst/>
                        <a:uLnTx/>
                        <a:uFillTx/>
                        <a:latin typeface="+mn-lt"/>
                        <a:ea typeface="標楷體" panose="03000509000000000000" pitchFamily="65" charset="-120"/>
                        <a:cs typeface="+mn-cs"/>
                      </a:endParaRPr>
                    </a:p>
                    <a:p>
                      <a:pPr marL="85725" marR="0" lvl="0" indent="-809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400" b="0" kern="1200" dirty="0" smtClean="0">
                          <a:solidFill>
                            <a:schemeClr val="tx1"/>
                          </a:solidFill>
                          <a:latin typeface="+mn-lt"/>
                          <a:ea typeface="標楷體" panose="03000509000000000000" pitchFamily="65" charset="-120"/>
                          <a:cs typeface="+mn-cs"/>
                        </a:rPr>
                        <a:t>透過縣市政府與地方性金融機構合作，鼓勵金融機構開發節電融資貸款項目，宣導能源用戶引入融資進行節電改善，擴大能源用戶之投資節電作為。</a:t>
                      </a:r>
                      <a:endParaRPr lang="en-US" altLang="zh-TW" sz="1400" b="0" kern="1200" dirty="0" smtClean="0">
                        <a:solidFill>
                          <a:schemeClr val="tx1"/>
                        </a:solidFill>
                        <a:latin typeface="+mn-lt"/>
                        <a:ea typeface="標楷體" panose="03000509000000000000" pitchFamily="65" charset="-120"/>
                        <a:cs typeface="+mn-cs"/>
                      </a:endParaRPr>
                    </a:p>
                    <a:p>
                      <a:pPr marL="357188" marR="0" lvl="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TW" sz="1400" b="0" i="0" u="none" strike="noStrike" kern="1200" cap="none" spc="0" normalizeH="0" baseline="0" noProof="0" dirty="0" smtClean="0">
                        <a:ln>
                          <a:noFill/>
                        </a:ln>
                        <a:solidFill>
                          <a:schemeClr val="tx1"/>
                        </a:solidFill>
                        <a:effectLst/>
                        <a:uLnTx/>
                        <a:uFillTx/>
                        <a:latin typeface="+mn-lt"/>
                        <a:ea typeface="標楷體" panose="03000509000000000000"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標題 1"/>
          <p:cNvSpPr txBox="1">
            <a:spLocks/>
          </p:cNvSpPr>
          <p:nvPr/>
        </p:nvSpPr>
        <p:spPr>
          <a:xfrm>
            <a:off x="-46038" y="188913"/>
            <a:ext cx="9215438" cy="62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3000">
                <a:latin typeface="+mj-lt"/>
                <a:ea typeface="標楷體" pitchFamily="65" charset="-120"/>
                <a:cs typeface="+mj-cs"/>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kumimoji="0" lang="zh-TW" altLang="en-US" sz="2800" b="1" dirty="0" smtClean="0">
                <a:latin typeface="+mn-lt"/>
                <a:cs typeface="Times New Roman" pitchFamily="18" charset="0"/>
              </a:rPr>
              <a:t>建議</a:t>
            </a:r>
            <a:r>
              <a:rPr kumimoji="0" lang="zh-TW" altLang="en-US" sz="2800" b="1" dirty="0" smtClean="0">
                <a:latin typeface="+mn-lt"/>
                <a:cs typeface="Times New Roman" pitchFamily="18" charset="0"/>
              </a:rPr>
              <a:t>節電執行</a:t>
            </a:r>
            <a:r>
              <a:rPr kumimoji="0" lang="zh-TW" altLang="en-US" sz="2800" b="1" dirty="0">
                <a:latin typeface="+mn-lt"/>
                <a:cs typeface="Times New Roman" pitchFamily="18" charset="0"/>
              </a:rPr>
              <a:t>項目節電潛力與經費</a:t>
            </a:r>
            <a:r>
              <a:rPr kumimoji="0" lang="zh-TW" altLang="en-US" sz="2800" b="1" dirty="0" smtClean="0">
                <a:latin typeface="+mn-lt"/>
                <a:cs typeface="Times New Roman" pitchFamily="18" charset="0"/>
              </a:rPr>
              <a:t>估算</a:t>
            </a:r>
            <a:r>
              <a:rPr kumimoji="0" lang="en-US" altLang="zh-TW" sz="2000" b="1" dirty="0" smtClean="0">
                <a:latin typeface="+mn-lt"/>
                <a:cs typeface="Times New Roman" pitchFamily="18" charset="0"/>
              </a:rPr>
              <a:t>(</a:t>
            </a:r>
            <a:r>
              <a:rPr kumimoji="0" lang="zh-TW" altLang="en-US" sz="2000" b="1" dirty="0" smtClean="0">
                <a:latin typeface="+mn-lt"/>
                <a:cs typeface="Times New Roman" pitchFamily="18" charset="0"/>
              </a:rPr>
              <a:t>續</a:t>
            </a:r>
            <a:r>
              <a:rPr kumimoji="0" lang="en-US" altLang="zh-TW" sz="2000" b="1" dirty="0" smtClean="0">
                <a:latin typeface="+mn-lt"/>
                <a:cs typeface="Times New Roman" pitchFamily="18" charset="0"/>
              </a:rPr>
              <a:t>)</a:t>
            </a:r>
            <a:endParaRPr kumimoji="0" lang="en-US" altLang="zh-TW" sz="2000" b="1" dirty="0">
              <a:latin typeface="+mn-lt"/>
              <a:cs typeface="Times New Roman" pitchFamily="18" charset="0"/>
            </a:endParaRPr>
          </a:p>
        </p:txBody>
      </p:sp>
      <p:sp>
        <p:nvSpPr>
          <p:cNvPr id="11" name="投影片編號版面配置區 70"/>
          <p:cNvSpPr txBox="1">
            <a:spLocks/>
          </p:cNvSpPr>
          <p:nvPr/>
        </p:nvSpPr>
        <p:spPr bwMode="auto">
          <a:xfrm>
            <a:off x="8693150" y="6492875"/>
            <a:ext cx="446088" cy="365125"/>
          </a:xfrm>
          <a:prstGeom prst="rect">
            <a:avLst/>
          </a:prstGeom>
          <a:noFill/>
          <a:ln w="9525">
            <a:noFill/>
            <a:miter lim="800000"/>
            <a:headEnd/>
            <a:tailEnd/>
          </a:ln>
        </p:spPr>
        <p:txBody>
          <a:bodyPr anchor="ctr"/>
          <a:lstStyle/>
          <a:p>
            <a:pPr algn="r"/>
            <a:fld id="{B84CF1CC-EB53-475C-82FA-DFC13289F449}" type="slidenum">
              <a:rPr kumimoji="0" lang="zh-TW" altLang="en-US" sz="1200">
                <a:latin typeface="+mn-lt"/>
                <a:ea typeface="標楷體" pitchFamily="65" charset="-120"/>
              </a:rPr>
              <a:pPr algn="r"/>
              <a:t>9</a:t>
            </a:fld>
            <a:endParaRPr kumimoji="0" lang="en-US" altLang="zh-TW" sz="1200" dirty="0">
              <a:latin typeface="+mn-lt"/>
              <a:ea typeface="標楷體" pitchFamily="65" charset="-120"/>
            </a:endParaRPr>
          </a:p>
        </p:txBody>
      </p:sp>
      <p:cxnSp>
        <p:nvCxnSpPr>
          <p:cNvPr id="8" name="直線接點 7"/>
          <p:cNvCxnSpPr/>
          <p:nvPr/>
        </p:nvCxnSpPr>
        <p:spPr>
          <a:xfrm>
            <a:off x="0" y="761958"/>
            <a:ext cx="9147814" cy="0"/>
          </a:xfrm>
          <a:prstGeom prst="line">
            <a:avLst/>
          </a:prstGeom>
          <a:ln w="47625" cmpd="dbl">
            <a:solidFill>
              <a:srgbClr val="0099FF"/>
            </a:solidFill>
          </a:ln>
        </p:spPr>
        <p:style>
          <a:lnRef idx="2">
            <a:schemeClr val="accent1"/>
          </a:lnRef>
          <a:fillRef idx="0">
            <a:schemeClr val="accent1"/>
          </a:fillRef>
          <a:effectRef idx="1">
            <a:schemeClr val="accent1"/>
          </a:effectRef>
          <a:fontRef idx="minor">
            <a:schemeClr val="tx1"/>
          </a:fontRef>
        </p:style>
      </p:cxnSp>
      <p:cxnSp>
        <p:nvCxnSpPr>
          <p:cNvPr id="9" name="直線接點 8"/>
          <p:cNvCxnSpPr/>
          <p:nvPr/>
        </p:nvCxnSpPr>
        <p:spPr>
          <a:xfrm>
            <a:off x="0" y="836712"/>
            <a:ext cx="9147814" cy="0"/>
          </a:xfrm>
          <a:prstGeom prst="line">
            <a:avLst/>
          </a:prstGeom>
          <a:ln w="47625" cmpd="dbl">
            <a:solidFill>
              <a:srgbClr val="FFFF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599846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6846</TotalTime>
  <Words>3110</Words>
  <Application>Microsoft Office PowerPoint</Application>
  <PresentationFormat>如螢幕大小 (4:3)</PresentationFormat>
  <Paragraphs>256</Paragraphs>
  <Slides>11</Slides>
  <Notes>6</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Office 佈景主題</vt:lpstr>
      <vt:lpstr>     縣市推動節電可執行項目建議  －節電潛力與經費估算   </vt:lpstr>
      <vt:lpstr>投影片 2</vt:lpstr>
      <vt:lpstr>投影片 3</vt:lpstr>
      <vt:lpstr>投影片 4</vt:lpstr>
      <vt:lpstr>投影片 5</vt:lpstr>
      <vt:lpstr>投影片 6</vt:lpstr>
      <vt:lpstr>投影片 7</vt:lpstr>
      <vt:lpstr>投影片 8</vt:lpstr>
      <vt:lpstr>投影片 9</vt:lpstr>
      <vt:lpstr>投影片 10</vt:lpstr>
      <vt:lpstr>投影片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院長裁示事項處理情形</dc:title>
  <dc:creator>user</dc:creator>
  <cp:lastModifiedBy>Administrator</cp:lastModifiedBy>
  <cp:revision>1266</cp:revision>
  <cp:lastPrinted>2015-04-01T04:39:29Z</cp:lastPrinted>
  <dcterms:created xsi:type="dcterms:W3CDTF">2015-03-12T04:14:25Z</dcterms:created>
  <dcterms:modified xsi:type="dcterms:W3CDTF">2015-04-02T09:04:43Z</dcterms:modified>
</cp:coreProperties>
</file>