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1" r:id="rId2"/>
    <p:sldId id="393" r:id="rId3"/>
    <p:sldId id="395" r:id="rId4"/>
    <p:sldId id="396" r:id="rId5"/>
    <p:sldId id="397" r:id="rId6"/>
    <p:sldId id="399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376" r:id="rId15"/>
    <p:sldId id="377" r:id="rId16"/>
    <p:sldId id="378" r:id="rId17"/>
    <p:sldId id="379" r:id="rId18"/>
    <p:sldId id="408" r:id="rId19"/>
    <p:sldId id="381" r:id="rId20"/>
    <p:sldId id="382" r:id="rId21"/>
    <p:sldId id="375" r:id="rId22"/>
    <p:sldId id="374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B74"/>
    <a:srgbClr val="8ADFFF"/>
    <a:srgbClr val="FFFF99"/>
    <a:srgbClr val="FFCCCC"/>
    <a:srgbClr val="FFFF66"/>
    <a:srgbClr val="FFC000"/>
    <a:srgbClr val="FF896D"/>
    <a:srgbClr val="FF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76" autoAdjust="0"/>
  </p:normalViewPr>
  <p:slideViewPr>
    <p:cSldViewPr snapToGrid="0">
      <p:cViewPr>
        <p:scale>
          <a:sx n="77" d="100"/>
          <a:sy n="77" d="100"/>
        </p:scale>
        <p:origin x="-8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EDD6F-94A3-4E57-A76A-A7BB38AA31F1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8428A-333F-44A6-977A-E49433C39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29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428A-333F-44A6-977A-E49433C39EC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3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428A-333F-44A6-977A-E49433C39EC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77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428A-333F-44A6-977A-E49433C39EC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07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428A-333F-44A6-977A-E49433C39EC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13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428A-333F-44A6-977A-E49433C39EC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428A-333F-44A6-977A-E49433C39EC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1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10811BDD-858E-4663-871A-2B293641141B}"/>
              </a:ext>
            </a:extLst>
          </p:cNvPr>
          <p:cNvGrpSpPr/>
          <p:nvPr userDrawn="1"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9" name="Freeform: Shape 37">
              <a:extLst>
                <a:ext uri="{FF2B5EF4-FFF2-40B4-BE49-F238E27FC236}">
                  <a16:creationId xmlns=""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38">
              <a:extLst>
                <a:ext uri="{FF2B5EF4-FFF2-40B4-BE49-F238E27FC236}">
                  <a16:creationId xmlns=""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1" name="Freeform: Shape 39">
                <a:extLst>
                  <a:ext uri="{FF2B5EF4-FFF2-40B4-BE49-F238E27FC236}">
                    <a16:creationId xmlns=""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0">
                <a:extLst>
                  <a:ext uri="{FF2B5EF4-FFF2-40B4-BE49-F238E27FC236}">
                    <a16:creationId xmlns=""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3">
            <a:extLst>
              <a:ext uri="{FF2B5EF4-FFF2-40B4-BE49-F238E27FC236}">
                <a16:creationId xmlns="" xmlns:a16="http://schemas.microsoft.com/office/drawing/2014/main" id="{4C2D19A9-E706-4355-967B-37AED5F69B20}"/>
              </a:ext>
            </a:extLst>
          </p:cNvPr>
          <p:cNvSpPr/>
          <p:nvPr userDrawn="1"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8">
            <a:extLst>
              <a:ext uri="{FF2B5EF4-FFF2-40B4-BE49-F238E27FC236}">
                <a16:creationId xmlns="" xmlns:a16="http://schemas.microsoft.com/office/drawing/2014/main" id="{5A009AE0-84D1-46BD-A3D1-DE1CB19D32ED}"/>
              </a:ext>
            </a:extLst>
          </p:cNvPr>
          <p:cNvGrpSpPr/>
          <p:nvPr userDrawn="1"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3" name="Freeform: Shape 28">
              <a:extLst>
                <a:ext uri="{FF2B5EF4-FFF2-40B4-BE49-F238E27FC236}">
                  <a16:creationId xmlns=""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9">
              <a:extLst>
                <a:ext uri="{FF2B5EF4-FFF2-40B4-BE49-F238E27FC236}">
                  <a16:creationId xmlns=""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6" name="Freeform: Shape 31">
                <a:extLst>
                  <a:ext uri="{FF2B5EF4-FFF2-40B4-BE49-F238E27FC236}">
                    <a16:creationId xmlns=""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=""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30">
              <a:extLst>
                <a:ext uri="{FF2B5EF4-FFF2-40B4-BE49-F238E27FC236}">
                  <a16:creationId xmlns=""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="" xmlns:a16="http://schemas.microsoft.com/office/drawing/2014/main" id="{C952D0FF-E99F-49A0-B658-59855EA4A5AC}"/>
              </a:ext>
            </a:extLst>
          </p:cNvPr>
          <p:cNvGrpSpPr/>
          <p:nvPr userDrawn="1"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20">
              <a:extLst>
                <a:ext uri="{FF2B5EF4-FFF2-40B4-BE49-F238E27FC236}">
                  <a16:creationId xmlns=""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21">
              <a:extLst>
                <a:ext uri="{FF2B5EF4-FFF2-40B4-BE49-F238E27FC236}">
                  <a16:creationId xmlns=""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22">
                <a:extLst>
                  <a:ext uri="{FF2B5EF4-FFF2-40B4-BE49-F238E27FC236}">
                    <a16:creationId xmlns=""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3">
                <a:extLst>
                  <a:ext uri="{FF2B5EF4-FFF2-40B4-BE49-F238E27FC236}">
                    <a16:creationId xmlns=""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8" name="Group 11">
            <a:extLst>
              <a:ext uri="{FF2B5EF4-FFF2-40B4-BE49-F238E27FC236}">
                <a16:creationId xmlns="" xmlns:a16="http://schemas.microsoft.com/office/drawing/2014/main" id="{BB558D77-924C-4DCC-BFF7-E4B3731F5DA2}"/>
              </a:ext>
            </a:extLst>
          </p:cNvPr>
          <p:cNvGrpSpPr/>
          <p:nvPr userDrawn="1"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9" name="Freeform: Shape 16">
              <a:extLst>
                <a:ext uri="{FF2B5EF4-FFF2-40B4-BE49-F238E27FC236}">
                  <a16:creationId xmlns=""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oup 17">
              <a:extLst>
                <a:ext uri="{FF2B5EF4-FFF2-40B4-BE49-F238E27FC236}">
                  <a16:creationId xmlns=""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1" name="Freeform: Shape 18">
                <a:extLst>
                  <a:ext uri="{FF2B5EF4-FFF2-40B4-BE49-F238E27FC236}">
                    <a16:creationId xmlns=""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=""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Freeform: Shape 14">
            <a:extLst>
              <a:ext uri="{FF2B5EF4-FFF2-40B4-BE49-F238E27FC236}">
                <a16:creationId xmlns="" xmlns:a16="http://schemas.microsoft.com/office/drawing/2014/main" id="{05F296A9-A09A-48BD-A24C-EBADEB320079}"/>
              </a:ext>
            </a:extLst>
          </p:cNvPr>
          <p:cNvSpPr/>
          <p:nvPr userDrawn="1"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66">
            <a:extLst>
              <a:ext uri="{FF2B5EF4-FFF2-40B4-BE49-F238E27FC236}">
                <a16:creationId xmlns=""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1" name="Freeform: Shape 67">
              <a:extLst>
                <a:ext uri="{FF2B5EF4-FFF2-40B4-BE49-F238E27FC236}">
                  <a16:creationId xmlns=""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2" name="Group 68">
              <a:extLst>
                <a:ext uri="{FF2B5EF4-FFF2-40B4-BE49-F238E27FC236}">
                  <a16:creationId xmlns=""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3" name="Freeform: Shape 69">
                <a:extLst>
                  <a:ext uri="{FF2B5EF4-FFF2-40B4-BE49-F238E27FC236}">
                    <a16:creationId xmlns=""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70">
                <a:extLst>
                  <a:ext uri="{FF2B5EF4-FFF2-40B4-BE49-F238E27FC236}">
                    <a16:creationId xmlns=""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12" name="Group 8">
            <a:extLst>
              <a:ext uri="{FF2B5EF4-FFF2-40B4-BE49-F238E27FC236}">
                <a16:creationId xmlns="" xmlns:a16="http://schemas.microsoft.com/office/drawing/2014/main" id="{5A009AE0-84D1-46BD-A3D1-DE1CB19D32ED}"/>
              </a:ext>
            </a:extLst>
          </p:cNvPr>
          <p:cNvGrpSpPr/>
          <p:nvPr userDrawn="1"/>
        </p:nvGrpSpPr>
        <p:grpSpPr>
          <a:xfrm rot="19626128">
            <a:off x="9372915" y="399589"/>
            <a:ext cx="2028524" cy="2769406"/>
            <a:chOff x="2753518" y="2005751"/>
            <a:chExt cx="2028524" cy="2769406"/>
          </a:xfrm>
          <a:solidFill>
            <a:schemeClr val="bg1">
              <a:alpha val="5000"/>
            </a:schemeClr>
          </a:solidFill>
        </p:grpSpPr>
        <p:sp>
          <p:nvSpPr>
            <p:cNvPr id="1113" name="Freeform: Shape 28">
              <a:extLst>
                <a:ext uri="{FF2B5EF4-FFF2-40B4-BE49-F238E27FC236}">
                  <a16:creationId xmlns=""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4" name="Group 29">
              <a:extLst>
                <a:ext uri="{FF2B5EF4-FFF2-40B4-BE49-F238E27FC236}">
                  <a16:creationId xmlns=""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1116" name="Freeform: Shape 31">
                <a:extLst>
                  <a:ext uri="{FF2B5EF4-FFF2-40B4-BE49-F238E27FC236}">
                    <a16:creationId xmlns=""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7" name="Freeform: Shape 32">
                <a:extLst>
                  <a:ext uri="{FF2B5EF4-FFF2-40B4-BE49-F238E27FC236}">
                    <a16:creationId xmlns=""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15" name="Freeform: Shape 30">
              <a:extLst>
                <a:ext uri="{FF2B5EF4-FFF2-40B4-BE49-F238E27FC236}">
                  <a16:creationId xmlns=""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3034835" y="200575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89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02A-87E8-4DCA-BEEA-6BFC5F7DB751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1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3023-7A1A-4142-B2A5-96D548960CA1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35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6280" y="2590224"/>
            <a:ext cx="11227653" cy="32411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7B7E-BE8E-4E4C-8272-134F9E5A31D0}" type="datetime1">
              <a:rPr lang="zh-TW" altLang="en-US" smtClean="0"/>
              <a:t>2020/4/24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1" name="Rectangle 132">
            <a:extLst>
              <a:ext uri="{FF2B5EF4-FFF2-40B4-BE49-F238E27FC236}">
                <a16:creationId xmlns=""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327546" y="652"/>
            <a:ext cx="11864453" cy="2360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3">
            <a:extLst>
              <a:ext uri="{FF2B5EF4-FFF2-40B4-BE49-F238E27FC236}">
                <a16:creationId xmlns=""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3" y="650"/>
            <a:ext cx="178387" cy="68573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33">
            <a:extLst>
              <a:ext uri="{FF2B5EF4-FFF2-40B4-BE49-F238E27FC236}">
                <a16:creationId xmlns=""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12010326" y="236704"/>
            <a:ext cx="188394" cy="66212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圓角化單一角落矩形 148"/>
          <p:cNvSpPr/>
          <p:nvPr userDrawn="1"/>
        </p:nvSpPr>
        <p:spPr>
          <a:xfrm flipV="1">
            <a:off x="50068" y="-4150"/>
            <a:ext cx="2461120" cy="729047"/>
          </a:xfrm>
          <a:prstGeom prst="round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66279" y="292535"/>
            <a:ext cx="11227653" cy="2062171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測試測試測試測試測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測試測試測試測試測試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67126" y="6339196"/>
            <a:ext cx="2743200" cy="365125"/>
          </a:xfrm>
        </p:spPr>
        <p:txBody>
          <a:bodyPr/>
          <a:lstStyle>
            <a:lvl1pPr marL="0" algn="r" defTabSz="914400" rtl="0" eaLnBrk="1" latinLnBrk="0" hangingPunct="1">
              <a:defRPr lang="zh-TW" altLang="en-US" sz="1600" b="1" kern="120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fld id="{03257E21-771B-4C7E-9F80-C0E2B8A8DD6C}" type="slidenum">
              <a:rPr lang="en-US" altLang="zh-TW" smtClean="0"/>
              <a:pPr/>
              <a:t>‹#›</a:t>
            </a:fld>
            <a:endParaRPr lang="en-US" dirty="0"/>
          </a:p>
        </p:txBody>
      </p:sp>
      <p:sp>
        <p:nvSpPr>
          <p:cNvPr id="139" name="文字方塊 138"/>
          <p:cNvSpPr txBox="1"/>
          <p:nvPr userDrawn="1"/>
        </p:nvSpPr>
        <p:spPr>
          <a:xfrm>
            <a:off x="907217" y="71056"/>
            <a:ext cx="199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經濟部</a:t>
            </a:r>
          </a:p>
        </p:txBody>
      </p:sp>
      <p:pic>
        <p:nvPicPr>
          <p:cNvPr id="147" name="圖片 1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7" y="189722"/>
            <a:ext cx="550714" cy="382662"/>
          </a:xfrm>
          <a:prstGeom prst="rect">
            <a:avLst/>
          </a:prstGeom>
        </p:spPr>
      </p:pic>
      <p:sp>
        <p:nvSpPr>
          <p:cNvPr id="138" name="Rectangle 132">
            <a:extLst>
              <a:ext uri="{FF2B5EF4-FFF2-40B4-BE49-F238E27FC236}">
                <a16:creationId xmlns=""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145873" y="6646460"/>
            <a:ext cx="11864453" cy="2115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D852-7A6F-42BD-8C7A-B354D1373C64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30" name="Text Placeholder 27">
            <a:extLst>
              <a:ext uri="{FF2B5EF4-FFF2-40B4-BE49-F238E27FC236}">
                <a16:creationId xmlns="" xmlns:a16="http://schemas.microsoft.com/office/drawing/2014/main" id="{E787BF43-B713-49CA-BCFE-077366A2039E}"/>
              </a:ext>
            </a:extLst>
          </p:cNvPr>
          <p:cNvSpPr txBox="1">
            <a:spLocks/>
          </p:cNvSpPr>
          <p:nvPr userDrawn="1"/>
        </p:nvSpPr>
        <p:spPr>
          <a:xfrm>
            <a:off x="5768699" y="5887937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77039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DA6-CB6C-45C2-83CA-B4DC937E2CEE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51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C8D2-E117-4A53-B9C0-53AFAE529E57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81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49D-223B-408F-B6BC-A1F286A67525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6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F2FA-71C0-47A7-8BFB-1D8EF0CA7868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30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CE9B-EE07-4FDC-8CDF-6F6768444028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42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94F6-5861-43FE-A742-5EB72A054467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91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3B68-6BB3-4A85-99BB-73462FE48880}" type="datetime1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7E21-771B-4C7E-9F80-C0E2B8A8D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1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0800056476.sme.gov.tw/covid-19/index2_detail2.php?gid=7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 flipH="1">
            <a:off x="11238" y="438706"/>
            <a:ext cx="12192000" cy="5566322"/>
            <a:chOff x="0" y="537713"/>
            <a:chExt cx="12192000" cy="5566322"/>
          </a:xfrm>
        </p:grpSpPr>
        <p:grpSp>
          <p:nvGrpSpPr>
            <p:cNvPr id="21" name="群組 20"/>
            <p:cNvGrpSpPr/>
            <p:nvPr userDrawn="1"/>
          </p:nvGrpSpPr>
          <p:grpSpPr>
            <a:xfrm>
              <a:off x="1227291" y="537713"/>
              <a:ext cx="9662358" cy="3051435"/>
              <a:chOff x="-10230" y="333581"/>
              <a:chExt cx="12202230" cy="3853543"/>
            </a:xfrm>
          </p:grpSpPr>
          <p:sp>
            <p:nvSpPr>
              <p:cNvPr id="23" name="Freeform: Shape 295">
                <a:extLst>
                  <a:ext uri="{FF2B5EF4-FFF2-40B4-BE49-F238E27FC236}">
                    <a16:creationId xmlns="" xmlns:a16="http://schemas.microsoft.com/office/drawing/2014/main" id="{38D0EBDE-81EA-4CD6-B37E-3F2DD872FB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5447870" y="2063061"/>
                <a:ext cx="6744130" cy="2124063"/>
              </a:xfrm>
              <a:custGeom>
                <a:avLst/>
                <a:gdLst>
                  <a:gd name="connsiteX0" fmla="*/ 6354656 w 6744130"/>
                  <a:gd name="connsiteY0" fmla="*/ 0 h 2124063"/>
                  <a:gd name="connsiteX1" fmla="*/ 5798246 w 6744130"/>
                  <a:gd name="connsiteY1" fmla="*/ 0 h 2124063"/>
                  <a:gd name="connsiteX2" fmla="*/ 5798246 w 6744130"/>
                  <a:gd name="connsiteY2" fmla="*/ 843434 h 2124063"/>
                  <a:gd name="connsiteX3" fmla="*/ 5522910 w 6744130"/>
                  <a:gd name="connsiteY3" fmla="*/ 837657 h 2124063"/>
                  <a:gd name="connsiteX4" fmla="*/ 5522910 w 6744130"/>
                  <a:gd name="connsiteY4" fmla="*/ 1005188 h 2124063"/>
                  <a:gd name="connsiteX5" fmla="*/ 5241836 w 6744130"/>
                  <a:gd name="connsiteY5" fmla="*/ 1005188 h 2124063"/>
                  <a:gd name="connsiteX6" fmla="*/ 5241836 w 6744130"/>
                  <a:gd name="connsiteY6" fmla="*/ 854987 h 2124063"/>
                  <a:gd name="connsiteX7" fmla="*/ 4949291 w 6744130"/>
                  <a:gd name="connsiteY7" fmla="*/ 854987 h 2124063"/>
                  <a:gd name="connsiteX8" fmla="*/ 4949291 w 6744130"/>
                  <a:gd name="connsiteY8" fmla="*/ 1016741 h 2124063"/>
                  <a:gd name="connsiteX9" fmla="*/ 4662481 w 6744130"/>
                  <a:gd name="connsiteY9" fmla="*/ 1010965 h 2124063"/>
                  <a:gd name="connsiteX10" fmla="*/ 4662481 w 6744130"/>
                  <a:gd name="connsiteY10" fmla="*/ 1195827 h 2124063"/>
                  <a:gd name="connsiteX11" fmla="*/ 4238002 w 6744130"/>
                  <a:gd name="connsiteY11" fmla="*/ 1195827 h 2124063"/>
                  <a:gd name="connsiteX12" fmla="*/ 4238002 w 6744130"/>
                  <a:gd name="connsiteY12" fmla="*/ 808772 h 2124063"/>
                  <a:gd name="connsiteX13" fmla="*/ 3675855 w 6744130"/>
                  <a:gd name="connsiteY13" fmla="*/ 808772 h 2124063"/>
                  <a:gd name="connsiteX14" fmla="*/ 3675855 w 6744130"/>
                  <a:gd name="connsiteY14" fmla="*/ 1207381 h 2124063"/>
                  <a:gd name="connsiteX15" fmla="*/ 3165335 w 6744130"/>
                  <a:gd name="connsiteY15" fmla="*/ 1207381 h 2124063"/>
                  <a:gd name="connsiteX16" fmla="*/ 3165335 w 6744130"/>
                  <a:gd name="connsiteY16" fmla="*/ 566140 h 2124063"/>
                  <a:gd name="connsiteX17" fmla="*/ 2666287 w 6744130"/>
                  <a:gd name="connsiteY17" fmla="*/ 566140 h 2124063"/>
                  <a:gd name="connsiteX18" fmla="*/ 2666287 w 6744130"/>
                  <a:gd name="connsiteY18" fmla="*/ 1195827 h 2124063"/>
                  <a:gd name="connsiteX19" fmla="*/ 2293434 w 6744130"/>
                  <a:gd name="connsiteY19" fmla="*/ 1195827 h 2124063"/>
                  <a:gd name="connsiteX20" fmla="*/ 2293434 w 6744130"/>
                  <a:gd name="connsiteY20" fmla="*/ 1415351 h 2124063"/>
                  <a:gd name="connsiteX21" fmla="*/ 2121348 w 6744130"/>
                  <a:gd name="connsiteY21" fmla="*/ 1415351 h 2124063"/>
                  <a:gd name="connsiteX22" fmla="*/ 2121348 w 6744130"/>
                  <a:gd name="connsiteY22" fmla="*/ 1582881 h 2124063"/>
                  <a:gd name="connsiteX23" fmla="*/ 1983680 w 6744130"/>
                  <a:gd name="connsiteY23" fmla="*/ 1582881 h 2124063"/>
                  <a:gd name="connsiteX24" fmla="*/ 1983680 w 6744130"/>
                  <a:gd name="connsiteY24" fmla="*/ 1421127 h 2124063"/>
                  <a:gd name="connsiteX25" fmla="*/ 2184446 w 6744130"/>
                  <a:gd name="connsiteY25" fmla="*/ 1172719 h 2124063"/>
                  <a:gd name="connsiteX26" fmla="*/ 1983680 w 6744130"/>
                  <a:gd name="connsiteY26" fmla="*/ 924311 h 2124063"/>
                  <a:gd name="connsiteX27" fmla="*/ 1983680 w 6744130"/>
                  <a:gd name="connsiteY27" fmla="*/ 641241 h 2124063"/>
                  <a:gd name="connsiteX28" fmla="*/ 1880428 w 6744130"/>
                  <a:gd name="connsiteY28" fmla="*/ 641241 h 2124063"/>
                  <a:gd name="connsiteX29" fmla="*/ 1880428 w 6744130"/>
                  <a:gd name="connsiteY29" fmla="*/ 924311 h 2124063"/>
                  <a:gd name="connsiteX30" fmla="*/ 1679662 w 6744130"/>
                  <a:gd name="connsiteY30" fmla="*/ 1172719 h 2124063"/>
                  <a:gd name="connsiteX31" fmla="*/ 1880428 w 6744130"/>
                  <a:gd name="connsiteY31" fmla="*/ 1421127 h 2124063"/>
                  <a:gd name="connsiteX32" fmla="*/ 1880428 w 6744130"/>
                  <a:gd name="connsiteY32" fmla="*/ 1582881 h 2124063"/>
                  <a:gd name="connsiteX33" fmla="*/ 1719815 w 6744130"/>
                  <a:gd name="connsiteY33" fmla="*/ 1582881 h 2124063"/>
                  <a:gd name="connsiteX34" fmla="*/ 1719815 w 6744130"/>
                  <a:gd name="connsiteY34" fmla="*/ 1530890 h 2124063"/>
                  <a:gd name="connsiteX35" fmla="*/ 1541992 w 6744130"/>
                  <a:gd name="connsiteY35" fmla="*/ 1299812 h 2124063"/>
                  <a:gd name="connsiteX36" fmla="*/ 1381380 w 6744130"/>
                  <a:gd name="connsiteY36" fmla="*/ 1530890 h 2124063"/>
                  <a:gd name="connsiteX37" fmla="*/ 1203558 w 6744130"/>
                  <a:gd name="connsiteY37" fmla="*/ 1299812 h 2124063"/>
                  <a:gd name="connsiteX38" fmla="*/ 1042946 w 6744130"/>
                  <a:gd name="connsiteY38" fmla="*/ 1530890 h 2124063"/>
                  <a:gd name="connsiteX39" fmla="*/ 865124 w 6744130"/>
                  <a:gd name="connsiteY39" fmla="*/ 1299812 h 2124063"/>
                  <a:gd name="connsiteX40" fmla="*/ 715981 w 6744130"/>
                  <a:gd name="connsiteY40" fmla="*/ 1502004 h 2124063"/>
                  <a:gd name="connsiteX41" fmla="*/ 715981 w 6744130"/>
                  <a:gd name="connsiteY41" fmla="*/ 1316931 h 2124063"/>
                  <a:gd name="connsiteX42" fmla="*/ 715981 w 6744130"/>
                  <a:gd name="connsiteY42" fmla="*/ 1292037 h 2124063"/>
                  <a:gd name="connsiteX43" fmla="*/ 320186 w 6744130"/>
                  <a:gd name="connsiteY43" fmla="*/ 1292037 h 2124063"/>
                  <a:gd name="connsiteX44" fmla="*/ 320186 w 6744130"/>
                  <a:gd name="connsiteY44" fmla="*/ 1308539 h 2124063"/>
                  <a:gd name="connsiteX45" fmla="*/ 320186 w 6744130"/>
                  <a:gd name="connsiteY45" fmla="*/ 1721529 h 2124063"/>
                  <a:gd name="connsiteX46" fmla="*/ 123273 w 6744130"/>
                  <a:gd name="connsiteY46" fmla="*/ 1721529 h 2124063"/>
                  <a:gd name="connsiteX47" fmla="*/ 0 w 6744130"/>
                  <a:gd name="connsiteY47" fmla="*/ 1721529 h 2124063"/>
                  <a:gd name="connsiteX48" fmla="*/ 0 w 6744130"/>
                  <a:gd name="connsiteY48" fmla="*/ 2074733 h 2124063"/>
                  <a:gd name="connsiteX49" fmla="*/ 0 w 6744130"/>
                  <a:gd name="connsiteY49" fmla="*/ 2124063 h 2124063"/>
                  <a:gd name="connsiteX50" fmla="*/ 6744130 w 6744130"/>
                  <a:gd name="connsiteY50" fmla="*/ 2124063 h 2124063"/>
                  <a:gd name="connsiteX51" fmla="*/ 6744130 w 6744130"/>
                  <a:gd name="connsiteY51" fmla="*/ 762557 h 2124063"/>
                  <a:gd name="connsiteX52" fmla="*/ 6627494 w 6744130"/>
                  <a:gd name="connsiteY52" fmla="*/ 762557 h 2124063"/>
                  <a:gd name="connsiteX53" fmla="*/ 6354656 w 6744130"/>
                  <a:gd name="connsiteY53" fmla="*/ 762557 h 2124063"/>
                  <a:gd name="connsiteX54" fmla="*/ 6354656 w 6744130"/>
                  <a:gd name="connsiteY54" fmla="*/ 0 h 212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744130" h="2124063">
                    <a:moveTo>
                      <a:pt x="6354656" y="0"/>
                    </a:moveTo>
                    <a:cubicBezTo>
                      <a:pt x="5798246" y="0"/>
                      <a:pt x="5798246" y="0"/>
                      <a:pt x="5798246" y="0"/>
                    </a:cubicBezTo>
                    <a:cubicBezTo>
                      <a:pt x="5798246" y="843434"/>
                      <a:pt x="5798246" y="843434"/>
                      <a:pt x="5798246" y="843434"/>
                    </a:cubicBezTo>
                    <a:cubicBezTo>
                      <a:pt x="5522910" y="837657"/>
                      <a:pt x="5522910" y="837657"/>
                      <a:pt x="5522910" y="837657"/>
                    </a:cubicBezTo>
                    <a:cubicBezTo>
                      <a:pt x="5522910" y="1005188"/>
                      <a:pt x="5522910" y="1005188"/>
                      <a:pt x="5522910" y="1005188"/>
                    </a:cubicBezTo>
                    <a:cubicBezTo>
                      <a:pt x="5241836" y="1005188"/>
                      <a:pt x="5241836" y="1005188"/>
                      <a:pt x="5241836" y="1005188"/>
                    </a:cubicBezTo>
                    <a:cubicBezTo>
                      <a:pt x="5241836" y="854987"/>
                      <a:pt x="5241836" y="854987"/>
                      <a:pt x="5241836" y="854987"/>
                    </a:cubicBezTo>
                    <a:cubicBezTo>
                      <a:pt x="4949291" y="854987"/>
                      <a:pt x="4949291" y="854987"/>
                      <a:pt x="4949291" y="854987"/>
                    </a:cubicBezTo>
                    <a:cubicBezTo>
                      <a:pt x="4949291" y="1016741"/>
                      <a:pt x="4949291" y="1016741"/>
                      <a:pt x="4949291" y="1016741"/>
                    </a:cubicBezTo>
                    <a:cubicBezTo>
                      <a:pt x="4662481" y="1010965"/>
                      <a:pt x="4662481" y="1010965"/>
                      <a:pt x="4662481" y="1010965"/>
                    </a:cubicBezTo>
                    <a:cubicBezTo>
                      <a:pt x="4662481" y="1195827"/>
                      <a:pt x="4662481" y="1195827"/>
                      <a:pt x="4662481" y="1195827"/>
                    </a:cubicBezTo>
                    <a:cubicBezTo>
                      <a:pt x="4238002" y="1195827"/>
                      <a:pt x="4238002" y="1195827"/>
                      <a:pt x="4238002" y="1195827"/>
                    </a:cubicBezTo>
                    <a:cubicBezTo>
                      <a:pt x="4238002" y="808772"/>
                      <a:pt x="4238002" y="808772"/>
                      <a:pt x="4238002" y="808772"/>
                    </a:cubicBezTo>
                    <a:cubicBezTo>
                      <a:pt x="3675855" y="808772"/>
                      <a:pt x="3675855" y="808772"/>
                      <a:pt x="3675855" y="808772"/>
                    </a:cubicBezTo>
                    <a:cubicBezTo>
                      <a:pt x="3675855" y="1207381"/>
                      <a:pt x="3675855" y="1207381"/>
                      <a:pt x="3675855" y="1207381"/>
                    </a:cubicBezTo>
                    <a:cubicBezTo>
                      <a:pt x="3165335" y="1207381"/>
                      <a:pt x="3165335" y="1207381"/>
                      <a:pt x="3165335" y="1207381"/>
                    </a:cubicBezTo>
                    <a:cubicBezTo>
                      <a:pt x="3165335" y="566140"/>
                      <a:pt x="3165335" y="566140"/>
                      <a:pt x="3165335" y="566140"/>
                    </a:cubicBezTo>
                    <a:cubicBezTo>
                      <a:pt x="2666287" y="566140"/>
                      <a:pt x="2666287" y="566140"/>
                      <a:pt x="2666287" y="566140"/>
                    </a:cubicBezTo>
                    <a:cubicBezTo>
                      <a:pt x="2666287" y="1195827"/>
                      <a:pt x="2666287" y="1195827"/>
                      <a:pt x="2666287" y="1195827"/>
                    </a:cubicBezTo>
                    <a:cubicBezTo>
                      <a:pt x="2293434" y="1195827"/>
                      <a:pt x="2293434" y="1195827"/>
                      <a:pt x="2293434" y="1195827"/>
                    </a:cubicBezTo>
                    <a:cubicBezTo>
                      <a:pt x="2293434" y="1415351"/>
                      <a:pt x="2293434" y="1415351"/>
                      <a:pt x="2293434" y="1415351"/>
                    </a:cubicBezTo>
                    <a:cubicBezTo>
                      <a:pt x="2121348" y="1415351"/>
                      <a:pt x="2121348" y="1415351"/>
                      <a:pt x="2121348" y="1415351"/>
                    </a:cubicBezTo>
                    <a:cubicBezTo>
                      <a:pt x="2121348" y="1582881"/>
                      <a:pt x="2121348" y="1582881"/>
                      <a:pt x="2121348" y="1582881"/>
                    </a:cubicBezTo>
                    <a:cubicBezTo>
                      <a:pt x="1983680" y="1582881"/>
                      <a:pt x="1983680" y="1582881"/>
                      <a:pt x="1983680" y="1582881"/>
                    </a:cubicBezTo>
                    <a:cubicBezTo>
                      <a:pt x="1983680" y="1421127"/>
                      <a:pt x="1983680" y="1421127"/>
                      <a:pt x="1983680" y="1421127"/>
                    </a:cubicBezTo>
                    <a:cubicBezTo>
                      <a:pt x="2098404" y="1398021"/>
                      <a:pt x="2184446" y="1299812"/>
                      <a:pt x="2184446" y="1172719"/>
                    </a:cubicBezTo>
                    <a:cubicBezTo>
                      <a:pt x="2184446" y="1051403"/>
                      <a:pt x="2098404" y="947419"/>
                      <a:pt x="1983680" y="924311"/>
                    </a:cubicBezTo>
                    <a:cubicBezTo>
                      <a:pt x="1983680" y="641241"/>
                      <a:pt x="1983680" y="641241"/>
                      <a:pt x="1983680" y="641241"/>
                    </a:cubicBezTo>
                    <a:cubicBezTo>
                      <a:pt x="1880428" y="641241"/>
                      <a:pt x="1880428" y="641241"/>
                      <a:pt x="1880428" y="641241"/>
                    </a:cubicBezTo>
                    <a:cubicBezTo>
                      <a:pt x="1880428" y="924311"/>
                      <a:pt x="1880428" y="924311"/>
                      <a:pt x="1880428" y="924311"/>
                    </a:cubicBezTo>
                    <a:cubicBezTo>
                      <a:pt x="1765705" y="947419"/>
                      <a:pt x="1679662" y="1051403"/>
                      <a:pt x="1679662" y="1172719"/>
                    </a:cubicBezTo>
                    <a:cubicBezTo>
                      <a:pt x="1679662" y="1294035"/>
                      <a:pt x="1765705" y="1398021"/>
                      <a:pt x="1880428" y="1421127"/>
                    </a:cubicBezTo>
                    <a:cubicBezTo>
                      <a:pt x="1880428" y="1582881"/>
                      <a:pt x="1880428" y="1582881"/>
                      <a:pt x="1880428" y="1582881"/>
                    </a:cubicBezTo>
                    <a:cubicBezTo>
                      <a:pt x="1719815" y="1582881"/>
                      <a:pt x="1719815" y="1582881"/>
                      <a:pt x="1719815" y="1582881"/>
                    </a:cubicBezTo>
                    <a:cubicBezTo>
                      <a:pt x="1719815" y="1530890"/>
                      <a:pt x="1719815" y="1530890"/>
                      <a:pt x="1719815" y="1530890"/>
                    </a:cubicBezTo>
                    <a:cubicBezTo>
                      <a:pt x="1719815" y="1530890"/>
                      <a:pt x="1628036" y="1299812"/>
                      <a:pt x="1541992" y="1299812"/>
                    </a:cubicBezTo>
                    <a:cubicBezTo>
                      <a:pt x="1455951" y="1299812"/>
                      <a:pt x="1381380" y="1530890"/>
                      <a:pt x="1381380" y="1530890"/>
                    </a:cubicBezTo>
                    <a:cubicBezTo>
                      <a:pt x="1381380" y="1530890"/>
                      <a:pt x="1289601" y="1299812"/>
                      <a:pt x="1203558" y="1299812"/>
                    </a:cubicBezTo>
                    <a:cubicBezTo>
                      <a:pt x="1117515" y="1299812"/>
                      <a:pt x="1042946" y="1530890"/>
                      <a:pt x="1042946" y="1530890"/>
                    </a:cubicBezTo>
                    <a:cubicBezTo>
                      <a:pt x="1042946" y="1530890"/>
                      <a:pt x="956903" y="1299812"/>
                      <a:pt x="865124" y="1299812"/>
                    </a:cubicBezTo>
                    <a:cubicBezTo>
                      <a:pt x="802024" y="1299812"/>
                      <a:pt x="738927" y="1438459"/>
                      <a:pt x="715981" y="1502004"/>
                    </a:cubicBezTo>
                    <a:cubicBezTo>
                      <a:pt x="715981" y="1436292"/>
                      <a:pt x="715981" y="1374686"/>
                      <a:pt x="715981" y="1316931"/>
                    </a:cubicBezTo>
                    <a:lnTo>
                      <a:pt x="715981" y="1292037"/>
                    </a:lnTo>
                    <a:lnTo>
                      <a:pt x="320186" y="1292037"/>
                    </a:lnTo>
                    <a:lnTo>
                      <a:pt x="320186" y="1308539"/>
                    </a:lnTo>
                    <a:cubicBezTo>
                      <a:pt x="320186" y="1721529"/>
                      <a:pt x="320186" y="1721529"/>
                      <a:pt x="320186" y="1721529"/>
                    </a:cubicBezTo>
                    <a:cubicBezTo>
                      <a:pt x="245614" y="1721529"/>
                      <a:pt x="180365" y="1721529"/>
                      <a:pt x="123273" y="1721529"/>
                    </a:cubicBezTo>
                    <a:lnTo>
                      <a:pt x="0" y="1721529"/>
                    </a:lnTo>
                    <a:lnTo>
                      <a:pt x="0" y="2074733"/>
                    </a:lnTo>
                    <a:lnTo>
                      <a:pt x="0" y="2124063"/>
                    </a:lnTo>
                    <a:lnTo>
                      <a:pt x="6744130" y="2124063"/>
                    </a:lnTo>
                    <a:lnTo>
                      <a:pt x="6744130" y="762557"/>
                    </a:lnTo>
                    <a:lnTo>
                      <a:pt x="6627494" y="762557"/>
                    </a:lnTo>
                    <a:cubicBezTo>
                      <a:pt x="6354656" y="762557"/>
                      <a:pt x="6354656" y="762557"/>
                      <a:pt x="6354656" y="762557"/>
                    </a:cubicBezTo>
                    <a:cubicBezTo>
                      <a:pt x="6354656" y="0"/>
                      <a:pt x="6354656" y="0"/>
                      <a:pt x="635465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4" name="Group 9">
                <a:extLst>
                  <a:ext uri="{FF2B5EF4-FFF2-40B4-BE49-F238E27FC236}">
                    <a16:creationId xmlns="" xmlns:a16="http://schemas.microsoft.com/office/drawing/2014/main" id="{3CBEF5A2-DACA-4EB2-9281-473B16139F28}"/>
                  </a:ext>
                </a:extLst>
              </p:cNvPr>
              <p:cNvGrpSpPr/>
              <p:nvPr userDrawn="1"/>
            </p:nvGrpSpPr>
            <p:grpSpPr>
              <a:xfrm>
                <a:off x="385246" y="333581"/>
                <a:ext cx="3661467" cy="3623016"/>
                <a:chOff x="3175" y="1588"/>
                <a:chExt cx="4686300" cy="463708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22" name="Rectangle 5">
                  <a:extLst>
                    <a:ext uri="{FF2B5EF4-FFF2-40B4-BE49-F238E27FC236}">
                      <a16:creationId xmlns="" xmlns:a16="http://schemas.microsoft.com/office/drawing/2014/main" id="{5F40680D-2189-4577-A39F-A3AA57EF7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488" y="3094038"/>
                  <a:ext cx="98425" cy="133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Rectangle 6">
                  <a:extLst>
                    <a:ext uri="{FF2B5EF4-FFF2-40B4-BE49-F238E27FC236}">
                      <a16:creationId xmlns="" xmlns:a16="http://schemas.microsoft.com/office/drawing/2014/main" id="{A7E26611-3EF1-4CA5-B78E-426B8BAC4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975" y="3094038"/>
                  <a:ext cx="85725" cy="133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Rectangle 7">
                  <a:extLst>
                    <a:ext uri="{FF2B5EF4-FFF2-40B4-BE49-F238E27FC236}">
                      <a16:creationId xmlns="" xmlns:a16="http://schemas.microsoft.com/office/drawing/2014/main" id="{7E585D89-B1DF-4FE5-9A9C-53732E664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3148013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8">
                  <a:extLst>
                    <a:ext uri="{FF2B5EF4-FFF2-40B4-BE49-F238E27FC236}">
                      <a16:creationId xmlns="" xmlns:a16="http://schemas.microsoft.com/office/drawing/2014/main" id="{DE1323AD-3C7C-404C-BA39-A0A347F85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176588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9">
                  <a:extLst>
                    <a:ext uri="{FF2B5EF4-FFF2-40B4-BE49-F238E27FC236}">
                      <a16:creationId xmlns="" xmlns:a16="http://schemas.microsoft.com/office/drawing/2014/main" id="{696A13D6-5BBD-4121-955D-512C9C709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176588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Rectangle 10">
                  <a:extLst>
                    <a:ext uri="{FF2B5EF4-FFF2-40B4-BE49-F238E27FC236}">
                      <a16:creationId xmlns="" xmlns:a16="http://schemas.microsoft.com/office/drawing/2014/main" id="{3A2CF89C-0843-4C29-AFB8-6C1CD8841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344170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11">
                  <a:extLst>
                    <a:ext uri="{FF2B5EF4-FFF2-40B4-BE49-F238E27FC236}">
                      <a16:creationId xmlns="" xmlns:a16="http://schemas.microsoft.com/office/drawing/2014/main" id="{2D95EF20-9CBE-460A-8B85-715684C2C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470275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12">
                  <a:extLst>
                    <a:ext uri="{FF2B5EF4-FFF2-40B4-BE49-F238E27FC236}">
                      <a16:creationId xmlns="" xmlns:a16="http://schemas.microsoft.com/office/drawing/2014/main" id="{D46AFB37-A505-401B-9039-F10E1372F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470275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Rectangle 13">
                  <a:extLst>
                    <a:ext uri="{FF2B5EF4-FFF2-40B4-BE49-F238E27FC236}">
                      <a16:creationId xmlns="" xmlns:a16="http://schemas.microsoft.com/office/drawing/2014/main" id="{5BBF53E2-465B-4D7A-805B-3A5F2EAC1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373380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14">
                  <a:extLst>
                    <a:ext uri="{FF2B5EF4-FFF2-40B4-BE49-F238E27FC236}">
                      <a16:creationId xmlns="" xmlns:a16="http://schemas.microsoft.com/office/drawing/2014/main" id="{C974A15D-DE47-45F0-B9DD-2682ED2D5D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762375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15">
                  <a:extLst>
                    <a:ext uri="{FF2B5EF4-FFF2-40B4-BE49-F238E27FC236}">
                      <a16:creationId xmlns="" xmlns:a16="http://schemas.microsoft.com/office/drawing/2014/main" id="{0E9B21D0-04E4-4279-93BF-B9EF24B67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762375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Rectangle 16">
                  <a:extLst>
                    <a:ext uri="{FF2B5EF4-FFF2-40B4-BE49-F238E27FC236}">
                      <a16:creationId xmlns="" xmlns:a16="http://schemas.microsoft.com/office/drawing/2014/main" id="{9038E9F3-EDC9-488F-9AEF-8D87735A6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4027488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17">
                  <a:extLst>
                    <a:ext uri="{FF2B5EF4-FFF2-40B4-BE49-F238E27FC236}">
                      <a16:creationId xmlns="" xmlns:a16="http://schemas.microsoft.com/office/drawing/2014/main" id="{A178AEE0-E69F-4D40-A488-5D309CBE6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4056063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18">
                  <a:extLst>
                    <a:ext uri="{FF2B5EF4-FFF2-40B4-BE49-F238E27FC236}">
                      <a16:creationId xmlns="" xmlns:a16="http://schemas.microsoft.com/office/drawing/2014/main" id="{92FFCB35-3D79-492E-A0BB-992A43DEE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4056063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Rectangle 19">
                  <a:extLst>
                    <a:ext uri="{FF2B5EF4-FFF2-40B4-BE49-F238E27FC236}">
                      <a16:creationId xmlns="" xmlns:a16="http://schemas.microsoft.com/office/drawing/2014/main" id="{538BC65C-B085-414B-A609-5756088B1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488" y="1897063"/>
                  <a:ext cx="98425" cy="12827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Rectangle 20">
                  <a:extLst>
                    <a:ext uri="{FF2B5EF4-FFF2-40B4-BE49-F238E27FC236}">
                      <a16:creationId xmlns="" xmlns:a16="http://schemas.microsoft.com/office/drawing/2014/main" id="{407FBB1F-CBB5-4ECE-B75B-36329E1FA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975" y="1897063"/>
                  <a:ext cx="85725" cy="12827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21">
                  <a:extLst>
                    <a:ext uri="{FF2B5EF4-FFF2-40B4-BE49-F238E27FC236}">
                      <a16:creationId xmlns="" xmlns:a16="http://schemas.microsoft.com/office/drawing/2014/main" id="{2C24ADD9-85C4-490B-8A60-2291C4F4C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1897063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Freeform 22">
                  <a:extLst>
                    <a:ext uri="{FF2B5EF4-FFF2-40B4-BE49-F238E27FC236}">
                      <a16:creationId xmlns="" xmlns:a16="http://schemas.microsoft.com/office/drawing/2014/main" id="{D2F03F8E-A8A2-47B9-B306-170EFFB01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1925638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Freeform 23">
                  <a:extLst>
                    <a:ext uri="{FF2B5EF4-FFF2-40B4-BE49-F238E27FC236}">
                      <a16:creationId xmlns="" xmlns:a16="http://schemas.microsoft.com/office/drawing/2014/main" id="{74D6D9CF-BA1F-40B2-A37B-0589BE817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1925638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24">
                  <a:extLst>
                    <a:ext uri="{FF2B5EF4-FFF2-40B4-BE49-F238E27FC236}">
                      <a16:creationId xmlns="" xmlns:a16="http://schemas.microsoft.com/office/drawing/2014/main" id="{6E70125D-785A-49F0-9CCA-0D2CA085E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2189163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Freeform 25">
                  <a:extLst>
                    <a:ext uri="{FF2B5EF4-FFF2-40B4-BE49-F238E27FC236}">
                      <a16:creationId xmlns="" xmlns:a16="http://schemas.microsoft.com/office/drawing/2014/main" id="{03AB8A1D-2E16-4EFB-B360-0D3A42C14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217738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Freeform 26">
                  <a:extLst>
                    <a:ext uri="{FF2B5EF4-FFF2-40B4-BE49-F238E27FC236}">
                      <a16:creationId xmlns="" xmlns:a16="http://schemas.microsoft.com/office/drawing/2014/main" id="{437F6916-48A3-4CD2-8705-4E9ED3A00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217738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Rectangle 27">
                  <a:extLst>
                    <a:ext uri="{FF2B5EF4-FFF2-40B4-BE49-F238E27FC236}">
                      <a16:creationId xmlns="" xmlns:a16="http://schemas.microsoft.com/office/drawing/2014/main" id="{862C5126-1C26-4747-BBA1-5AE11BDDB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248285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Freeform 28">
                  <a:extLst>
                    <a:ext uri="{FF2B5EF4-FFF2-40B4-BE49-F238E27FC236}">
                      <a16:creationId xmlns="" xmlns:a16="http://schemas.microsoft.com/office/drawing/2014/main" id="{3147DE6D-D09B-4FAC-9616-DE0115999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511425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Freeform 29">
                  <a:extLst>
                    <a:ext uri="{FF2B5EF4-FFF2-40B4-BE49-F238E27FC236}">
                      <a16:creationId xmlns="" xmlns:a16="http://schemas.microsoft.com/office/drawing/2014/main" id="{4B6B8A93-29E2-4E3A-BA13-4D1E90E42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511425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Rectangle 30">
                  <a:extLst>
                    <a:ext uri="{FF2B5EF4-FFF2-40B4-BE49-F238E27FC236}">
                      <a16:creationId xmlns="" xmlns:a16="http://schemas.microsoft.com/office/drawing/2014/main" id="{D8B6D61D-02FD-4326-9315-1DDAE1720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277495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Freeform 31">
                  <a:extLst>
                    <a:ext uri="{FF2B5EF4-FFF2-40B4-BE49-F238E27FC236}">
                      <a16:creationId xmlns="" xmlns:a16="http://schemas.microsoft.com/office/drawing/2014/main" id="{DDAC330D-5F0D-4AE3-8C70-260FD8057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803525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Freeform 32">
                  <a:extLst>
                    <a:ext uri="{FF2B5EF4-FFF2-40B4-BE49-F238E27FC236}">
                      <a16:creationId xmlns="" xmlns:a16="http://schemas.microsoft.com/office/drawing/2014/main" id="{CA0D0AFB-8533-4F11-A36B-7AABAD139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803525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Rectangle 33">
                  <a:extLst>
                    <a:ext uri="{FF2B5EF4-FFF2-40B4-BE49-F238E27FC236}">
                      <a16:creationId xmlns="" xmlns:a16="http://schemas.microsoft.com/office/drawing/2014/main" id="{1D785D20-F3DF-440C-ABAD-AD80EF55E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919163"/>
                  <a:ext cx="44450" cy="981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Rectangle 34">
                  <a:extLst>
                    <a:ext uri="{FF2B5EF4-FFF2-40B4-BE49-F238E27FC236}">
                      <a16:creationId xmlns="" xmlns:a16="http://schemas.microsoft.com/office/drawing/2014/main" id="{E7B08773-3F97-4C1D-9C32-0247D937A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2875" y="919163"/>
                  <a:ext cx="53975" cy="981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Rectangle 35">
                  <a:extLst>
                    <a:ext uri="{FF2B5EF4-FFF2-40B4-BE49-F238E27FC236}">
                      <a16:creationId xmlns="" xmlns:a16="http://schemas.microsoft.com/office/drawing/2014/main" id="{D24FDC3F-753E-474C-B63D-DED48EC5F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915988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Freeform 36">
                  <a:extLst>
                    <a:ext uri="{FF2B5EF4-FFF2-40B4-BE49-F238E27FC236}">
                      <a16:creationId xmlns="" xmlns:a16="http://schemas.microsoft.com/office/drawing/2014/main" id="{51858831-C9FA-441F-98C3-2CBBED504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938213"/>
                  <a:ext cx="236538" cy="234950"/>
                </a:xfrm>
                <a:custGeom>
                  <a:avLst/>
                  <a:gdLst>
                    <a:gd name="T0" fmla="*/ 135 w 149"/>
                    <a:gd name="T1" fmla="*/ 148 h 148"/>
                    <a:gd name="T2" fmla="*/ 0 w 149"/>
                    <a:gd name="T3" fmla="*/ 14 h 148"/>
                    <a:gd name="T4" fmla="*/ 14 w 149"/>
                    <a:gd name="T5" fmla="*/ 0 h 148"/>
                    <a:gd name="T6" fmla="*/ 149 w 149"/>
                    <a:gd name="T7" fmla="*/ 134 h 148"/>
                    <a:gd name="T8" fmla="*/ 135 w 149"/>
                    <a:gd name="T9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135" y="148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4"/>
                      </a:lnTo>
                      <a:lnTo>
                        <a:pt x="135" y="1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Freeform 37">
                  <a:extLst>
                    <a:ext uri="{FF2B5EF4-FFF2-40B4-BE49-F238E27FC236}">
                      <a16:creationId xmlns="" xmlns:a16="http://schemas.microsoft.com/office/drawing/2014/main" id="{23317F6A-8A82-4B2D-B7A8-BE8EC7184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938213"/>
                  <a:ext cx="236538" cy="234950"/>
                </a:xfrm>
                <a:custGeom>
                  <a:avLst/>
                  <a:gdLst>
                    <a:gd name="T0" fmla="*/ 0 w 149"/>
                    <a:gd name="T1" fmla="*/ 134 h 148"/>
                    <a:gd name="T2" fmla="*/ 135 w 149"/>
                    <a:gd name="T3" fmla="*/ 0 h 148"/>
                    <a:gd name="T4" fmla="*/ 149 w 149"/>
                    <a:gd name="T5" fmla="*/ 14 h 148"/>
                    <a:gd name="T6" fmla="*/ 14 w 149"/>
                    <a:gd name="T7" fmla="*/ 148 h 148"/>
                    <a:gd name="T8" fmla="*/ 0 w 149"/>
                    <a:gd name="T9" fmla="*/ 13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0" y="134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Rectangle 38">
                  <a:extLst>
                    <a:ext uri="{FF2B5EF4-FFF2-40B4-BE49-F238E27FC236}">
                      <a16:creationId xmlns="" xmlns:a16="http://schemas.microsoft.com/office/drawing/2014/main" id="{5AD86CA5-5F19-4CCA-9619-A95B3B803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1141413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Freeform 39">
                  <a:extLst>
                    <a:ext uri="{FF2B5EF4-FFF2-40B4-BE49-F238E27FC236}">
                      <a16:creationId xmlns="" xmlns:a16="http://schemas.microsoft.com/office/drawing/2014/main" id="{AAEF0ABD-8D7E-4FC0-976D-08DB3465F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160463"/>
                  <a:ext cx="236538" cy="236537"/>
                </a:xfrm>
                <a:custGeom>
                  <a:avLst/>
                  <a:gdLst>
                    <a:gd name="T0" fmla="*/ 135 w 149"/>
                    <a:gd name="T1" fmla="*/ 149 h 149"/>
                    <a:gd name="T2" fmla="*/ 0 w 149"/>
                    <a:gd name="T3" fmla="*/ 14 h 149"/>
                    <a:gd name="T4" fmla="*/ 14 w 149"/>
                    <a:gd name="T5" fmla="*/ 0 h 149"/>
                    <a:gd name="T6" fmla="*/ 149 w 149"/>
                    <a:gd name="T7" fmla="*/ 135 h 149"/>
                    <a:gd name="T8" fmla="*/ 135 w 149"/>
                    <a:gd name="T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135" y="149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Freeform 40">
                  <a:extLst>
                    <a:ext uri="{FF2B5EF4-FFF2-40B4-BE49-F238E27FC236}">
                      <a16:creationId xmlns="" xmlns:a16="http://schemas.microsoft.com/office/drawing/2014/main" id="{046A9B02-5D44-49BB-AB16-98F0D1E40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160463"/>
                  <a:ext cx="236538" cy="236537"/>
                </a:xfrm>
                <a:custGeom>
                  <a:avLst/>
                  <a:gdLst>
                    <a:gd name="T0" fmla="*/ 0 w 149"/>
                    <a:gd name="T1" fmla="*/ 135 h 149"/>
                    <a:gd name="T2" fmla="*/ 135 w 149"/>
                    <a:gd name="T3" fmla="*/ 0 h 149"/>
                    <a:gd name="T4" fmla="*/ 149 w 149"/>
                    <a:gd name="T5" fmla="*/ 14 h 149"/>
                    <a:gd name="T6" fmla="*/ 14 w 149"/>
                    <a:gd name="T7" fmla="*/ 149 h 149"/>
                    <a:gd name="T8" fmla="*/ 0 w 149"/>
                    <a:gd name="T9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9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Rectangle 41">
                  <a:extLst>
                    <a:ext uri="{FF2B5EF4-FFF2-40B4-BE49-F238E27FC236}">
                      <a16:creationId xmlns="" xmlns:a16="http://schemas.microsoft.com/office/drawing/2014/main" id="{5FD08D3B-6026-4A20-B7DD-425736BF5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1365250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Freeform 42">
                  <a:extLst>
                    <a:ext uri="{FF2B5EF4-FFF2-40B4-BE49-F238E27FC236}">
                      <a16:creationId xmlns="" xmlns:a16="http://schemas.microsoft.com/office/drawing/2014/main" id="{6BA054D8-5DDF-46DE-A515-0C5B18954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387475"/>
                  <a:ext cx="236538" cy="231775"/>
                </a:xfrm>
                <a:custGeom>
                  <a:avLst/>
                  <a:gdLst>
                    <a:gd name="T0" fmla="*/ 135 w 149"/>
                    <a:gd name="T1" fmla="*/ 146 h 146"/>
                    <a:gd name="T2" fmla="*/ 0 w 149"/>
                    <a:gd name="T3" fmla="*/ 12 h 146"/>
                    <a:gd name="T4" fmla="*/ 14 w 149"/>
                    <a:gd name="T5" fmla="*/ 0 h 146"/>
                    <a:gd name="T6" fmla="*/ 149 w 149"/>
                    <a:gd name="T7" fmla="*/ 134 h 146"/>
                    <a:gd name="T8" fmla="*/ 135 w 149"/>
                    <a:gd name="T9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6">
                      <a:moveTo>
                        <a:pt x="135" y="146"/>
                      </a:move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49" y="134"/>
                      </a:lnTo>
                      <a:lnTo>
                        <a:pt x="135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Freeform 43">
                  <a:extLst>
                    <a:ext uri="{FF2B5EF4-FFF2-40B4-BE49-F238E27FC236}">
                      <a16:creationId xmlns="" xmlns:a16="http://schemas.microsoft.com/office/drawing/2014/main" id="{2DDE8877-5B22-4BC3-ABE9-31B3BE2A4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387475"/>
                  <a:ext cx="236538" cy="231775"/>
                </a:xfrm>
                <a:custGeom>
                  <a:avLst/>
                  <a:gdLst>
                    <a:gd name="T0" fmla="*/ 0 w 149"/>
                    <a:gd name="T1" fmla="*/ 134 h 146"/>
                    <a:gd name="T2" fmla="*/ 135 w 149"/>
                    <a:gd name="T3" fmla="*/ 0 h 146"/>
                    <a:gd name="T4" fmla="*/ 149 w 149"/>
                    <a:gd name="T5" fmla="*/ 12 h 146"/>
                    <a:gd name="T6" fmla="*/ 14 w 149"/>
                    <a:gd name="T7" fmla="*/ 146 h 146"/>
                    <a:gd name="T8" fmla="*/ 0 w 149"/>
                    <a:gd name="T9" fmla="*/ 13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6">
                      <a:moveTo>
                        <a:pt x="0" y="134"/>
                      </a:moveTo>
                      <a:lnTo>
                        <a:pt x="135" y="0"/>
                      </a:lnTo>
                      <a:lnTo>
                        <a:pt x="149" y="12"/>
                      </a:lnTo>
                      <a:lnTo>
                        <a:pt x="14" y="146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Rectangle 44">
                  <a:extLst>
                    <a:ext uri="{FF2B5EF4-FFF2-40B4-BE49-F238E27FC236}">
                      <a16:creationId xmlns="" xmlns:a16="http://schemas.microsoft.com/office/drawing/2014/main" id="{76BA7017-6354-4545-A7A3-59FF48795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1590675"/>
                  <a:ext cx="2746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Freeform 45">
                  <a:extLst>
                    <a:ext uri="{FF2B5EF4-FFF2-40B4-BE49-F238E27FC236}">
                      <a16:creationId xmlns="" xmlns:a16="http://schemas.microsoft.com/office/drawing/2014/main" id="{37938560-1DB8-46B8-B6FC-D069CE593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609725"/>
                  <a:ext cx="236538" cy="236537"/>
                </a:xfrm>
                <a:custGeom>
                  <a:avLst/>
                  <a:gdLst>
                    <a:gd name="T0" fmla="*/ 135 w 149"/>
                    <a:gd name="T1" fmla="*/ 149 h 149"/>
                    <a:gd name="T2" fmla="*/ 0 w 149"/>
                    <a:gd name="T3" fmla="*/ 14 h 149"/>
                    <a:gd name="T4" fmla="*/ 14 w 149"/>
                    <a:gd name="T5" fmla="*/ 0 h 149"/>
                    <a:gd name="T6" fmla="*/ 149 w 149"/>
                    <a:gd name="T7" fmla="*/ 135 h 149"/>
                    <a:gd name="T8" fmla="*/ 135 w 149"/>
                    <a:gd name="T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135" y="149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Freeform 46">
                  <a:extLst>
                    <a:ext uri="{FF2B5EF4-FFF2-40B4-BE49-F238E27FC236}">
                      <a16:creationId xmlns="" xmlns:a16="http://schemas.microsoft.com/office/drawing/2014/main" id="{AE571E95-3862-4D77-9CAD-011A09869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609725"/>
                  <a:ext cx="236538" cy="236537"/>
                </a:xfrm>
                <a:custGeom>
                  <a:avLst/>
                  <a:gdLst>
                    <a:gd name="T0" fmla="*/ 0 w 149"/>
                    <a:gd name="T1" fmla="*/ 135 h 149"/>
                    <a:gd name="T2" fmla="*/ 135 w 149"/>
                    <a:gd name="T3" fmla="*/ 0 h 149"/>
                    <a:gd name="T4" fmla="*/ 149 w 149"/>
                    <a:gd name="T5" fmla="*/ 14 h 149"/>
                    <a:gd name="T6" fmla="*/ 14 w 149"/>
                    <a:gd name="T7" fmla="*/ 149 h 149"/>
                    <a:gd name="T8" fmla="*/ 0 w 149"/>
                    <a:gd name="T9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9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Rectangle 47">
                  <a:extLst>
                    <a:ext uri="{FF2B5EF4-FFF2-40B4-BE49-F238E27FC236}">
                      <a16:creationId xmlns="" xmlns:a16="http://schemas.microsoft.com/office/drawing/2014/main" id="{8FCEEE96-0EAD-4D9D-9EE9-8C4D693530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688" y="217488"/>
                  <a:ext cx="44450" cy="7461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Rectangle 48">
                  <a:extLst>
                    <a:ext uri="{FF2B5EF4-FFF2-40B4-BE49-F238E27FC236}">
                      <a16:creationId xmlns="" xmlns:a16="http://schemas.microsoft.com/office/drawing/2014/main" id="{0AAF2469-20DA-4B93-B430-CFD9E3981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050" y="217488"/>
                  <a:ext cx="53975" cy="7461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Freeform 49">
                  <a:extLst>
                    <a:ext uri="{FF2B5EF4-FFF2-40B4-BE49-F238E27FC236}">
                      <a16:creationId xmlns="" xmlns:a16="http://schemas.microsoft.com/office/drawing/2014/main" id="{8C0F77ED-B6C5-4698-999B-997813220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688" y="65088"/>
                  <a:ext cx="287338" cy="188912"/>
                </a:xfrm>
                <a:custGeom>
                  <a:avLst/>
                  <a:gdLst>
                    <a:gd name="T0" fmla="*/ 181 w 181"/>
                    <a:gd name="T1" fmla="*/ 119 h 119"/>
                    <a:gd name="T2" fmla="*/ 0 w 181"/>
                    <a:gd name="T3" fmla="*/ 119 h 119"/>
                    <a:gd name="T4" fmla="*/ 0 w 181"/>
                    <a:gd name="T5" fmla="*/ 80 h 119"/>
                    <a:gd name="T6" fmla="*/ 86 w 181"/>
                    <a:gd name="T7" fmla="*/ 0 h 119"/>
                    <a:gd name="T8" fmla="*/ 181 w 181"/>
                    <a:gd name="T9" fmla="*/ 26 h 119"/>
                    <a:gd name="T10" fmla="*/ 181 w 181"/>
                    <a:gd name="T11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119">
                      <a:moveTo>
                        <a:pt x="181" y="119"/>
                      </a:moveTo>
                      <a:lnTo>
                        <a:pt x="0" y="119"/>
                      </a:lnTo>
                      <a:lnTo>
                        <a:pt x="0" y="80"/>
                      </a:lnTo>
                      <a:lnTo>
                        <a:pt x="86" y="0"/>
                      </a:lnTo>
                      <a:lnTo>
                        <a:pt x="181" y="26"/>
                      </a:lnTo>
                      <a:lnTo>
                        <a:pt x="181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Freeform 50">
                  <a:extLst>
                    <a:ext uri="{FF2B5EF4-FFF2-40B4-BE49-F238E27FC236}">
                      <a16:creationId xmlns="" xmlns:a16="http://schemas.microsoft.com/office/drawing/2014/main" id="{9D57B1CA-3D19-4B49-9DE2-CA9EE5155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227013"/>
                  <a:ext cx="236538" cy="236537"/>
                </a:xfrm>
                <a:custGeom>
                  <a:avLst/>
                  <a:gdLst>
                    <a:gd name="T0" fmla="*/ 135 w 149"/>
                    <a:gd name="T1" fmla="*/ 149 h 149"/>
                    <a:gd name="T2" fmla="*/ 0 w 149"/>
                    <a:gd name="T3" fmla="*/ 15 h 149"/>
                    <a:gd name="T4" fmla="*/ 14 w 149"/>
                    <a:gd name="T5" fmla="*/ 0 h 149"/>
                    <a:gd name="T6" fmla="*/ 149 w 149"/>
                    <a:gd name="T7" fmla="*/ 135 h 149"/>
                    <a:gd name="T8" fmla="*/ 135 w 149"/>
                    <a:gd name="T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135" y="149"/>
                      </a:moveTo>
                      <a:lnTo>
                        <a:pt x="0" y="15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Freeform 51">
                  <a:extLst>
                    <a:ext uri="{FF2B5EF4-FFF2-40B4-BE49-F238E27FC236}">
                      <a16:creationId xmlns="" xmlns:a16="http://schemas.microsoft.com/office/drawing/2014/main" id="{EC7CCA3E-A9F6-4496-96E4-1BE6FFFB1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227013"/>
                  <a:ext cx="236538" cy="236537"/>
                </a:xfrm>
                <a:custGeom>
                  <a:avLst/>
                  <a:gdLst>
                    <a:gd name="T0" fmla="*/ 0 w 149"/>
                    <a:gd name="T1" fmla="*/ 135 h 149"/>
                    <a:gd name="T2" fmla="*/ 135 w 149"/>
                    <a:gd name="T3" fmla="*/ 0 h 149"/>
                    <a:gd name="T4" fmla="*/ 149 w 149"/>
                    <a:gd name="T5" fmla="*/ 15 h 149"/>
                    <a:gd name="T6" fmla="*/ 14 w 149"/>
                    <a:gd name="T7" fmla="*/ 149 h 149"/>
                    <a:gd name="T8" fmla="*/ 0 w 149"/>
                    <a:gd name="T9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5"/>
                      </a:lnTo>
                      <a:lnTo>
                        <a:pt x="14" y="149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Rectangle 52">
                  <a:extLst>
                    <a:ext uri="{FF2B5EF4-FFF2-40B4-BE49-F238E27FC236}">
                      <a16:creationId xmlns="" xmlns:a16="http://schemas.microsoft.com/office/drawing/2014/main" id="{1A70665D-DA52-4A40-B262-CD064C333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688" y="431800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Freeform 53">
                  <a:extLst>
                    <a:ext uri="{FF2B5EF4-FFF2-40B4-BE49-F238E27FC236}">
                      <a16:creationId xmlns="" xmlns:a16="http://schemas.microsoft.com/office/drawing/2014/main" id="{994CAC49-6F7E-45D8-8D7E-34F8BEE1C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450850"/>
                  <a:ext cx="236538" cy="234950"/>
                </a:xfrm>
                <a:custGeom>
                  <a:avLst/>
                  <a:gdLst>
                    <a:gd name="T0" fmla="*/ 135 w 149"/>
                    <a:gd name="T1" fmla="*/ 148 h 148"/>
                    <a:gd name="T2" fmla="*/ 0 w 149"/>
                    <a:gd name="T3" fmla="*/ 14 h 148"/>
                    <a:gd name="T4" fmla="*/ 14 w 149"/>
                    <a:gd name="T5" fmla="*/ 0 h 148"/>
                    <a:gd name="T6" fmla="*/ 149 w 149"/>
                    <a:gd name="T7" fmla="*/ 134 h 148"/>
                    <a:gd name="T8" fmla="*/ 135 w 149"/>
                    <a:gd name="T9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135" y="148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4"/>
                      </a:lnTo>
                      <a:lnTo>
                        <a:pt x="135" y="1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Freeform 54">
                  <a:extLst>
                    <a:ext uri="{FF2B5EF4-FFF2-40B4-BE49-F238E27FC236}">
                      <a16:creationId xmlns="" xmlns:a16="http://schemas.microsoft.com/office/drawing/2014/main" id="{EA76F506-3C3D-4F00-8388-772CA45C5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450850"/>
                  <a:ext cx="236538" cy="234950"/>
                </a:xfrm>
                <a:custGeom>
                  <a:avLst/>
                  <a:gdLst>
                    <a:gd name="T0" fmla="*/ 0 w 149"/>
                    <a:gd name="T1" fmla="*/ 134 h 148"/>
                    <a:gd name="T2" fmla="*/ 135 w 149"/>
                    <a:gd name="T3" fmla="*/ 0 h 148"/>
                    <a:gd name="T4" fmla="*/ 149 w 149"/>
                    <a:gd name="T5" fmla="*/ 14 h 148"/>
                    <a:gd name="T6" fmla="*/ 14 w 149"/>
                    <a:gd name="T7" fmla="*/ 148 h 148"/>
                    <a:gd name="T8" fmla="*/ 0 w 149"/>
                    <a:gd name="T9" fmla="*/ 13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0" y="134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2" name="Rectangle 55">
                  <a:extLst>
                    <a:ext uri="{FF2B5EF4-FFF2-40B4-BE49-F238E27FC236}">
                      <a16:creationId xmlns="" xmlns:a16="http://schemas.microsoft.com/office/drawing/2014/main" id="{C17581B0-FE38-45F7-818D-7C93B5F46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688" y="654050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Freeform 56">
                  <a:extLst>
                    <a:ext uri="{FF2B5EF4-FFF2-40B4-BE49-F238E27FC236}">
                      <a16:creationId xmlns="" xmlns:a16="http://schemas.microsoft.com/office/drawing/2014/main" id="{9031FC5C-824E-4F5C-B238-A65D5E14C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676275"/>
                  <a:ext cx="236538" cy="233362"/>
                </a:xfrm>
                <a:custGeom>
                  <a:avLst/>
                  <a:gdLst>
                    <a:gd name="T0" fmla="*/ 135 w 149"/>
                    <a:gd name="T1" fmla="*/ 147 h 147"/>
                    <a:gd name="T2" fmla="*/ 0 w 149"/>
                    <a:gd name="T3" fmla="*/ 12 h 147"/>
                    <a:gd name="T4" fmla="*/ 14 w 149"/>
                    <a:gd name="T5" fmla="*/ 0 h 147"/>
                    <a:gd name="T6" fmla="*/ 149 w 149"/>
                    <a:gd name="T7" fmla="*/ 135 h 147"/>
                    <a:gd name="T8" fmla="*/ 135 w 149"/>
                    <a:gd name="T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7">
                      <a:moveTo>
                        <a:pt x="135" y="147"/>
                      </a:move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Freeform 57">
                  <a:extLst>
                    <a:ext uri="{FF2B5EF4-FFF2-40B4-BE49-F238E27FC236}">
                      <a16:creationId xmlns="" xmlns:a16="http://schemas.microsoft.com/office/drawing/2014/main" id="{8E2F1CEB-0886-41DA-9722-A2DCF941C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676275"/>
                  <a:ext cx="236538" cy="233362"/>
                </a:xfrm>
                <a:custGeom>
                  <a:avLst/>
                  <a:gdLst>
                    <a:gd name="T0" fmla="*/ 0 w 149"/>
                    <a:gd name="T1" fmla="*/ 135 h 147"/>
                    <a:gd name="T2" fmla="*/ 135 w 149"/>
                    <a:gd name="T3" fmla="*/ 0 h 147"/>
                    <a:gd name="T4" fmla="*/ 149 w 149"/>
                    <a:gd name="T5" fmla="*/ 12 h 147"/>
                    <a:gd name="T6" fmla="*/ 14 w 149"/>
                    <a:gd name="T7" fmla="*/ 147 h 147"/>
                    <a:gd name="T8" fmla="*/ 0 w 149"/>
                    <a:gd name="T9" fmla="*/ 13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7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2"/>
                      </a:lnTo>
                      <a:lnTo>
                        <a:pt x="14" y="147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Rectangle 58">
                  <a:extLst>
                    <a:ext uri="{FF2B5EF4-FFF2-40B4-BE49-F238E27FC236}">
                      <a16:creationId xmlns="" xmlns:a16="http://schemas.microsoft.com/office/drawing/2014/main" id="{CCC8FFC7-6A51-4C5A-BF2F-B99EF862B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63" y="755650"/>
                  <a:ext cx="825500" cy="396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Rectangle 59">
                  <a:extLst>
                    <a:ext uri="{FF2B5EF4-FFF2-40B4-BE49-F238E27FC236}">
                      <a16:creationId xmlns="" xmlns:a16="http://schemas.microsoft.com/office/drawing/2014/main" id="{6207E85F-2B0F-43DB-B6E3-0EEE8B391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63" y="950913"/>
                  <a:ext cx="82550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Rectangle 60">
                  <a:extLst>
                    <a:ext uri="{FF2B5EF4-FFF2-40B4-BE49-F238E27FC236}">
                      <a16:creationId xmlns="" xmlns:a16="http://schemas.microsoft.com/office/drawing/2014/main" id="{51F0D90A-30AE-45B7-B047-47D919036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5863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Freeform 61">
                  <a:extLst>
                    <a:ext uri="{FF2B5EF4-FFF2-40B4-BE49-F238E27FC236}">
                      <a16:creationId xmlns="" xmlns:a16="http://schemas.microsoft.com/office/drawing/2014/main" id="{F9F4023C-53DD-4B57-88AA-DBC3115D1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650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1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1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Freeform 62">
                  <a:extLst>
                    <a:ext uri="{FF2B5EF4-FFF2-40B4-BE49-F238E27FC236}">
                      <a16:creationId xmlns="" xmlns:a16="http://schemas.microsoft.com/office/drawing/2014/main" id="{031CE1D8-0F02-4225-B180-1985EE623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650" y="773113"/>
                  <a:ext cx="198438" cy="196850"/>
                </a:xfrm>
                <a:custGeom>
                  <a:avLst/>
                  <a:gdLst>
                    <a:gd name="T0" fmla="*/ 11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1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1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Rectangle 63">
                  <a:extLst>
                    <a:ext uri="{FF2B5EF4-FFF2-40B4-BE49-F238E27FC236}">
                      <a16:creationId xmlns="" xmlns:a16="http://schemas.microsoft.com/office/drawing/2014/main" id="{4B26F7A4-A9C4-4F9F-BCB8-F05B4DC73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6950" y="755650"/>
                  <a:ext cx="39688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Freeform 64">
                  <a:extLst>
                    <a:ext uri="{FF2B5EF4-FFF2-40B4-BE49-F238E27FC236}">
                      <a16:creationId xmlns="" xmlns:a16="http://schemas.microsoft.com/office/drawing/2014/main" id="{688AEF02-87B1-444C-8A75-373817E69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150" y="773113"/>
                  <a:ext cx="201613" cy="196850"/>
                </a:xfrm>
                <a:custGeom>
                  <a:avLst/>
                  <a:gdLst>
                    <a:gd name="T0" fmla="*/ 0 w 127"/>
                    <a:gd name="T1" fmla="*/ 112 h 124"/>
                    <a:gd name="T2" fmla="*/ 114 w 127"/>
                    <a:gd name="T3" fmla="*/ 0 h 124"/>
                    <a:gd name="T4" fmla="*/ 127 w 127"/>
                    <a:gd name="T5" fmla="*/ 12 h 124"/>
                    <a:gd name="T6" fmla="*/ 12 w 127"/>
                    <a:gd name="T7" fmla="*/ 124 h 124"/>
                    <a:gd name="T8" fmla="*/ 0 w 127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0" y="112"/>
                      </a:moveTo>
                      <a:lnTo>
                        <a:pt x="114" y="0"/>
                      </a:lnTo>
                      <a:lnTo>
                        <a:pt x="127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Freeform 65">
                  <a:extLst>
                    <a:ext uri="{FF2B5EF4-FFF2-40B4-BE49-F238E27FC236}">
                      <a16:creationId xmlns="" xmlns:a16="http://schemas.microsoft.com/office/drawing/2014/main" id="{229CD6FA-99F3-42F2-9DC2-22277971D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150" y="773113"/>
                  <a:ext cx="201613" cy="196850"/>
                </a:xfrm>
                <a:custGeom>
                  <a:avLst/>
                  <a:gdLst>
                    <a:gd name="T0" fmla="*/ 12 w 127"/>
                    <a:gd name="T1" fmla="*/ 0 h 124"/>
                    <a:gd name="T2" fmla="*/ 127 w 127"/>
                    <a:gd name="T3" fmla="*/ 112 h 124"/>
                    <a:gd name="T4" fmla="*/ 114 w 127"/>
                    <a:gd name="T5" fmla="*/ 124 h 124"/>
                    <a:gd name="T6" fmla="*/ 0 w 127"/>
                    <a:gd name="T7" fmla="*/ 12 h 124"/>
                    <a:gd name="T8" fmla="*/ 12 w 127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12" y="0"/>
                      </a:moveTo>
                      <a:lnTo>
                        <a:pt x="127" y="112"/>
                      </a:lnTo>
                      <a:lnTo>
                        <a:pt x="114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Rectangle 66">
                  <a:extLst>
                    <a:ext uri="{FF2B5EF4-FFF2-40B4-BE49-F238E27FC236}">
                      <a16:creationId xmlns="" xmlns:a16="http://schemas.microsoft.com/office/drawing/2014/main" id="{752F5F96-5957-49D9-9511-10540B50A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450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Freeform 67">
                  <a:extLst>
                    <a:ext uri="{FF2B5EF4-FFF2-40B4-BE49-F238E27FC236}">
                      <a16:creationId xmlns="" xmlns:a16="http://schemas.microsoft.com/office/drawing/2014/main" id="{DF56935D-00CB-48C9-AFA7-5B85B0D89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4 w 124"/>
                    <a:gd name="T3" fmla="*/ 0 h 124"/>
                    <a:gd name="T4" fmla="*/ 124 w 124"/>
                    <a:gd name="T5" fmla="*/ 12 h 124"/>
                    <a:gd name="T6" fmla="*/ 12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4" y="0"/>
                      </a:lnTo>
                      <a:lnTo>
                        <a:pt x="124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Freeform 68">
                  <a:extLst>
                    <a:ext uri="{FF2B5EF4-FFF2-40B4-BE49-F238E27FC236}">
                      <a16:creationId xmlns="" xmlns:a16="http://schemas.microsoft.com/office/drawing/2014/main" id="{ECCCFB73-6134-44D1-9AB5-1B1B0950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" y="773113"/>
                  <a:ext cx="196850" cy="196850"/>
                </a:xfrm>
                <a:custGeom>
                  <a:avLst/>
                  <a:gdLst>
                    <a:gd name="T0" fmla="*/ 12 w 124"/>
                    <a:gd name="T1" fmla="*/ 0 h 124"/>
                    <a:gd name="T2" fmla="*/ 124 w 124"/>
                    <a:gd name="T3" fmla="*/ 112 h 124"/>
                    <a:gd name="T4" fmla="*/ 114 w 124"/>
                    <a:gd name="T5" fmla="*/ 124 h 124"/>
                    <a:gd name="T6" fmla="*/ 0 w 124"/>
                    <a:gd name="T7" fmla="*/ 12 h 124"/>
                    <a:gd name="T8" fmla="*/ 12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2" y="0"/>
                      </a:moveTo>
                      <a:lnTo>
                        <a:pt x="124" y="112"/>
                      </a:lnTo>
                      <a:lnTo>
                        <a:pt x="114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Rectangle 69">
                  <a:extLst>
                    <a:ext uri="{FF2B5EF4-FFF2-40B4-BE49-F238E27FC236}">
                      <a16:creationId xmlns="" xmlns:a16="http://schemas.microsoft.com/office/drawing/2014/main" id="{E47A306D-AA79-41D2-92BB-34B1C2637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538" y="755650"/>
                  <a:ext cx="42863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Freeform 70">
                  <a:extLst>
                    <a:ext uri="{FF2B5EF4-FFF2-40B4-BE49-F238E27FC236}">
                      <a16:creationId xmlns="" xmlns:a16="http://schemas.microsoft.com/office/drawing/2014/main" id="{72014082-0E45-4D5F-AFB6-A02212F4A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3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2 w 125"/>
                    <a:gd name="T3" fmla="*/ 0 h 124"/>
                    <a:gd name="T4" fmla="*/ 125 w 125"/>
                    <a:gd name="T5" fmla="*/ 12 h 124"/>
                    <a:gd name="T6" fmla="*/ 12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5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Freeform 71">
                  <a:extLst>
                    <a:ext uri="{FF2B5EF4-FFF2-40B4-BE49-F238E27FC236}">
                      <a16:creationId xmlns="" xmlns:a16="http://schemas.microsoft.com/office/drawing/2014/main" id="{7E027987-81B4-4436-8860-B6002F928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3" y="773113"/>
                  <a:ext cx="198438" cy="196850"/>
                </a:xfrm>
                <a:custGeom>
                  <a:avLst/>
                  <a:gdLst>
                    <a:gd name="T0" fmla="*/ 12 w 125"/>
                    <a:gd name="T1" fmla="*/ 0 h 124"/>
                    <a:gd name="T2" fmla="*/ 125 w 125"/>
                    <a:gd name="T3" fmla="*/ 112 h 124"/>
                    <a:gd name="T4" fmla="*/ 112 w 125"/>
                    <a:gd name="T5" fmla="*/ 124 h 124"/>
                    <a:gd name="T6" fmla="*/ 0 w 125"/>
                    <a:gd name="T7" fmla="*/ 12 h 124"/>
                    <a:gd name="T8" fmla="*/ 12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2" y="0"/>
                      </a:moveTo>
                      <a:lnTo>
                        <a:pt x="125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Rectangle 72">
                  <a:extLst>
                    <a:ext uri="{FF2B5EF4-FFF2-40B4-BE49-F238E27FC236}">
                      <a16:creationId xmlns="" xmlns:a16="http://schemas.microsoft.com/office/drawing/2014/main" id="{254A8B48-F0B5-4E29-8545-FE2059C27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4950" y="755650"/>
                  <a:ext cx="822325" cy="396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Rectangle 73">
                  <a:extLst>
                    <a:ext uri="{FF2B5EF4-FFF2-40B4-BE49-F238E27FC236}">
                      <a16:creationId xmlns="" xmlns:a16="http://schemas.microsoft.com/office/drawing/2014/main" id="{BE51467B-3C34-41E9-BCD7-6A2C2A364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4950" y="950913"/>
                  <a:ext cx="8223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Rectangle 74">
                  <a:extLst>
                    <a:ext uri="{FF2B5EF4-FFF2-40B4-BE49-F238E27FC236}">
                      <a16:creationId xmlns="" xmlns:a16="http://schemas.microsoft.com/office/drawing/2014/main" id="{23855F8F-1DD2-4DE9-9F86-F9F03AA7BE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2350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Freeform 75">
                  <a:extLst>
                    <a:ext uri="{FF2B5EF4-FFF2-40B4-BE49-F238E27FC236}">
                      <a16:creationId xmlns="" xmlns:a16="http://schemas.microsoft.com/office/drawing/2014/main" id="{D2FF3C37-ECC2-4A05-A87C-B065FEC29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138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0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0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Freeform 76">
                  <a:extLst>
                    <a:ext uri="{FF2B5EF4-FFF2-40B4-BE49-F238E27FC236}">
                      <a16:creationId xmlns="" xmlns:a16="http://schemas.microsoft.com/office/drawing/2014/main" id="{6D738715-CE3A-4C2D-BDFD-2FA64C91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138" y="773113"/>
                  <a:ext cx="198438" cy="196850"/>
                </a:xfrm>
                <a:custGeom>
                  <a:avLst/>
                  <a:gdLst>
                    <a:gd name="T0" fmla="*/ 10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0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0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Rectangle 77">
                  <a:extLst>
                    <a:ext uri="{FF2B5EF4-FFF2-40B4-BE49-F238E27FC236}">
                      <a16:creationId xmlns="" xmlns:a16="http://schemas.microsoft.com/office/drawing/2014/main" id="{E394776E-E117-4E2E-883A-E9360F28D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263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Freeform 78">
                  <a:extLst>
                    <a:ext uri="{FF2B5EF4-FFF2-40B4-BE49-F238E27FC236}">
                      <a16:creationId xmlns="" xmlns:a16="http://schemas.microsoft.com/office/drawing/2014/main" id="{9D805738-DF4B-4B59-A139-B13218D24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638" y="773113"/>
                  <a:ext cx="200025" cy="196850"/>
                </a:xfrm>
                <a:custGeom>
                  <a:avLst/>
                  <a:gdLst>
                    <a:gd name="T0" fmla="*/ 0 w 126"/>
                    <a:gd name="T1" fmla="*/ 112 h 124"/>
                    <a:gd name="T2" fmla="*/ 114 w 126"/>
                    <a:gd name="T3" fmla="*/ 0 h 124"/>
                    <a:gd name="T4" fmla="*/ 126 w 126"/>
                    <a:gd name="T5" fmla="*/ 12 h 124"/>
                    <a:gd name="T6" fmla="*/ 12 w 126"/>
                    <a:gd name="T7" fmla="*/ 124 h 124"/>
                    <a:gd name="T8" fmla="*/ 0 w 126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24">
                      <a:moveTo>
                        <a:pt x="0" y="112"/>
                      </a:moveTo>
                      <a:lnTo>
                        <a:pt x="114" y="0"/>
                      </a:lnTo>
                      <a:lnTo>
                        <a:pt x="126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Freeform 79">
                  <a:extLst>
                    <a:ext uri="{FF2B5EF4-FFF2-40B4-BE49-F238E27FC236}">
                      <a16:creationId xmlns="" xmlns:a16="http://schemas.microsoft.com/office/drawing/2014/main" id="{54886EF4-DAC3-42F7-AA71-D4EA43781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638" y="773113"/>
                  <a:ext cx="200025" cy="196850"/>
                </a:xfrm>
                <a:custGeom>
                  <a:avLst/>
                  <a:gdLst>
                    <a:gd name="T0" fmla="*/ 12 w 126"/>
                    <a:gd name="T1" fmla="*/ 0 h 124"/>
                    <a:gd name="T2" fmla="*/ 126 w 126"/>
                    <a:gd name="T3" fmla="*/ 112 h 124"/>
                    <a:gd name="T4" fmla="*/ 114 w 126"/>
                    <a:gd name="T5" fmla="*/ 124 h 124"/>
                    <a:gd name="T6" fmla="*/ 0 w 126"/>
                    <a:gd name="T7" fmla="*/ 12 h 124"/>
                    <a:gd name="T8" fmla="*/ 12 w 126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24">
                      <a:moveTo>
                        <a:pt x="12" y="0"/>
                      </a:moveTo>
                      <a:lnTo>
                        <a:pt x="126" y="112"/>
                      </a:lnTo>
                      <a:lnTo>
                        <a:pt x="114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Rectangle 80">
                  <a:extLst>
                    <a:ext uri="{FF2B5EF4-FFF2-40B4-BE49-F238E27FC236}">
                      <a16:creationId xmlns="" xmlns:a16="http://schemas.microsoft.com/office/drawing/2014/main" id="{0EA1BA40-C1BB-4558-8F34-ECCDBF8DB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2938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Freeform 81">
                  <a:extLst>
                    <a:ext uri="{FF2B5EF4-FFF2-40B4-BE49-F238E27FC236}">
                      <a16:creationId xmlns="" xmlns:a16="http://schemas.microsoft.com/office/drawing/2014/main" id="{0DA8504A-65A4-475B-92E0-E9A4EF232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725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2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Freeform 82">
                  <a:extLst>
                    <a:ext uri="{FF2B5EF4-FFF2-40B4-BE49-F238E27FC236}">
                      <a16:creationId xmlns="" xmlns:a16="http://schemas.microsoft.com/office/drawing/2014/main" id="{AAFBDA4C-8AEB-40A6-8600-0526F395D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725" y="773113"/>
                  <a:ext cx="198438" cy="196850"/>
                </a:xfrm>
                <a:custGeom>
                  <a:avLst/>
                  <a:gdLst>
                    <a:gd name="T0" fmla="*/ 12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2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2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" name="Rectangle 83">
                  <a:extLst>
                    <a:ext uri="{FF2B5EF4-FFF2-40B4-BE49-F238E27FC236}">
                      <a16:creationId xmlns="" xmlns:a16="http://schemas.microsoft.com/office/drawing/2014/main" id="{018A7AAB-958C-4095-AD1F-BBDED6825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025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" name="Freeform 84">
                  <a:extLst>
                    <a:ext uri="{FF2B5EF4-FFF2-40B4-BE49-F238E27FC236}">
                      <a16:creationId xmlns="" xmlns:a16="http://schemas.microsoft.com/office/drawing/2014/main" id="{3C9BF2AC-3B41-4608-AA41-E827F271A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9400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2 w 124"/>
                    <a:gd name="T3" fmla="*/ 0 h 124"/>
                    <a:gd name="T4" fmla="*/ 124 w 124"/>
                    <a:gd name="T5" fmla="*/ 12 h 124"/>
                    <a:gd name="T6" fmla="*/ 12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4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Freeform 85">
                  <a:extLst>
                    <a:ext uri="{FF2B5EF4-FFF2-40B4-BE49-F238E27FC236}">
                      <a16:creationId xmlns="" xmlns:a16="http://schemas.microsoft.com/office/drawing/2014/main" id="{A48E1D00-E3C2-4EB6-9B71-5FC3AC76F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9400" y="773113"/>
                  <a:ext cx="196850" cy="196850"/>
                </a:xfrm>
                <a:custGeom>
                  <a:avLst/>
                  <a:gdLst>
                    <a:gd name="T0" fmla="*/ 12 w 124"/>
                    <a:gd name="T1" fmla="*/ 0 h 124"/>
                    <a:gd name="T2" fmla="*/ 124 w 124"/>
                    <a:gd name="T3" fmla="*/ 112 h 124"/>
                    <a:gd name="T4" fmla="*/ 112 w 124"/>
                    <a:gd name="T5" fmla="*/ 124 h 124"/>
                    <a:gd name="T6" fmla="*/ 0 w 124"/>
                    <a:gd name="T7" fmla="*/ 12 h 124"/>
                    <a:gd name="T8" fmla="*/ 12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2" y="0"/>
                      </a:moveTo>
                      <a:lnTo>
                        <a:pt x="124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Rectangle 86">
                  <a:extLst>
                    <a:ext uri="{FF2B5EF4-FFF2-40B4-BE49-F238E27FC236}">
                      <a16:creationId xmlns="" xmlns:a16="http://schemas.microsoft.com/office/drawing/2014/main" id="{952B22BC-598D-4297-926D-CAAF53556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6950" y="755650"/>
                  <a:ext cx="825500" cy="396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" name="Freeform 87">
                  <a:extLst>
                    <a:ext uri="{FF2B5EF4-FFF2-40B4-BE49-F238E27FC236}">
                      <a16:creationId xmlns="" xmlns:a16="http://schemas.microsoft.com/office/drawing/2014/main" id="{47D0105F-AE83-4FBC-9367-2375970CB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6950" y="950913"/>
                  <a:ext cx="1379538" cy="44450"/>
                </a:xfrm>
                <a:custGeom>
                  <a:avLst/>
                  <a:gdLst>
                    <a:gd name="T0" fmla="*/ 869 w 869"/>
                    <a:gd name="T1" fmla="*/ 0 h 28"/>
                    <a:gd name="T2" fmla="*/ 869 w 869"/>
                    <a:gd name="T3" fmla="*/ 28 h 28"/>
                    <a:gd name="T4" fmla="*/ 0 w 869"/>
                    <a:gd name="T5" fmla="*/ 28 h 28"/>
                    <a:gd name="T6" fmla="*/ 0 w 869"/>
                    <a:gd name="T7" fmla="*/ 0 h 28"/>
                    <a:gd name="T8" fmla="*/ 777 w 869"/>
                    <a:gd name="T9" fmla="*/ 0 h 28"/>
                    <a:gd name="T10" fmla="*/ 869 w 869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9" h="28">
                      <a:moveTo>
                        <a:pt x="869" y="0"/>
                      </a:moveTo>
                      <a:lnTo>
                        <a:pt x="869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777" y="0"/>
                      </a:lnTo>
                      <a:lnTo>
                        <a:pt x="8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" name="Freeform 88">
                  <a:extLst>
                    <a:ext uri="{FF2B5EF4-FFF2-40B4-BE49-F238E27FC236}">
                      <a16:creationId xmlns="" xmlns:a16="http://schemas.microsoft.com/office/drawing/2014/main" id="{61A0D240-E938-4B1B-B814-67D48E968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6950" y="950913"/>
                  <a:ext cx="1379538" cy="44450"/>
                </a:xfrm>
                <a:custGeom>
                  <a:avLst/>
                  <a:gdLst>
                    <a:gd name="T0" fmla="*/ 869 w 869"/>
                    <a:gd name="T1" fmla="*/ 0 h 28"/>
                    <a:gd name="T2" fmla="*/ 869 w 869"/>
                    <a:gd name="T3" fmla="*/ 28 h 28"/>
                    <a:gd name="T4" fmla="*/ 0 w 869"/>
                    <a:gd name="T5" fmla="*/ 28 h 28"/>
                    <a:gd name="T6" fmla="*/ 0 w 869"/>
                    <a:gd name="T7" fmla="*/ 0 h 28"/>
                    <a:gd name="T8" fmla="*/ 777 w 869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9" h="28">
                      <a:moveTo>
                        <a:pt x="869" y="0"/>
                      </a:moveTo>
                      <a:lnTo>
                        <a:pt x="869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777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" name="Rectangle 89">
                  <a:extLst>
                    <a:ext uri="{FF2B5EF4-FFF2-40B4-BE49-F238E27FC236}">
                      <a16:creationId xmlns="" xmlns:a16="http://schemas.microsoft.com/office/drawing/2014/main" id="{5F8B1D95-E053-4F70-BE1F-E635637CBB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350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" name="Freeform 90">
                  <a:extLst>
                    <a:ext uri="{FF2B5EF4-FFF2-40B4-BE49-F238E27FC236}">
                      <a16:creationId xmlns="" xmlns:a16="http://schemas.microsoft.com/office/drawing/2014/main" id="{C13F0D3A-5ED4-418C-A2FA-5DDA676FD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138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2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" name="Freeform 91">
                  <a:extLst>
                    <a:ext uri="{FF2B5EF4-FFF2-40B4-BE49-F238E27FC236}">
                      <a16:creationId xmlns="" xmlns:a16="http://schemas.microsoft.com/office/drawing/2014/main" id="{BBD88D3C-C0C1-4924-A2F2-7922CBD2E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138" y="773113"/>
                  <a:ext cx="198438" cy="196850"/>
                </a:xfrm>
                <a:custGeom>
                  <a:avLst/>
                  <a:gdLst>
                    <a:gd name="T0" fmla="*/ 12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2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2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9" name="Rectangle 92">
                  <a:extLst>
                    <a:ext uri="{FF2B5EF4-FFF2-40B4-BE49-F238E27FC236}">
                      <a16:creationId xmlns="" xmlns:a16="http://schemas.microsoft.com/office/drawing/2014/main" id="{54EFA681-4C5E-443F-9D40-4EBE0D1E7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5438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0" name="Freeform 93">
                  <a:extLst>
                    <a:ext uri="{FF2B5EF4-FFF2-40B4-BE49-F238E27FC236}">
                      <a16:creationId xmlns="" xmlns:a16="http://schemas.microsoft.com/office/drawing/2014/main" id="{C8B84279-E2B5-47DF-88DB-D70DECE1A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3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2 w 124"/>
                    <a:gd name="T3" fmla="*/ 0 h 124"/>
                    <a:gd name="T4" fmla="*/ 124 w 124"/>
                    <a:gd name="T5" fmla="*/ 12 h 124"/>
                    <a:gd name="T6" fmla="*/ 10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4" y="12"/>
                      </a:lnTo>
                      <a:lnTo>
                        <a:pt x="10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1" name="Freeform 94">
                  <a:extLst>
                    <a:ext uri="{FF2B5EF4-FFF2-40B4-BE49-F238E27FC236}">
                      <a16:creationId xmlns="" xmlns:a16="http://schemas.microsoft.com/office/drawing/2014/main" id="{67B4B017-E2A3-41B6-AE63-1188B0E0A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3" y="773113"/>
                  <a:ext cx="196850" cy="196850"/>
                </a:xfrm>
                <a:custGeom>
                  <a:avLst/>
                  <a:gdLst>
                    <a:gd name="T0" fmla="*/ 10 w 124"/>
                    <a:gd name="T1" fmla="*/ 0 h 124"/>
                    <a:gd name="T2" fmla="*/ 124 w 124"/>
                    <a:gd name="T3" fmla="*/ 112 h 124"/>
                    <a:gd name="T4" fmla="*/ 112 w 124"/>
                    <a:gd name="T5" fmla="*/ 124 h 124"/>
                    <a:gd name="T6" fmla="*/ 0 w 124"/>
                    <a:gd name="T7" fmla="*/ 12 h 124"/>
                    <a:gd name="T8" fmla="*/ 10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0" y="0"/>
                      </a:moveTo>
                      <a:lnTo>
                        <a:pt x="124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Rectangle 95">
                  <a:extLst>
                    <a:ext uri="{FF2B5EF4-FFF2-40B4-BE49-F238E27FC236}">
                      <a16:creationId xmlns="" xmlns:a16="http://schemas.microsoft.com/office/drawing/2014/main" id="{6AEB449B-869E-4F8A-B161-B1F4F8BBE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4938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Freeform 96">
                  <a:extLst>
                    <a:ext uri="{FF2B5EF4-FFF2-40B4-BE49-F238E27FC236}">
                      <a16:creationId xmlns="" xmlns:a16="http://schemas.microsoft.com/office/drawing/2014/main" id="{4C0FF89D-5642-4793-B0C9-76415DAD1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773113"/>
                  <a:ext cx="201613" cy="196850"/>
                </a:xfrm>
                <a:custGeom>
                  <a:avLst/>
                  <a:gdLst>
                    <a:gd name="T0" fmla="*/ 0 w 127"/>
                    <a:gd name="T1" fmla="*/ 112 h 124"/>
                    <a:gd name="T2" fmla="*/ 115 w 127"/>
                    <a:gd name="T3" fmla="*/ 0 h 124"/>
                    <a:gd name="T4" fmla="*/ 127 w 127"/>
                    <a:gd name="T5" fmla="*/ 12 h 124"/>
                    <a:gd name="T6" fmla="*/ 12 w 127"/>
                    <a:gd name="T7" fmla="*/ 124 h 124"/>
                    <a:gd name="T8" fmla="*/ 0 w 127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0" y="112"/>
                      </a:moveTo>
                      <a:lnTo>
                        <a:pt x="115" y="0"/>
                      </a:lnTo>
                      <a:lnTo>
                        <a:pt x="127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" name="Freeform 97">
                  <a:extLst>
                    <a:ext uri="{FF2B5EF4-FFF2-40B4-BE49-F238E27FC236}">
                      <a16:creationId xmlns="" xmlns:a16="http://schemas.microsoft.com/office/drawing/2014/main" id="{946660E8-F20E-4280-8CEB-281C8EAFB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773113"/>
                  <a:ext cx="201613" cy="196850"/>
                </a:xfrm>
                <a:custGeom>
                  <a:avLst/>
                  <a:gdLst>
                    <a:gd name="T0" fmla="*/ 12 w 127"/>
                    <a:gd name="T1" fmla="*/ 0 h 124"/>
                    <a:gd name="T2" fmla="*/ 127 w 127"/>
                    <a:gd name="T3" fmla="*/ 112 h 124"/>
                    <a:gd name="T4" fmla="*/ 115 w 127"/>
                    <a:gd name="T5" fmla="*/ 124 h 124"/>
                    <a:gd name="T6" fmla="*/ 0 w 127"/>
                    <a:gd name="T7" fmla="*/ 12 h 124"/>
                    <a:gd name="T8" fmla="*/ 12 w 127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12" y="0"/>
                      </a:moveTo>
                      <a:lnTo>
                        <a:pt x="127" y="112"/>
                      </a:lnTo>
                      <a:lnTo>
                        <a:pt x="115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5" name="Rectangle 98">
                  <a:extLst>
                    <a:ext uri="{FF2B5EF4-FFF2-40B4-BE49-F238E27FC236}">
                      <a16:creationId xmlns="" xmlns:a16="http://schemas.microsoft.com/office/drawing/2014/main" id="{2B9AC5F0-47D5-450B-A405-9624DAC12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6025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Freeform 99">
                  <a:extLst>
                    <a:ext uri="{FF2B5EF4-FFF2-40B4-BE49-F238E27FC236}">
                      <a16:creationId xmlns="" xmlns:a16="http://schemas.microsoft.com/office/drawing/2014/main" id="{AFD48EE8-7D1B-4290-9D8C-E468BAE01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1400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2 w 124"/>
                    <a:gd name="T3" fmla="*/ 0 h 124"/>
                    <a:gd name="T4" fmla="*/ 124 w 124"/>
                    <a:gd name="T5" fmla="*/ 12 h 124"/>
                    <a:gd name="T6" fmla="*/ 12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4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" name="Freeform 100">
                  <a:extLst>
                    <a:ext uri="{FF2B5EF4-FFF2-40B4-BE49-F238E27FC236}">
                      <a16:creationId xmlns="" xmlns:a16="http://schemas.microsoft.com/office/drawing/2014/main" id="{B0E32BB5-CABF-4CE5-B31E-909D62587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1400" y="773113"/>
                  <a:ext cx="196850" cy="196850"/>
                </a:xfrm>
                <a:custGeom>
                  <a:avLst/>
                  <a:gdLst>
                    <a:gd name="T0" fmla="*/ 12 w 124"/>
                    <a:gd name="T1" fmla="*/ 0 h 124"/>
                    <a:gd name="T2" fmla="*/ 124 w 124"/>
                    <a:gd name="T3" fmla="*/ 112 h 124"/>
                    <a:gd name="T4" fmla="*/ 112 w 124"/>
                    <a:gd name="T5" fmla="*/ 124 h 124"/>
                    <a:gd name="T6" fmla="*/ 0 w 124"/>
                    <a:gd name="T7" fmla="*/ 12 h 124"/>
                    <a:gd name="T8" fmla="*/ 12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2" y="0"/>
                      </a:moveTo>
                      <a:lnTo>
                        <a:pt x="124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Freeform 101">
                  <a:extLst>
                    <a:ext uri="{FF2B5EF4-FFF2-40B4-BE49-F238E27FC236}">
                      <a16:creationId xmlns="" xmlns:a16="http://schemas.microsoft.com/office/drawing/2014/main" id="{40F72D13-B13C-4038-BC4D-CDF44FBF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2513" y="628650"/>
                  <a:ext cx="652463" cy="474662"/>
                </a:xfrm>
                <a:custGeom>
                  <a:avLst/>
                  <a:gdLst>
                    <a:gd name="T0" fmla="*/ 205 w 205"/>
                    <a:gd name="T1" fmla="*/ 149 h 149"/>
                    <a:gd name="T2" fmla="*/ 0 w 205"/>
                    <a:gd name="T3" fmla="*/ 149 h 149"/>
                    <a:gd name="T4" fmla="*/ 0 w 205"/>
                    <a:gd name="T5" fmla="*/ 0 h 149"/>
                    <a:gd name="T6" fmla="*/ 125 w 205"/>
                    <a:gd name="T7" fmla="*/ 0 h 149"/>
                    <a:gd name="T8" fmla="*/ 205 w 205"/>
                    <a:gd name="T9" fmla="*/ 67 h 149"/>
                    <a:gd name="T10" fmla="*/ 205 w 205"/>
                    <a:gd name="T11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149">
                      <a:moveTo>
                        <a:pt x="205" y="149"/>
                      </a:move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69" y="0"/>
                        <a:pt x="205" y="30"/>
                        <a:pt x="205" y="67"/>
                      </a:cubicBezTo>
                      <a:lnTo>
                        <a:pt x="20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9" name="Rectangle 102">
                  <a:extLst>
                    <a:ext uri="{FF2B5EF4-FFF2-40B4-BE49-F238E27FC236}">
                      <a16:creationId xmlns="" xmlns:a16="http://schemas.microsoft.com/office/drawing/2014/main" id="{9EE420B2-94A2-4CBA-9C41-913A07748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538" y="698500"/>
                  <a:ext cx="219075" cy="49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0" name="Freeform 103">
                  <a:extLst>
                    <a:ext uri="{FF2B5EF4-FFF2-40B4-BE49-F238E27FC236}">
                      <a16:creationId xmlns="" xmlns:a16="http://schemas.microsoft.com/office/drawing/2014/main" id="{CE5FB6DC-9CF2-4E95-85A5-D6348B413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163" y="1588"/>
                  <a:ext cx="3952875" cy="977900"/>
                </a:xfrm>
                <a:custGeom>
                  <a:avLst/>
                  <a:gdLst>
                    <a:gd name="T0" fmla="*/ 2474 w 2490"/>
                    <a:gd name="T1" fmla="*/ 616 h 616"/>
                    <a:gd name="T2" fmla="*/ 580 w 2490"/>
                    <a:gd name="T3" fmla="*/ 48 h 616"/>
                    <a:gd name="T4" fmla="*/ 28 w 2490"/>
                    <a:gd name="T5" fmla="*/ 469 h 616"/>
                    <a:gd name="T6" fmla="*/ 0 w 2490"/>
                    <a:gd name="T7" fmla="*/ 437 h 616"/>
                    <a:gd name="T8" fmla="*/ 572 w 2490"/>
                    <a:gd name="T9" fmla="*/ 0 h 616"/>
                    <a:gd name="T10" fmla="*/ 2490 w 2490"/>
                    <a:gd name="T11" fmla="*/ 578 h 616"/>
                    <a:gd name="T12" fmla="*/ 2474 w 2490"/>
                    <a:gd name="T13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90" h="616">
                      <a:moveTo>
                        <a:pt x="2474" y="616"/>
                      </a:moveTo>
                      <a:lnTo>
                        <a:pt x="580" y="48"/>
                      </a:lnTo>
                      <a:lnTo>
                        <a:pt x="28" y="469"/>
                      </a:lnTo>
                      <a:lnTo>
                        <a:pt x="0" y="437"/>
                      </a:lnTo>
                      <a:lnTo>
                        <a:pt x="572" y="0"/>
                      </a:lnTo>
                      <a:lnTo>
                        <a:pt x="2490" y="578"/>
                      </a:lnTo>
                      <a:lnTo>
                        <a:pt x="2474" y="6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1" name="Rectangle 104">
                  <a:extLst>
                    <a:ext uri="{FF2B5EF4-FFF2-40B4-BE49-F238E27FC236}">
                      <a16:creationId xmlns="" xmlns:a16="http://schemas.microsoft.com/office/drawing/2014/main" id="{73F09982-9B71-4219-A47C-B76A595C8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4188" y="966788"/>
                  <a:ext cx="44450" cy="10128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Rectangle 105">
                  <a:extLst>
                    <a:ext uri="{FF2B5EF4-FFF2-40B4-BE49-F238E27FC236}">
                      <a16:creationId xmlns="" xmlns:a16="http://schemas.microsoft.com/office/drawing/2014/main" id="{4067EB16-328E-4FF7-A1C0-F73FFA913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2875" y="1938338"/>
                  <a:ext cx="736600" cy="241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3" name="Rectangle 106">
                  <a:extLst>
                    <a:ext uri="{FF2B5EF4-FFF2-40B4-BE49-F238E27FC236}">
                      <a16:creationId xmlns="" xmlns:a16="http://schemas.microsoft.com/office/drawing/2014/main" id="{A82448FC-202D-4E96-87CA-2BC8F8CF5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338" y="1855788"/>
                  <a:ext cx="187325" cy="1238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Rectangle 107">
                  <a:extLst>
                    <a:ext uri="{FF2B5EF4-FFF2-40B4-BE49-F238E27FC236}">
                      <a16:creationId xmlns="" xmlns:a16="http://schemas.microsoft.com/office/drawing/2014/main" id="{DBB971E3-8457-45C5-8FA5-72E926706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4825" y="752475"/>
                  <a:ext cx="771525" cy="36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5" name="Freeform 108">
                  <a:extLst>
                    <a:ext uri="{FF2B5EF4-FFF2-40B4-BE49-F238E27FC236}">
                      <a16:creationId xmlns="" xmlns:a16="http://schemas.microsoft.com/office/drawing/2014/main" id="{8B6B808D-7E82-48AB-B22A-991517A21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4825" y="900113"/>
                  <a:ext cx="1287463" cy="88900"/>
                </a:xfrm>
                <a:custGeom>
                  <a:avLst/>
                  <a:gdLst>
                    <a:gd name="T0" fmla="*/ 0 w 811"/>
                    <a:gd name="T1" fmla="*/ 56 h 56"/>
                    <a:gd name="T2" fmla="*/ 0 w 811"/>
                    <a:gd name="T3" fmla="*/ 30 h 56"/>
                    <a:gd name="T4" fmla="*/ 725 w 811"/>
                    <a:gd name="T5" fmla="*/ 30 h 56"/>
                    <a:gd name="T6" fmla="*/ 735 w 811"/>
                    <a:gd name="T7" fmla="*/ 0 h 56"/>
                    <a:gd name="T8" fmla="*/ 811 w 811"/>
                    <a:gd name="T9" fmla="*/ 30 h 56"/>
                    <a:gd name="T10" fmla="*/ 811 w 811"/>
                    <a:gd name="T11" fmla="*/ 56 h 56"/>
                    <a:gd name="T12" fmla="*/ 0 w 811"/>
                    <a:gd name="T1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1" h="56">
                      <a:moveTo>
                        <a:pt x="0" y="56"/>
                      </a:moveTo>
                      <a:lnTo>
                        <a:pt x="0" y="30"/>
                      </a:lnTo>
                      <a:lnTo>
                        <a:pt x="725" y="30"/>
                      </a:lnTo>
                      <a:lnTo>
                        <a:pt x="735" y="0"/>
                      </a:lnTo>
                      <a:lnTo>
                        <a:pt x="811" y="30"/>
                      </a:lnTo>
                      <a:lnTo>
                        <a:pt x="811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6" name="Rectangle 109">
                  <a:extLst>
                    <a:ext uri="{FF2B5EF4-FFF2-40B4-BE49-F238E27FC236}">
                      <a16:creationId xmlns="" xmlns:a16="http://schemas.microsoft.com/office/drawing/2014/main" id="{B99FF8FC-4C32-4B0E-8B63-1ACFEB0B4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1425" y="752475"/>
                  <a:ext cx="34925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Rectangle 110">
                  <a:extLst>
                    <a:ext uri="{FF2B5EF4-FFF2-40B4-BE49-F238E27FC236}">
                      <a16:creationId xmlns="" xmlns:a16="http://schemas.microsoft.com/office/drawing/2014/main" id="{7CC40F54-A955-48C8-8352-7B29F3618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9700" y="820738"/>
                  <a:ext cx="38100" cy="133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Freeform 111">
                  <a:extLst>
                    <a:ext uri="{FF2B5EF4-FFF2-40B4-BE49-F238E27FC236}">
                      <a16:creationId xmlns="" xmlns:a16="http://schemas.microsoft.com/office/drawing/2014/main" id="{5BC9F472-66C0-455B-997A-0D8338930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4738" y="768350"/>
                  <a:ext cx="185738" cy="185737"/>
                </a:xfrm>
                <a:custGeom>
                  <a:avLst/>
                  <a:gdLst>
                    <a:gd name="T0" fmla="*/ 0 w 117"/>
                    <a:gd name="T1" fmla="*/ 105 h 117"/>
                    <a:gd name="T2" fmla="*/ 107 w 117"/>
                    <a:gd name="T3" fmla="*/ 0 h 117"/>
                    <a:gd name="T4" fmla="*/ 117 w 117"/>
                    <a:gd name="T5" fmla="*/ 11 h 117"/>
                    <a:gd name="T6" fmla="*/ 12 w 117"/>
                    <a:gd name="T7" fmla="*/ 117 h 117"/>
                    <a:gd name="T8" fmla="*/ 0 w 117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17">
                      <a:moveTo>
                        <a:pt x="0" y="105"/>
                      </a:moveTo>
                      <a:lnTo>
                        <a:pt x="107" y="0"/>
                      </a:lnTo>
                      <a:lnTo>
                        <a:pt x="117" y="11"/>
                      </a:lnTo>
                      <a:lnTo>
                        <a:pt x="12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9" name="Freeform 112">
                  <a:extLst>
                    <a:ext uri="{FF2B5EF4-FFF2-40B4-BE49-F238E27FC236}">
                      <a16:creationId xmlns="" xmlns:a16="http://schemas.microsoft.com/office/drawing/2014/main" id="{720816A6-9364-4B05-B4EC-C6F843A3A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300" y="814388"/>
                  <a:ext cx="142875" cy="139700"/>
                </a:xfrm>
                <a:custGeom>
                  <a:avLst/>
                  <a:gdLst>
                    <a:gd name="T0" fmla="*/ 0 w 90"/>
                    <a:gd name="T1" fmla="*/ 78 h 88"/>
                    <a:gd name="T2" fmla="*/ 78 w 90"/>
                    <a:gd name="T3" fmla="*/ 0 h 88"/>
                    <a:gd name="T4" fmla="*/ 90 w 90"/>
                    <a:gd name="T5" fmla="*/ 10 h 88"/>
                    <a:gd name="T6" fmla="*/ 12 w 90"/>
                    <a:gd name="T7" fmla="*/ 88 h 88"/>
                    <a:gd name="T8" fmla="*/ 0 w 90"/>
                    <a:gd name="T9" fmla="*/ 7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78"/>
                      </a:moveTo>
                      <a:lnTo>
                        <a:pt x="78" y="0"/>
                      </a:lnTo>
                      <a:lnTo>
                        <a:pt x="90" y="10"/>
                      </a:lnTo>
                      <a:lnTo>
                        <a:pt x="12" y="8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Freeform 113">
                  <a:extLst>
                    <a:ext uri="{FF2B5EF4-FFF2-40B4-BE49-F238E27FC236}">
                      <a16:creationId xmlns="" xmlns:a16="http://schemas.microsoft.com/office/drawing/2014/main" id="{8EB7EABA-3B93-4AB0-8CF4-1B05165C4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4738" y="768350"/>
                  <a:ext cx="185738" cy="185737"/>
                </a:xfrm>
                <a:custGeom>
                  <a:avLst/>
                  <a:gdLst>
                    <a:gd name="T0" fmla="*/ 12 w 117"/>
                    <a:gd name="T1" fmla="*/ 0 h 117"/>
                    <a:gd name="T2" fmla="*/ 117 w 117"/>
                    <a:gd name="T3" fmla="*/ 105 h 117"/>
                    <a:gd name="T4" fmla="*/ 107 w 117"/>
                    <a:gd name="T5" fmla="*/ 117 h 117"/>
                    <a:gd name="T6" fmla="*/ 0 w 117"/>
                    <a:gd name="T7" fmla="*/ 11 h 117"/>
                    <a:gd name="T8" fmla="*/ 12 w 117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17">
                      <a:moveTo>
                        <a:pt x="12" y="0"/>
                      </a:moveTo>
                      <a:lnTo>
                        <a:pt x="117" y="105"/>
                      </a:lnTo>
                      <a:lnTo>
                        <a:pt x="107" y="117"/>
                      </a:lnTo>
                      <a:lnTo>
                        <a:pt x="0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Rectangle 114">
                  <a:extLst>
                    <a:ext uri="{FF2B5EF4-FFF2-40B4-BE49-F238E27FC236}">
                      <a16:creationId xmlns="" xmlns:a16="http://schemas.microsoft.com/office/drawing/2014/main" id="{A645DE29-E84F-409D-BB40-7B6A1624F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2038" y="752475"/>
                  <a:ext cx="38100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Freeform 115">
                  <a:extLst>
                    <a:ext uri="{FF2B5EF4-FFF2-40B4-BE49-F238E27FC236}">
                      <a16:creationId xmlns="" xmlns:a16="http://schemas.microsoft.com/office/drawing/2014/main" id="{FEF43D05-E15B-4D9F-BFEB-B3366EE0D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113" y="768350"/>
                  <a:ext cx="184150" cy="185737"/>
                </a:xfrm>
                <a:custGeom>
                  <a:avLst/>
                  <a:gdLst>
                    <a:gd name="T0" fmla="*/ 0 w 116"/>
                    <a:gd name="T1" fmla="*/ 105 h 117"/>
                    <a:gd name="T2" fmla="*/ 104 w 116"/>
                    <a:gd name="T3" fmla="*/ 0 h 117"/>
                    <a:gd name="T4" fmla="*/ 116 w 116"/>
                    <a:gd name="T5" fmla="*/ 11 h 117"/>
                    <a:gd name="T6" fmla="*/ 10 w 116"/>
                    <a:gd name="T7" fmla="*/ 117 h 117"/>
                    <a:gd name="T8" fmla="*/ 0 w 116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0" y="105"/>
                      </a:moveTo>
                      <a:lnTo>
                        <a:pt x="104" y="0"/>
                      </a:lnTo>
                      <a:lnTo>
                        <a:pt x="116" y="11"/>
                      </a:lnTo>
                      <a:lnTo>
                        <a:pt x="10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Freeform 116">
                  <a:extLst>
                    <a:ext uri="{FF2B5EF4-FFF2-40B4-BE49-F238E27FC236}">
                      <a16:creationId xmlns="" xmlns:a16="http://schemas.microsoft.com/office/drawing/2014/main" id="{35AA7AC5-BC3D-4914-A3F9-08D319B83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113" y="768350"/>
                  <a:ext cx="184150" cy="185737"/>
                </a:xfrm>
                <a:custGeom>
                  <a:avLst/>
                  <a:gdLst>
                    <a:gd name="T0" fmla="*/ 10 w 116"/>
                    <a:gd name="T1" fmla="*/ 0 h 117"/>
                    <a:gd name="T2" fmla="*/ 116 w 116"/>
                    <a:gd name="T3" fmla="*/ 105 h 117"/>
                    <a:gd name="T4" fmla="*/ 104 w 116"/>
                    <a:gd name="T5" fmla="*/ 117 h 117"/>
                    <a:gd name="T6" fmla="*/ 0 w 116"/>
                    <a:gd name="T7" fmla="*/ 11 h 117"/>
                    <a:gd name="T8" fmla="*/ 10 w 116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10" y="0"/>
                      </a:moveTo>
                      <a:lnTo>
                        <a:pt x="116" y="105"/>
                      </a:lnTo>
                      <a:lnTo>
                        <a:pt x="104" y="117"/>
                      </a:lnTo>
                      <a:lnTo>
                        <a:pt x="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Rectangle 117">
                  <a:extLst>
                    <a:ext uri="{FF2B5EF4-FFF2-40B4-BE49-F238E27FC236}">
                      <a16:creationId xmlns="" xmlns:a16="http://schemas.microsoft.com/office/drawing/2014/main" id="{36FA8F4A-338E-407D-89B5-281B96FDC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7413" y="752475"/>
                  <a:ext cx="38100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Freeform 118">
                  <a:extLst>
                    <a:ext uri="{FF2B5EF4-FFF2-40B4-BE49-F238E27FC236}">
                      <a16:creationId xmlns="" xmlns:a16="http://schemas.microsoft.com/office/drawing/2014/main" id="{7B4D097C-0B2B-42CB-A1EC-B6B2D6A4D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725" y="768350"/>
                  <a:ext cx="188913" cy="185737"/>
                </a:xfrm>
                <a:custGeom>
                  <a:avLst/>
                  <a:gdLst>
                    <a:gd name="T0" fmla="*/ 0 w 119"/>
                    <a:gd name="T1" fmla="*/ 105 h 117"/>
                    <a:gd name="T2" fmla="*/ 107 w 119"/>
                    <a:gd name="T3" fmla="*/ 0 h 117"/>
                    <a:gd name="T4" fmla="*/ 119 w 119"/>
                    <a:gd name="T5" fmla="*/ 11 h 117"/>
                    <a:gd name="T6" fmla="*/ 12 w 119"/>
                    <a:gd name="T7" fmla="*/ 117 h 117"/>
                    <a:gd name="T8" fmla="*/ 0 w 119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17">
                      <a:moveTo>
                        <a:pt x="0" y="105"/>
                      </a:moveTo>
                      <a:lnTo>
                        <a:pt x="107" y="0"/>
                      </a:lnTo>
                      <a:lnTo>
                        <a:pt x="119" y="11"/>
                      </a:lnTo>
                      <a:lnTo>
                        <a:pt x="12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Freeform 119">
                  <a:extLst>
                    <a:ext uri="{FF2B5EF4-FFF2-40B4-BE49-F238E27FC236}">
                      <a16:creationId xmlns="" xmlns:a16="http://schemas.microsoft.com/office/drawing/2014/main" id="{CF6A20C6-943F-4A0C-9CBB-9B9CE0CFE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725" y="768350"/>
                  <a:ext cx="188913" cy="185737"/>
                </a:xfrm>
                <a:custGeom>
                  <a:avLst/>
                  <a:gdLst>
                    <a:gd name="T0" fmla="*/ 12 w 119"/>
                    <a:gd name="T1" fmla="*/ 0 h 117"/>
                    <a:gd name="T2" fmla="*/ 119 w 119"/>
                    <a:gd name="T3" fmla="*/ 105 h 117"/>
                    <a:gd name="T4" fmla="*/ 107 w 119"/>
                    <a:gd name="T5" fmla="*/ 117 h 117"/>
                    <a:gd name="T6" fmla="*/ 0 w 119"/>
                    <a:gd name="T7" fmla="*/ 11 h 117"/>
                    <a:gd name="T8" fmla="*/ 12 w 119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17">
                      <a:moveTo>
                        <a:pt x="12" y="0"/>
                      </a:moveTo>
                      <a:lnTo>
                        <a:pt x="119" y="105"/>
                      </a:lnTo>
                      <a:lnTo>
                        <a:pt x="107" y="117"/>
                      </a:lnTo>
                      <a:lnTo>
                        <a:pt x="0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Rectangle 120">
                  <a:extLst>
                    <a:ext uri="{FF2B5EF4-FFF2-40B4-BE49-F238E27FC236}">
                      <a16:creationId xmlns="" xmlns:a16="http://schemas.microsoft.com/office/drawing/2014/main" id="{17B6D4D8-537B-422D-B662-3ED1EA328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1200" y="752475"/>
                  <a:ext cx="34925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Freeform 121">
                  <a:extLst>
                    <a:ext uri="{FF2B5EF4-FFF2-40B4-BE49-F238E27FC236}">
                      <a16:creationId xmlns="" xmlns:a16="http://schemas.microsoft.com/office/drawing/2014/main" id="{7C3F5BA1-94FD-4495-AE0A-67518D02F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100" y="768350"/>
                  <a:ext cx="184150" cy="185737"/>
                </a:xfrm>
                <a:custGeom>
                  <a:avLst/>
                  <a:gdLst>
                    <a:gd name="T0" fmla="*/ 0 w 116"/>
                    <a:gd name="T1" fmla="*/ 105 h 117"/>
                    <a:gd name="T2" fmla="*/ 106 w 116"/>
                    <a:gd name="T3" fmla="*/ 0 h 117"/>
                    <a:gd name="T4" fmla="*/ 116 w 116"/>
                    <a:gd name="T5" fmla="*/ 11 h 117"/>
                    <a:gd name="T6" fmla="*/ 12 w 116"/>
                    <a:gd name="T7" fmla="*/ 117 h 117"/>
                    <a:gd name="T8" fmla="*/ 0 w 116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0" y="105"/>
                      </a:moveTo>
                      <a:lnTo>
                        <a:pt x="106" y="0"/>
                      </a:lnTo>
                      <a:lnTo>
                        <a:pt x="116" y="11"/>
                      </a:lnTo>
                      <a:lnTo>
                        <a:pt x="12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Freeform 122">
                  <a:extLst>
                    <a:ext uri="{FF2B5EF4-FFF2-40B4-BE49-F238E27FC236}">
                      <a16:creationId xmlns="" xmlns:a16="http://schemas.microsoft.com/office/drawing/2014/main" id="{2A1CC34C-0B96-4FAE-82F9-1F5CFFE3C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100" y="768350"/>
                  <a:ext cx="184150" cy="185737"/>
                </a:xfrm>
                <a:custGeom>
                  <a:avLst/>
                  <a:gdLst>
                    <a:gd name="T0" fmla="*/ 12 w 116"/>
                    <a:gd name="T1" fmla="*/ 0 h 117"/>
                    <a:gd name="T2" fmla="*/ 116 w 116"/>
                    <a:gd name="T3" fmla="*/ 105 h 117"/>
                    <a:gd name="T4" fmla="*/ 106 w 116"/>
                    <a:gd name="T5" fmla="*/ 117 h 117"/>
                    <a:gd name="T6" fmla="*/ 0 w 116"/>
                    <a:gd name="T7" fmla="*/ 11 h 117"/>
                    <a:gd name="T8" fmla="*/ 12 w 116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12" y="0"/>
                      </a:moveTo>
                      <a:lnTo>
                        <a:pt x="116" y="105"/>
                      </a:lnTo>
                      <a:lnTo>
                        <a:pt x="106" y="117"/>
                      </a:lnTo>
                      <a:lnTo>
                        <a:pt x="0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Rectangle 123">
                  <a:extLst>
                    <a:ext uri="{FF2B5EF4-FFF2-40B4-BE49-F238E27FC236}">
                      <a16:creationId xmlns="" xmlns:a16="http://schemas.microsoft.com/office/drawing/2014/main" id="{ED6F9DD0-0012-4FCA-A2B3-729702852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2875" y="2192338"/>
                  <a:ext cx="736600" cy="2428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Rectangle 124">
                  <a:extLst>
                    <a:ext uri="{FF2B5EF4-FFF2-40B4-BE49-F238E27FC236}">
                      <a16:creationId xmlns="" xmlns:a16="http://schemas.microsoft.com/office/drawing/2014/main" id="{05746606-6112-479F-944D-EDA2822AC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5" y="695325"/>
                  <a:ext cx="206375" cy="676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Freeform 125">
                  <a:extLst>
                    <a:ext uri="{FF2B5EF4-FFF2-40B4-BE49-F238E27FC236}">
                      <a16:creationId xmlns="" xmlns:a16="http://schemas.microsoft.com/office/drawing/2014/main" id="{30F3A5BD-EA1F-4754-9AD0-F011E4EC9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475" y="4430713"/>
                  <a:ext cx="1154113" cy="207962"/>
                </a:xfrm>
                <a:custGeom>
                  <a:avLst/>
                  <a:gdLst>
                    <a:gd name="T0" fmla="*/ 362 w 362"/>
                    <a:gd name="T1" fmla="*/ 31 h 65"/>
                    <a:gd name="T2" fmla="*/ 362 w 362"/>
                    <a:gd name="T3" fmla="*/ 65 h 65"/>
                    <a:gd name="T4" fmla="*/ 0 w 362"/>
                    <a:gd name="T5" fmla="*/ 65 h 65"/>
                    <a:gd name="T6" fmla="*/ 0 w 362"/>
                    <a:gd name="T7" fmla="*/ 31 h 65"/>
                    <a:gd name="T8" fmla="*/ 30 w 362"/>
                    <a:gd name="T9" fmla="*/ 0 h 65"/>
                    <a:gd name="T10" fmla="*/ 332 w 362"/>
                    <a:gd name="T11" fmla="*/ 0 h 65"/>
                    <a:gd name="T12" fmla="*/ 362 w 362"/>
                    <a:gd name="T13" fmla="*/ 3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2" h="65">
                      <a:moveTo>
                        <a:pt x="362" y="31"/>
                      </a:moveTo>
                      <a:cubicBezTo>
                        <a:pt x="362" y="65"/>
                        <a:pt x="362" y="65"/>
                        <a:pt x="362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32" y="0"/>
                        <a:pt x="332" y="0"/>
                        <a:pt x="332" y="0"/>
                      </a:cubicBezTo>
                      <a:cubicBezTo>
                        <a:pt x="349" y="0"/>
                        <a:pt x="362" y="14"/>
                        <a:pt x="362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97">
                <a:extLst>
                  <a:ext uri="{FF2B5EF4-FFF2-40B4-BE49-F238E27FC236}">
                    <a16:creationId xmlns="" xmlns:a16="http://schemas.microsoft.com/office/drawing/2014/main" id="{F59F6AB0-86E4-4952-8CE7-BA7EB872582A}"/>
                  </a:ext>
                </a:extLst>
              </p:cNvPr>
              <p:cNvGrpSpPr/>
              <p:nvPr userDrawn="1"/>
            </p:nvGrpSpPr>
            <p:grpSpPr>
              <a:xfrm flipH="1">
                <a:off x="3853434" y="2105783"/>
                <a:ext cx="1930038" cy="1915149"/>
                <a:chOff x="-2007474" y="-652843"/>
                <a:chExt cx="7361223" cy="730443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grpSp>
              <p:nvGrpSpPr>
                <p:cNvPr id="292" name="Group 145">
                  <a:extLst>
                    <a:ext uri="{FF2B5EF4-FFF2-40B4-BE49-F238E27FC236}">
                      <a16:creationId xmlns="" xmlns:a16="http://schemas.microsoft.com/office/drawing/2014/main" id="{2AACE337-C101-4705-8768-4CFFF41A075E}"/>
                    </a:ext>
                  </a:extLst>
                </p:cNvPr>
                <p:cNvGrpSpPr/>
                <p:nvPr/>
              </p:nvGrpSpPr>
              <p:grpSpPr>
                <a:xfrm>
                  <a:off x="-2007474" y="-652843"/>
                  <a:ext cx="6869322" cy="7304435"/>
                  <a:chOff x="3175" y="1588"/>
                  <a:chExt cx="4360863" cy="4637087"/>
                </a:xfrm>
                <a:grpFill/>
              </p:grpSpPr>
              <p:sp>
                <p:nvSpPr>
                  <p:cNvPr id="305" name="Rectangle 5">
                    <a:extLst>
                      <a:ext uri="{FF2B5EF4-FFF2-40B4-BE49-F238E27FC236}">
                        <a16:creationId xmlns="" xmlns:a16="http://schemas.microsoft.com/office/drawing/2014/main" id="{6C847F28-2DD5-4E15-826D-45D2D6E245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6488" y="3094038"/>
                    <a:ext cx="98425" cy="13366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6" name="Rectangle 6">
                    <a:extLst>
                      <a:ext uri="{FF2B5EF4-FFF2-40B4-BE49-F238E27FC236}">
                        <a16:creationId xmlns="" xmlns:a16="http://schemas.microsoft.com/office/drawing/2014/main" id="{5C33B2C6-B4C3-44C0-9025-455DD122D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0975" y="3094038"/>
                    <a:ext cx="85725" cy="13366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" name="Rectangle 7">
                    <a:extLst>
                      <a:ext uri="{FF2B5EF4-FFF2-40B4-BE49-F238E27FC236}">
                        <a16:creationId xmlns="" xmlns:a16="http://schemas.microsoft.com/office/drawing/2014/main" id="{3C7D0B9B-1CD2-4C45-BB89-D48D8F97E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3148013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8">
                    <a:extLst>
                      <a:ext uri="{FF2B5EF4-FFF2-40B4-BE49-F238E27FC236}">
                        <a16:creationId xmlns="" xmlns:a16="http://schemas.microsoft.com/office/drawing/2014/main" id="{7B226E96-7F1A-466D-BA2A-0E86EFCEB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176588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9">
                    <a:extLst>
                      <a:ext uri="{FF2B5EF4-FFF2-40B4-BE49-F238E27FC236}">
                        <a16:creationId xmlns="" xmlns:a16="http://schemas.microsoft.com/office/drawing/2014/main" id="{2B33E724-0BC7-4F15-BC3C-931CD8AFDC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176588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" name="Rectangle 10">
                    <a:extLst>
                      <a:ext uri="{FF2B5EF4-FFF2-40B4-BE49-F238E27FC236}">
                        <a16:creationId xmlns="" xmlns:a16="http://schemas.microsoft.com/office/drawing/2014/main" id="{D383D9F8-9612-4C00-BF7A-C31C6CC8E5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344170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11">
                    <a:extLst>
                      <a:ext uri="{FF2B5EF4-FFF2-40B4-BE49-F238E27FC236}">
                        <a16:creationId xmlns="" xmlns:a16="http://schemas.microsoft.com/office/drawing/2014/main" id="{7D7D766A-6A0A-4AA9-8746-5407137EB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470275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12">
                    <a:extLst>
                      <a:ext uri="{FF2B5EF4-FFF2-40B4-BE49-F238E27FC236}">
                        <a16:creationId xmlns="" xmlns:a16="http://schemas.microsoft.com/office/drawing/2014/main" id="{55884C7C-CB69-4163-8022-FB638C3A8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470275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3" name="Rectangle 13">
                    <a:extLst>
                      <a:ext uri="{FF2B5EF4-FFF2-40B4-BE49-F238E27FC236}">
                        <a16:creationId xmlns="" xmlns:a16="http://schemas.microsoft.com/office/drawing/2014/main" id="{36291CB1-C7F9-4B95-902F-C3B3E84CDC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373380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14">
                    <a:extLst>
                      <a:ext uri="{FF2B5EF4-FFF2-40B4-BE49-F238E27FC236}">
                        <a16:creationId xmlns="" xmlns:a16="http://schemas.microsoft.com/office/drawing/2014/main" id="{7B486787-58A6-41E5-823D-02F40C5E9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762375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15">
                    <a:extLst>
                      <a:ext uri="{FF2B5EF4-FFF2-40B4-BE49-F238E27FC236}">
                        <a16:creationId xmlns="" xmlns:a16="http://schemas.microsoft.com/office/drawing/2014/main" id="{5B14B25D-63B5-4F87-A305-2F8C1A8A5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762375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" name="Rectangle 16">
                    <a:extLst>
                      <a:ext uri="{FF2B5EF4-FFF2-40B4-BE49-F238E27FC236}">
                        <a16:creationId xmlns="" xmlns:a16="http://schemas.microsoft.com/office/drawing/2014/main" id="{25307660-602C-4D49-BD50-D25ED4B00C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4027488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17">
                    <a:extLst>
                      <a:ext uri="{FF2B5EF4-FFF2-40B4-BE49-F238E27FC236}">
                        <a16:creationId xmlns="" xmlns:a16="http://schemas.microsoft.com/office/drawing/2014/main" id="{D2FFB140-D860-4944-AE1D-B07E0C42F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4056063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18">
                    <a:extLst>
                      <a:ext uri="{FF2B5EF4-FFF2-40B4-BE49-F238E27FC236}">
                        <a16:creationId xmlns="" xmlns:a16="http://schemas.microsoft.com/office/drawing/2014/main" id="{5D551AE2-B135-4CB9-A38C-2ECE0F9C3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4056063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" name="Rectangle 19">
                    <a:extLst>
                      <a:ext uri="{FF2B5EF4-FFF2-40B4-BE49-F238E27FC236}">
                        <a16:creationId xmlns="" xmlns:a16="http://schemas.microsoft.com/office/drawing/2014/main" id="{EBE7056F-51F6-4958-870F-DED44873D6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6488" y="1897063"/>
                    <a:ext cx="98425" cy="12827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" name="Rectangle 20">
                    <a:extLst>
                      <a:ext uri="{FF2B5EF4-FFF2-40B4-BE49-F238E27FC236}">
                        <a16:creationId xmlns="" xmlns:a16="http://schemas.microsoft.com/office/drawing/2014/main" id="{158ABE32-01D3-4168-A75D-ABB86E0532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0975" y="1897063"/>
                    <a:ext cx="85725" cy="12827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1" name="Rectangle 21">
                    <a:extLst>
                      <a:ext uri="{FF2B5EF4-FFF2-40B4-BE49-F238E27FC236}">
                        <a16:creationId xmlns="" xmlns:a16="http://schemas.microsoft.com/office/drawing/2014/main" id="{115D7175-84D9-4188-B9AF-67A630C8D4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1897063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22">
                    <a:extLst>
                      <a:ext uri="{FF2B5EF4-FFF2-40B4-BE49-F238E27FC236}">
                        <a16:creationId xmlns="" xmlns:a16="http://schemas.microsoft.com/office/drawing/2014/main" id="{431BCE74-7B15-47F8-BA80-16E994AC9E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1925638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23">
                    <a:extLst>
                      <a:ext uri="{FF2B5EF4-FFF2-40B4-BE49-F238E27FC236}">
                        <a16:creationId xmlns="" xmlns:a16="http://schemas.microsoft.com/office/drawing/2014/main" id="{E8AA6AE1-5A60-4A8A-87BC-060E18FD80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1925638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4" name="Rectangle 24">
                    <a:extLst>
                      <a:ext uri="{FF2B5EF4-FFF2-40B4-BE49-F238E27FC236}">
                        <a16:creationId xmlns="" xmlns:a16="http://schemas.microsoft.com/office/drawing/2014/main" id="{BBDDA0CB-2CAF-4367-9D44-25DF505FFA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2189163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25">
                    <a:extLst>
                      <a:ext uri="{FF2B5EF4-FFF2-40B4-BE49-F238E27FC236}">
                        <a16:creationId xmlns="" xmlns:a16="http://schemas.microsoft.com/office/drawing/2014/main" id="{100778DF-DD9E-4C88-B096-7F81F2EEE0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217738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26">
                    <a:extLst>
                      <a:ext uri="{FF2B5EF4-FFF2-40B4-BE49-F238E27FC236}">
                        <a16:creationId xmlns="" xmlns:a16="http://schemas.microsoft.com/office/drawing/2014/main" id="{0F597EA2-B2B5-482F-AF73-47E7432835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217738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" name="Rectangle 27">
                    <a:extLst>
                      <a:ext uri="{FF2B5EF4-FFF2-40B4-BE49-F238E27FC236}">
                        <a16:creationId xmlns="" xmlns:a16="http://schemas.microsoft.com/office/drawing/2014/main" id="{15E6CE4B-ADAB-4CC3-ABCA-7EC0FE0150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248285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28">
                    <a:extLst>
                      <a:ext uri="{FF2B5EF4-FFF2-40B4-BE49-F238E27FC236}">
                        <a16:creationId xmlns="" xmlns:a16="http://schemas.microsoft.com/office/drawing/2014/main" id="{36B3788D-222B-418F-A57B-FF9837E09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511425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29">
                    <a:extLst>
                      <a:ext uri="{FF2B5EF4-FFF2-40B4-BE49-F238E27FC236}">
                        <a16:creationId xmlns="" xmlns:a16="http://schemas.microsoft.com/office/drawing/2014/main" id="{59202857-4843-4568-831C-8F5B742040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511425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0" name="Rectangle 30">
                    <a:extLst>
                      <a:ext uri="{FF2B5EF4-FFF2-40B4-BE49-F238E27FC236}">
                        <a16:creationId xmlns="" xmlns:a16="http://schemas.microsoft.com/office/drawing/2014/main" id="{D6B306FE-3D61-46C7-996D-B5B05A7211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277495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31">
                    <a:extLst>
                      <a:ext uri="{FF2B5EF4-FFF2-40B4-BE49-F238E27FC236}">
                        <a16:creationId xmlns="" xmlns:a16="http://schemas.microsoft.com/office/drawing/2014/main" id="{F2D7F6AB-547A-4E5F-ADFC-99686F31F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803525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32">
                    <a:extLst>
                      <a:ext uri="{FF2B5EF4-FFF2-40B4-BE49-F238E27FC236}">
                        <a16:creationId xmlns="" xmlns:a16="http://schemas.microsoft.com/office/drawing/2014/main" id="{0D954006-9733-4D67-ACB4-794E96A032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803525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3" name="Rectangle 33">
                    <a:extLst>
                      <a:ext uri="{FF2B5EF4-FFF2-40B4-BE49-F238E27FC236}">
                        <a16:creationId xmlns="" xmlns:a16="http://schemas.microsoft.com/office/drawing/2014/main" id="{C82D00A5-88AF-4FD8-A1F5-CF247BA56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919163"/>
                    <a:ext cx="44450" cy="9810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4" name="Rectangle 34">
                    <a:extLst>
                      <a:ext uri="{FF2B5EF4-FFF2-40B4-BE49-F238E27FC236}">
                        <a16:creationId xmlns="" xmlns:a16="http://schemas.microsoft.com/office/drawing/2014/main" id="{1C649E30-051A-4A4B-808A-D7DF939627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2875" y="919163"/>
                    <a:ext cx="53975" cy="9810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5" name="Rectangle 35">
                    <a:extLst>
                      <a:ext uri="{FF2B5EF4-FFF2-40B4-BE49-F238E27FC236}">
                        <a16:creationId xmlns="" xmlns:a16="http://schemas.microsoft.com/office/drawing/2014/main" id="{B41BF085-DB12-48DC-8325-2DF45AFF56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915988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36">
                    <a:extLst>
                      <a:ext uri="{FF2B5EF4-FFF2-40B4-BE49-F238E27FC236}">
                        <a16:creationId xmlns="" xmlns:a16="http://schemas.microsoft.com/office/drawing/2014/main" id="{EF2207D2-AC06-4261-8FC7-AE1E0A572D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938213"/>
                    <a:ext cx="236538" cy="234950"/>
                  </a:xfrm>
                  <a:custGeom>
                    <a:avLst/>
                    <a:gdLst>
                      <a:gd name="T0" fmla="*/ 135 w 149"/>
                      <a:gd name="T1" fmla="*/ 148 h 148"/>
                      <a:gd name="T2" fmla="*/ 0 w 149"/>
                      <a:gd name="T3" fmla="*/ 14 h 148"/>
                      <a:gd name="T4" fmla="*/ 14 w 149"/>
                      <a:gd name="T5" fmla="*/ 0 h 148"/>
                      <a:gd name="T6" fmla="*/ 149 w 149"/>
                      <a:gd name="T7" fmla="*/ 134 h 148"/>
                      <a:gd name="T8" fmla="*/ 135 w 149"/>
                      <a:gd name="T9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135" y="148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4"/>
                        </a:lnTo>
                        <a:lnTo>
                          <a:pt x="135" y="1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7">
                    <a:extLst>
                      <a:ext uri="{FF2B5EF4-FFF2-40B4-BE49-F238E27FC236}">
                        <a16:creationId xmlns="" xmlns:a16="http://schemas.microsoft.com/office/drawing/2014/main" id="{486D3AE9-00DE-4DDB-823B-5E5DDBD798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938213"/>
                    <a:ext cx="236538" cy="234950"/>
                  </a:xfrm>
                  <a:custGeom>
                    <a:avLst/>
                    <a:gdLst>
                      <a:gd name="T0" fmla="*/ 0 w 149"/>
                      <a:gd name="T1" fmla="*/ 134 h 148"/>
                      <a:gd name="T2" fmla="*/ 135 w 149"/>
                      <a:gd name="T3" fmla="*/ 0 h 148"/>
                      <a:gd name="T4" fmla="*/ 149 w 149"/>
                      <a:gd name="T5" fmla="*/ 14 h 148"/>
                      <a:gd name="T6" fmla="*/ 14 w 149"/>
                      <a:gd name="T7" fmla="*/ 148 h 148"/>
                      <a:gd name="T8" fmla="*/ 0 w 149"/>
                      <a:gd name="T9" fmla="*/ 134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0" y="134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8"/>
                        </a:lnTo>
                        <a:lnTo>
                          <a:pt x="0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" name="Rectangle 38">
                    <a:extLst>
                      <a:ext uri="{FF2B5EF4-FFF2-40B4-BE49-F238E27FC236}">
                        <a16:creationId xmlns="" xmlns:a16="http://schemas.microsoft.com/office/drawing/2014/main" id="{9210E1FB-A14A-4786-A15E-0CE67C8241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1141413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39">
                    <a:extLst>
                      <a:ext uri="{FF2B5EF4-FFF2-40B4-BE49-F238E27FC236}">
                        <a16:creationId xmlns="" xmlns:a16="http://schemas.microsoft.com/office/drawing/2014/main" id="{DCD78026-1A48-4235-9A77-807BAF7D8F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160463"/>
                    <a:ext cx="236538" cy="236537"/>
                  </a:xfrm>
                  <a:custGeom>
                    <a:avLst/>
                    <a:gdLst>
                      <a:gd name="T0" fmla="*/ 135 w 149"/>
                      <a:gd name="T1" fmla="*/ 149 h 149"/>
                      <a:gd name="T2" fmla="*/ 0 w 149"/>
                      <a:gd name="T3" fmla="*/ 14 h 149"/>
                      <a:gd name="T4" fmla="*/ 14 w 149"/>
                      <a:gd name="T5" fmla="*/ 0 h 149"/>
                      <a:gd name="T6" fmla="*/ 149 w 149"/>
                      <a:gd name="T7" fmla="*/ 135 h 149"/>
                      <a:gd name="T8" fmla="*/ 135 w 149"/>
                      <a:gd name="T9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135" y="149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40">
                    <a:extLst>
                      <a:ext uri="{FF2B5EF4-FFF2-40B4-BE49-F238E27FC236}">
                        <a16:creationId xmlns="" xmlns:a16="http://schemas.microsoft.com/office/drawing/2014/main" id="{935346BF-554B-4668-9D66-418335C94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160463"/>
                    <a:ext cx="236538" cy="236537"/>
                  </a:xfrm>
                  <a:custGeom>
                    <a:avLst/>
                    <a:gdLst>
                      <a:gd name="T0" fmla="*/ 0 w 149"/>
                      <a:gd name="T1" fmla="*/ 135 h 149"/>
                      <a:gd name="T2" fmla="*/ 135 w 149"/>
                      <a:gd name="T3" fmla="*/ 0 h 149"/>
                      <a:gd name="T4" fmla="*/ 149 w 149"/>
                      <a:gd name="T5" fmla="*/ 14 h 149"/>
                      <a:gd name="T6" fmla="*/ 14 w 149"/>
                      <a:gd name="T7" fmla="*/ 149 h 149"/>
                      <a:gd name="T8" fmla="*/ 0 w 149"/>
                      <a:gd name="T9" fmla="*/ 135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9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1" name="Rectangle 41">
                    <a:extLst>
                      <a:ext uri="{FF2B5EF4-FFF2-40B4-BE49-F238E27FC236}">
                        <a16:creationId xmlns="" xmlns:a16="http://schemas.microsoft.com/office/drawing/2014/main" id="{99DEE3C4-5D6E-47A7-A74D-42182F266C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1365250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42">
                    <a:extLst>
                      <a:ext uri="{FF2B5EF4-FFF2-40B4-BE49-F238E27FC236}">
                        <a16:creationId xmlns="" xmlns:a16="http://schemas.microsoft.com/office/drawing/2014/main" id="{C1B4427E-E998-40AB-96A0-99EA3CE32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387475"/>
                    <a:ext cx="236538" cy="231775"/>
                  </a:xfrm>
                  <a:custGeom>
                    <a:avLst/>
                    <a:gdLst>
                      <a:gd name="T0" fmla="*/ 135 w 149"/>
                      <a:gd name="T1" fmla="*/ 146 h 146"/>
                      <a:gd name="T2" fmla="*/ 0 w 149"/>
                      <a:gd name="T3" fmla="*/ 12 h 146"/>
                      <a:gd name="T4" fmla="*/ 14 w 149"/>
                      <a:gd name="T5" fmla="*/ 0 h 146"/>
                      <a:gd name="T6" fmla="*/ 149 w 149"/>
                      <a:gd name="T7" fmla="*/ 134 h 146"/>
                      <a:gd name="T8" fmla="*/ 135 w 149"/>
                      <a:gd name="T9" fmla="*/ 14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6">
                        <a:moveTo>
                          <a:pt x="135" y="146"/>
                        </a:moveTo>
                        <a:lnTo>
                          <a:pt x="0" y="12"/>
                        </a:lnTo>
                        <a:lnTo>
                          <a:pt x="14" y="0"/>
                        </a:lnTo>
                        <a:lnTo>
                          <a:pt x="149" y="134"/>
                        </a:lnTo>
                        <a:lnTo>
                          <a:pt x="135" y="1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43">
                    <a:extLst>
                      <a:ext uri="{FF2B5EF4-FFF2-40B4-BE49-F238E27FC236}">
                        <a16:creationId xmlns="" xmlns:a16="http://schemas.microsoft.com/office/drawing/2014/main" id="{5B0ADA34-C339-4FB4-A7B4-7FDAE93CB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387475"/>
                    <a:ext cx="236538" cy="231775"/>
                  </a:xfrm>
                  <a:custGeom>
                    <a:avLst/>
                    <a:gdLst>
                      <a:gd name="T0" fmla="*/ 0 w 149"/>
                      <a:gd name="T1" fmla="*/ 134 h 146"/>
                      <a:gd name="T2" fmla="*/ 135 w 149"/>
                      <a:gd name="T3" fmla="*/ 0 h 146"/>
                      <a:gd name="T4" fmla="*/ 149 w 149"/>
                      <a:gd name="T5" fmla="*/ 12 h 146"/>
                      <a:gd name="T6" fmla="*/ 14 w 149"/>
                      <a:gd name="T7" fmla="*/ 146 h 146"/>
                      <a:gd name="T8" fmla="*/ 0 w 149"/>
                      <a:gd name="T9" fmla="*/ 134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6">
                        <a:moveTo>
                          <a:pt x="0" y="134"/>
                        </a:moveTo>
                        <a:lnTo>
                          <a:pt x="135" y="0"/>
                        </a:lnTo>
                        <a:lnTo>
                          <a:pt x="149" y="12"/>
                        </a:lnTo>
                        <a:lnTo>
                          <a:pt x="14" y="146"/>
                        </a:lnTo>
                        <a:lnTo>
                          <a:pt x="0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4" name="Rectangle 44">
                    <a:extLst>
                      <a:ext uri="{FF2B5EF4-FFF2-40B4-BE49-F238E27FC236}">
                        <a16:creationId xmlns="" xmlns:a16="http://schemas.microsoft.com/office/drawing/2014/main" id="{85C7B995-DD36-4DBA-A675-B4F30C578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1590675"/>
                    <a:ext cx="274638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45">
                    <a:extLst>
                      <a:ext uri="{FF2B5EF4-FFF2-40B4-BE49-F238E27FC236}">
                        <a16:creationId xmlns="" xmlns:a16="http://schemas.microsoft.com/office/drawing/2014/main" id="{8C1C4BCD-F986-4D0F-B275-9923BAC09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609725"/>
                    <a:ext cx="236538" cy="236537"/>
                  </a:xfrm>
                  <a:custGeom>
                    <a:avLst/>
                    <a:gdLst>
                      <a:gd name="T0" fmla="*/ 135 w 149"/>
                      <a:gd name="T1" fmla="*/ 149 h 149"/>
                      <a:gd name="T2" fmla="*/ 0 w 149"/>
                      <a:gd name="T3" fmla="*/ 14 h 149"/>
                      <a:gd name="T4" fmla="*/ 14 w 149"/>
                      <a:gd name="T5" fmla="*/ 0 h 149"/>
                      <a:gd name="T6" fmla="*/ 149 w 149"/>
                      <a:gd name="T7" fmla="*/ 135 h 149"/>
                      <a:gd name="T8" fmla="*/ 135 w 149"/>
                      <a:gd name="T9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135" y="149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46">
                    <a:extLst>
                      <a:ext uri="{FF2B5EF4-FFF2-40B4-BE49-F238E27FC236}">
                        <a16:creationId xmlns="" xmlns:a16="http://schemas.microsoft.com/office/drawing/2014/main" id="{3EA5EB91-C8AE-40E5-95CD-73B99C791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609725"/>
                    <a:ext cx="236538" cy="236537"/>
                  </a:xfrm>
                  <a:custGeom>
                    <a:avLst/>
                    <a:gdLst>
                      <a:gd name="T0" fmla="*/ 0 w 149"/>
                      <a:gd name="T1" fmla="*/ 135 h 149"/>
                      <a:gd name="T2" fmla="*/ 135 w 149"/>
                      <a:gd name="T3" fmla="*/ 0 h 149"/>
                      <a:gd name="T4" fmla="*/ 149 w 149"/>
                      <a:gd name="T5" fmla="*/ 14 h 149"/>
                      <a:gd name="T6" fmla="*/ 14 w 149"/>
                      <a:gd name="T7" fmla="*/ 149 h 149"/>
                      <a:gd name="T8" fmla="*/ 0 w 149"/>
                      <a:gd name="T9" fmla="*/ 135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9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7" name="Rectangle 47">
                    <a:extLst>
                      <a:ext uri="{FF2B5EF4-FFF2-40B4-BE49-F238E27FC236}">
                        <a16:creationId xmlns="" xmlns:a16="http://schemas.microsoft.com/office/drawing/2014/main" id="{F7FCE5F1-D86C-4145-8DB8-F1420790AB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2688" y="217488"/>
                    <a:ext cx="44450" cy="7461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" name="Rectangle 48">
                    <a:extLst>
                      <a:ext uri="{FF2B5EF4-FFF2-40B4-BE49-F238E27FC236}">
                        <a16:creationId xmlns="" xmlns:a16="http://schemas.microsoft.com/office/drawing/2014/main" id="{DE2B89D7-741E-4054-AAC8-7BBE7F6132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6050" y="217488"/>
                    <a:ext cx="53975" cy="7461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49">
                    <a:extLst>
                      <a:ext uri="{FF2B5EF4-FFF2-40B4-BE49-F238E27FC236}">
                        <a16:creationId xmlns="" xmlns:a16="http://schemas.microsoft.com/office/drawing/2014/main" id="{930F1590-6199-45BB-8618-7C24B4092E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2688" y="65088"/>
                    <a:ext cx="287338" cy="188912"/>
                  </a:xfrm>
                  <a:custGeom>
                    <a:avLst/>
                    <a:gdLst>
                      <a:gd name="T0" fmla="*/ 181 w 181"/>
                      <a:gd name="T1" fmla="*/ 119 h 119"/>
                      <a:gd name="T2" fmla="*/ 0 w 181"/>
                      <a:gd name="T3" fmla="*/ 119 h 119"/>
                      <a:gd name="T4" fmla="*/ 0 w 181"/>
                      <a:gd name="T5" fmla="*/ 80 h 119"/>
                      <a:gd name="T6" fmla="*/ 86 w 181"/>
                      <a:gd name="T7" fmla="*/ 0 h 119"/>
                      <a:gd name="T8" fmla="*/ 181 w 181"/>
                      <a:gd name="T9" fmla="*/ 26 h 119"/>
                      <a:gd name="T10" fmla="*/ 181 w 181"/>
                      <a:gd name="T11" fmla="*/ 119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119">
                        <a:moveTo>
                          <a:pt x="181" y="119"/>
                        </a:moveTo>
                        <a:lnTo>
                          <a:pt x="0" y="119"/>
                        </a:lnTo>
                        <a:lnTo>
                          <a:pt x="0" y="80"/>
                        </a:lnTo>
                        <a:lnTo>
                          <a:pt x="86" y="0"/>
                        </a:lnTo>
                        <a:lnTo>
                          <a:pt x="181" y="26"/>
                        </a:lnTo>
                        <a:lnTo>
                          <a:pt x="181" y="1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50">
                    <a:extLst>
                      <a:ext uri="{FF2B5EF4-FFF2-40B4-BE49-F238E27FC236}">
                        <a16:creationId xmlns="" xmlns:a16="http://schemas.microsoft.com/office/drawing/2014/main" id="{BE696AB5-64EA-43CE-825B-B3A19C7DEA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227013"/>
                    <a:ext cx="236538" cy="236537"/>
                  </a:xfrm>
                  <a:custGeom>
                    <a:avLst/>
                    <a:gdLst>
                      <a:gd name="T0" fmla="*/ 135 w 149"/>
                      <a:gd name="T1" fmla="*/ 149 h 149"/>
                      <a:gd name="T2" fmla="*/ 0 w 149"/>
                      <a:gd name="T3" fmla="*/ 15 h 149"/>
                      <a:gd name="T4" fmla="*/ 14 w 149"/>
                      <a:gd name="T5" fmla="*/ 0 h 149"/>
                      <a:gd name="T6" fmla="*/ 149 w 149"/>
                      <a:gd name="T7" fmla="*/ 135 h 149"/>
                      <a:gd name="T8" fmla="*/ 135 w 149"/>
                      <a:gd name="T9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135" y="149"/>
                        </a:moveTo>
                        <a:lnTo>
                          <a:pt x="0" y="15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51">
                    <a:extLst>
                      <a:ext uri="{FF2B5EF4-FFF2-40B4-BE49-F238E27FC236}">
                        <a16:creationId xmlns="" xmlns:a16="http://schemas.microsoft.com/office/drawing/2014/main" id="{474C7E86-C8DE-49C4-AE84-B0C5E74E92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227013"/>
                    <a:ext cx="236538" cy="236537"/>
                  </a:xfrm>
                  <a:custGeom>
                    <a:avLst/>
                    <a:gdLst>
                      <a:gd name="T0" fmla="*/ 0 w 149"/>
                      <a:gd name="T1" fmla="*/ 135 h 149"/>
                      <a:gd name="T2" fmla="*/ 135 w 149"/>
                      <a:gd name="T3" fmla="*/ 0 h 149"/>
                      <a:gd name="T4" fmla="*/ 149 w 149"/>
                      <a:gd name="T5" fmla="*/ 15 h 149"/>
                      <a:gd name="T6" fmla="*/ 14 w 149"/>
                      <a:gd name="T7" fmla="*/ 149 h 149"/>
                      <a:gd name="T8" fmla="*/ 0 w 149"/>
                      <a:gd name="T9" fmla="*/ 135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5"/>
                        </a:lnTo>
                        <a:lnTo>
                          <a:pt x="14" y="149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2" name="Rectangle 52">
                    <a:extLst>
                      <a:ext uri="{FF2B5EF4-FFF2-40B4-BE49-F238E27FC236}">
                        <a16:creationId xmlns="" xmlns:a16="http://schemas.microsoft.com/office/drawing/2014/main" id="{23514948-D636-489A-8CFC-2FD7B5D0AD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2688" y="431800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53">
                    <a:extLst>
                      <a:ext uri="{FF2B5EF4-FFF2-40B4-BE49-F238E27FC236}">
                        <a16:creationId xmlns="" xmlns:a16="http://schemas.microsoft.com/office/drawing/2014/main" id="{921EDF56-1F0B-4CC6-91E4-BF0DE885D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450850"/>
                    <a:ext cx="236538" cy="234950"/>
                  </a:xfrm>
                  <a:custGeom>
                    <a:avLst/>
                    <a:gdLst>
                      <a:gd name="T0" fmla="*/ 135 w 149"/>
                      <a:gd name="T1" fmla="*/ 148 h 148"/>
                      <a:gd name="T2" fmla="*/ 0 w 149"/>
                      <a:gd name="T3" fmla="*/ 14 h 148"/>
                      <a:gd name="T4" fmla="*/ 14 w 149"/>
                      <a:gd name="T5" fmla="*/ 0 h 148"/>
                      <a:gd name="T6" fmla="*/ 149 w 149"/>
                      <a:gd name="T7" fmla="*/ 134 h 148"/>
                      <a:gd name="T8" fmla="*/ 135 w 149"/>
                      <a:gd name="T9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135" y="148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4"/>
                        </a:lnTo>
                        <a:lnTo>
                          <a:pt x="135" y="1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54">
                    <a:extLst>
                      <a:ext uri="{FF2B5EF4-FFF2-40B4-BE49-F238E27FC236}">
                        <a16:creationId xmlns="" xmlns:a16="http://schemas.microsoft.com/office/drawing/2014/main" id="{85719ADC-3092-4CAD-8FBC-A4001FE08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450850"/>
                    <a:ext cx="236538" cy="234950"/>
                  </a:xfrm>
                  <a:custGeom>
                    <a:avLst/>
                    <a:gdLst>
                      <a:gd name="T0" fmla="*/ 0 w 149"/>
                      <a:gd name="T1" fmla="*/ 134 h 148"/>
                      <a:gd name="T2" fmla="*/ 135 w 149"/>
                      <a:gd name="T3" fmla="*/ 0 h 148"/>
                      <a:gd name="T4" fmla="*/ 149 w 149"/>
                      <a:gd name="T5" fmla="*/ 14 h 148"/>
                      <a:gd name="T6" fmla="*/ 14 w 149"/>
                      <a:gd name="T7" fmla="*/ 148 h 148"/>
                      <a:gd name="T8" fmla="*/ 0 w 149"/>
                      <a:gd name="T9" fmla="*/ 134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0" y="134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8"/>
                        </a:lnTo>
                        <a:lnTo>
                          <a:pt x="0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5" name="Rectangle 55">
                    <a:extLst>
                      <a:ext uri="{FF2B5EF4-FFF2-40B4-BE49-F238E27FC236}">
                        <a16:creationId xmlns="" xmlns:a16="http://schemas.microsoft.com/office/drawing/2014/main" id="{9BD96C0B-62E3-4184-BF38-1D2E8E0241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2688" y="654050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56">
                    <a:extLst>
                      <a:ext uri="{FF2B5EF4-FFF2-40B4-BE49-F238E27FC236}">
                        <a16:creationId xmlns="" xmlns:a16="http://schemas.microsoft.com/office/drawing/2014/main" id="{DFFBB62D-47D4-41BE-A304-FFC052C98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676275"/>
                    <a:ext cx="236538" cy="233362"/>
                  </a:xfrm>
                  <a:custGeom>
                    <a:avLst/>
                    <a:gdLst>
                      <a:gd name="T0" fmla="*/ 135 w 149"/>
                      <a:gd name="T1" fmla="*/ 147 h 147"/>
                      <a:gd name="T2" fmla="*/ 0 w 149"/>
                      <a:gd name="T3" fmla="*/ 12 h 147"/>
                      <a:gd name="T4" fmla="*/ 14 w 149"/>
                      <a:gd name="T5" fmla="*/ 0 h 147"/>
                      <a:gd name="T6" fmla="*/ 149 w 149"/>
                      <a:gd name="T7" fmla="*/ 135 h 147"/>
                      <a:gd name="T8" fmla="*/ 135 w 149"/>
                      <a:gd name="T9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7">
                        <a:moveTo>
                          <a:pt x="135" y="147"/>
                        </a:moveTo>
                        <a:lnTo>
                          <a:pt x="0" y="12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57">
                    <a:extLst>
                      <a:ext uri="{FF2B5EF4-FFF2-40B4-BE49-F238E27FC236}">
                        <a16:creationId xmlns="" xmlns:a16="http://schemas.microsoft.com/office/drawing/2014/main" id="{24602606-1196-4E2E-948C-C3A67B298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676275"/>
                    <a:ext cx="236538" cy="233362"/>
                  </a:xfrm>
                  <a:custGeom>
                    <a:avLst/>
                    <a:gdLst>
                      <a:gd name="T0" fmla="*/ 0 w 149"/>
                      <a:gd name="T1" fmla="*/ 135 h 147"/>
                      <a:gd name="T2" fmla="*/ 135 w 149"/>
                      <a:gd name="T3" fmla="*/ 0 h 147"/>
                      <a:gd name="T4" fmla="*/ 149 w 149"/>
                      <a:gd name="T5" fmla="*/ 12 h 147"/>
                      <a:gd name="T6" fmla="*/ 14 w 149"/>
                      <a:gd name="T7" fmla="*/ 147 h 147"/>
                      <a:gd name="T8" fmla="*/ 0 w 149"/>
                      <a:gd name="T9" fmla="*/ 135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7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2"/>
                        </a:lnTo>
                        <a:lnTo>
                          <a:pt x="14" y="147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" name="Rectangle 58">
                    <a:extLst>
                      <a:ext uri="{FF2B5EF4-FFF2-40B4-BE49-F238E27FC236}">
                        <a16:creationId xmlns="" xmlns:a16="http://schemas.microsoft.com/office/drawing/2014/main" id="{1059F5AE-F8A2-4CF1-AC8E-90F3DDA09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63" y="755650"/>
                    <a:ext cx="825500" cy="396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" name="Rectangle 59">
                    <a:extLst>
                      <a:ext uri="{FF2B5EF4-FFF2-40B4-BE49-F238E27FC236}">
                        <a16:creationId xmlns="" xmlns:a16="http://schemas.microsoft.com/office/drawing/2014/main" id="{B9E14A3E-FD26-45D7-9853-B8080E9791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63" y="950913"/>
                    <a:ext cx="825500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0" name="Rectangle 60">
                    <a:extLst>
                      <a:ext uri="{FF2B5EF4-FFF2-40B4-BE49-F238E27FC236}">
                        <a16:creationId xmlns="" xmlns:a16="http://schemas.microsoft.com/office/drawing/2014/main" id="{45E880A7-F011-4B4E-8191-084AEED2D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5863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61">
                    <a:extLst>
                      <a:ext uri="{FF2B5EF4-FFF2-40B4-BE49-F238E27FC236}">
                        <a16:creationId xmlns="" xmlns:a16="http://schemas.microsoft.com/office/drawing/2014/main" id="{3EC5835B-9856-4CA9-8B7C-27A60D1E67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650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1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1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62">
                    <a:extLst>
                      <a:ext uri="{FF2B5EF4-FFF2-40B4-BE49-F238E27FC236}">
                        <a16:creationId xmlns="" xmlns:a16="http://schemas.microsoft.com/office/drawing/2014/main" id="{789ABF55-F957-45C2-A743-203B33B47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650" y="773113"/>
                    <a:ext cx="198438" cy="196850"/>
                  </a:xfrm>
                  <a:custGeom>
                    <a:avLst/>
                    <a:gdLst>
                      <a:gd name="T0" fmla="*/ 11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1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1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3" name="Rectangle 63">
                    <a:extLst>
                      <a:ext uri="{FF2B5EF4-FFF2-40B4-BE49-F238E27FC236}">
                        <a16:creationId xmlns="" xmlns:a16="http://schemas.microsoft.com/office/drawing/2014/main" id="{D7552181-4A90-4E22-855A-4DE5114624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6950" y="755650"/>
                    <a:ext cx="39688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64">
                    <a:extLst>
                      <a:ext uri="{FF2B5EF4-FFF2-40B4-BE49-F238E27FC236}">
                        <a16:creationId xmlns="" xmlns:a16="http://schemas.microsoft.com/office/drawing/2014/main" id="{F6DEA9DE-17AF-47E1-84C1-D8D8FE113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50" y="773113"/>
                    <a:ext cx="201613" cy="196850"/>
                  </a:xfrm>
                  <a:custGeom>
                    <a:avLst/>
                    <a:gdLst>
                      <a:gd name="T0" fmla="*/ 0 w 127"/>
                      <a:gd name="T1" fmla="*/ 112 h 124"/>
                      <a:gd name="T2" fmla="*/ 114 w 127"/>
                      <a:gd name="T3" fmla="*/ 0 h 124"/>
                      <a:gd name="T4" fmla="*/ 127 w 127"/>
                      <a:gd name="T5" fmla="*/ 12 h 124"/>
                      <a:gd name="T6" fmla="*/ 12 w 127"/>
                      <a:gd name="T7" fmla="*/ 124 h 124"/>
                      <a:gd name="T8" fmla="*/ 0 w 127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0" y="112"/>
                        </a:moveTo>
                        <a:lnTo>
                          <a:pt x="114" y="0"/>
                        </a:lnTo>
                        <a:lnTo>
                          <a:pt x="127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65">
                    <a:extLst>
                      <a:ext uri="{FF2B5EF4-FFF2-40B4-BE49-F238E27FC236}">
                        <a16:creationId xmlns="" xmlns:a16="http://schemas.microsoft.com/office/drawing/2014/main" id="{A6BFF42A-F7FC-4E5B-9BA7-641A14BBBC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50" y="773113"/>
                    <a:ext cx="201613" cy="196850"/>
                  </a:xfrm>
                  <a:custGeom>
                    <a:avLst/>
                    <a:gdLst>
                      <a:gd name="T0" fmla="*/ 12 w 127"/>
                      <a:gd name="T1" fmla="*/ 0 h 124"/>
                      <a:gd name="T2" fmla="*/ 127 w 127"/>
                      <a:gd name="T3" fmla="*/ 112 h 124"/>
                      <a:gd name="T4" fmla="*/ 114 w 127"/>
                      <a:gd name="T5" fmla="*/ 124 h 124"/>
                      <a:gd name="T6" fmla="*/ 0 w 127"/>
                      <a:gd name="T7" fmla="*/ 12 h 124"/>
                      <a:gd name="T8" fmla="*/ 12 w 127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12" y="0"/>
                        </a:moveTo>
                        <a:lnTo>
                          <a:pt x="127" y="112"/>
                        </a:lnTo>
                        <a:lnTo>
                          <a:pt x="114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Rectangle 66">
                    <a:extLst>
                      <a:ext uri="{FF2B5EF4-FFF2-40B4-BE49-F238E27FC236}">
                        <a16:creationId xmlns="" xmlns:a16="http://schemas.microsoft.com/office/drawing/2014/main" id="{EEFC577C-19A4-4321-97B1-1DCEB12DB8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6450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67">
                    <a:extLst>
                      <a:ext uri="{FF2B5EF4-FFF2-40B4-BE49-F238E27FC236}">
                        <a16:creationId xmlns="" xmlns:a16="http://schemas.microsoft.com/office/drawing/2014/main" id="{BDB1E102-7346-489A-B754-FE6AB4627E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1825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4 w 124"/>
                      <a:gd name="T3" fmla="*/ 0 h 124"/>
                      <a:gd name="T4" fmla="*/ 124 w 124"/>
                      <a:gd name="T5" fmla="*/ 12 h 124"/>
                      <a:gd name="T6" fmla="*/ 12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4" y="0"/>
                        </a:lnTo>
                        <a:lnTo>
                          <a:pt x="124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68">
                    <a:extLst>
                      <a:ext uri="{FF2B5EF4-FFF2-40B4-BE49-F238E27FC236}">
                        <a16:creationId xmlns="" xmlns:a16="http://schemas.microsoft.com/office/drawing/2014/main" id="{E24F201C-A297-4A05-9EC1-040159989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1825" y="773113"/>
                    <a:ext cx="196850" cy="196850"/>
                  </a:xfrm>
                  <a:custGeom>
                    <a:avLst/>
                    <a:gdLst>
                      <a:gd name="T0" fmla="*/ 12 w 124"/>
                      <a:gd name="T1" fmla="*/ 0 h 124"/>
                      <a:gd name="T2" fmla="*/ 124 w 124"/>
                      <a:gd name="T3" fmla="*/ 112 h 124"/>
                      <a:gd name="T4" fmla="*/ 114 w 124"/>
                      <a:gd name="T5" fmla="*/ 124 h 124"/>
                      <a:gd name="T6" fmla="*/ 0 w 124"/>
                      <a:gd name="T7" fmla="*/ 12 h 124"/>
                      <a:gd name="T8" fmla="*/ 12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2" y="0"/>
                        </a:moveTo>
                        <a:lnTo>
                          <a:pt x="124" y="112"/>
                        </a:lnTo>
                        <a:lnTo>
                          <a:pt x="114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" name="Rectangle 69">
                    <a:extLst>
                      <a:ext uri="{FF2B5EF4-FFF2-40B4-BE49-F238E27FC236}">
                        <a16:creationId xmlns="" xmlns:a16="http://schemas.microsoft.com/office/drawing/2014/main" id="{7E2510B7-F6C8-4302-BA46-6B5669C1E6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538" y="755650"/>
                    <a:ext cx="42863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70">
                    <a:extLst>
                      <a:ext uri="{FF2B5EF4-FFF2-40B4-BE49-F238E27FC236}">
                        <a16:creationId xmlns="" xmlns:a16="http://schemas.microsoft.com/office/drawing/2014/main" id="{A0A27304-1630-4E3B-9196-08752C27BD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13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2 w 125"/>
                      <a:gd name="T3" fmla="*/ 0 h 124"/>
                      <a:gd name="T4" fmla="*/ 125 w 125"/>
                      <a:gd name="T5" fmla="*/ 12 h 124"/>
                      <a:gd name="T6" fmla="*/ 12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5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71">
                    <a:extLst>
                      <a:ext uri="{FF2B5EF4-FFF2-40B4-BE49-F238E27FC236}">
                        <a16:creationId xmlns="" xmlns:a16="http://schemas.microsoft.com/office/drawing/2014/main" id="{B057DBB4-CEAD-4E7A-ACE0-3CFC8B36F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13" y="773113"/>
                    <a:ext cx="198438" cy="196850"/>
                  </a:xfrm>
                  <a:custGeom>
                    <a:avLst/>
                    <a:gdLst>
                      <a:gd name="T0" fmla="*/ 12 w 125"/>
                      <a:gd name="T1" fmla="*/ 0 h 124"/>
                      <a:gd name="T2" fmla="*/ 125 w 125"/>
                      <a:gd name="T3" fmla="*/ 112 h 124"/>
                      <a:gd name="T4" fmla="*/ 112 w 125"/>
                      <a:gd name="T5" fmla="*/ 124 h 124"/>
                      <a:gd name="T6" fmla="*/ 0 w 125"/>
                      <a:gd name="T7" fmla="*/ 12 h 124"/>
                      <a:gd name="T8" fmla="*/ 12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2" y="0"/>
                        </a:moveTo>
                        <a:lnTo>
                          <a:pt x="125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2" name="Rectangle 72">
                    <a:extLst>
                      <a:ext uri="{FF2B5EF4-FFF2-40B4-BE49-F238E27FC236}">
                        <a16:creationId xmlns="" xmlns:a16="http://schemas.microsoft.com/office/drawing/2014/main" id="{15A2497E-07AF-48D8-83B4-225BE12DF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4950" y="755650"/>
                    <a:ext cx="822325" cy="396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3" name="Rectangle 73">
                    <a:extLst>
                      <a:ext uri="{FF2B5EF4-FFF2-40B4-BE49-F238E27FC236}">
                        <a16:creationId xmlns="" xmlns:a16="http://schemas.microsoft.com/office/drawing/2014/main" id="{0BD120FB-8FC5-4DEF-A6B3-7E5D9AB66A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4950" y="950913"/>
                    <a:ext cx="822325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4" name="Rectangle 74">
                    <a:extLst>
                      <a:ext uri="{FF2B5EF4-FFF2-40B4-BE49-F238E27FC236}">
                        <a16:creationId xmlns="" xmlns:a16="http://schemas.microsoft.com/office/drawing/2014/main" id="{8263F0F1-F25D-4DBD-9455-8B3E172EB3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2350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 75">
                    <a:extLst>
                      <a:ext uri="{FF2B5EF4-FFF2-40B4-BE49-F238E27FC236}">
                        <a16:creationId xmlns="" xmlns:a16="http://schemas.microsoft.com/office/drawing/2014/main" id="{C721500C-B3F6-4966-9255-3EF42BF070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6138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0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0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 76">
                    <a:extLst>
                      <a:ext uri="{FF2B5EF4-FFF2-40B4-BE49-F238E27FC236}">
                        <a16:creationId xmlns="" xmlns:a16="http://schemas.microsoft.com/office/drawing/2014/main" id="{06CEE536-B804-4E4D-BD79-F57435BD0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6138" y="773113"/>
                    <a:ext cx="198438" cy="196850"/>
                  </a:xfrm>
                  <a:custGeom>
                    <a:avLst/>
                    <a:gdLst>
                      <a:gd name="T0" fmla="*/ 10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0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0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7" name="Rectangle 77">
                    <a:extLst>
                      <a:ext uri="{FF2B5EF4-FFF2-40B4-BE49-F238E27FC236}">
                        <a16:creationId xmlns="" xmlns:a16="http://schemas.microsoft.com/office/drawing/2014/main" id="{9CD4D485-E2A3-4078-B350-17CD944CA4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0263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Freeform 78">
                    <a:extLst>
                      <a:ext uri="{FF2B5EF4-FFF2-40B4-BE49-F238E27FC236}">
                        <a16:creationId xmlns="" xmlns:a16="http://schemas.microsoft.com/office/drawing/2014/main" id="{FBF4722F-7AA9-4ED3-A145-2353DE8E0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5638" y="773113"/>
                    <a:ext cx="200025" cy="196850"/>
                  </a:xfrm>
                  <a:custGeom>
                    <a:avLst/>
                    <a:gdLst>
                      <a:gd name="T0" fmla="*/ 0 w 126"/>
                      <a:gd name="T1" fmla="*/ 112 h 124"/>
                      <a:gd name="T2" fmla="*/ 114 w 126"/>
                      <a:gd name="T3" fmla="*/ 0 h 124"/>
                      <a:gd name="T4" fmla="*/ 126 w 126"/>
                      <a:gd name="T5" fmla="*/ 12 h 124"/>
                      <a:gd name="T6" fmla="*/ 12 w 126"/>
                      <a:gd name="T7" fmla="*/ 124 h 124"/>
                      <a:gd name="T8" fmla="*/ 0 w 126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124">
                        <a:moveTo>
                          <a:pt x="0" y="112"/>
                        </a:moveTo>
                        <a:lnTo>
                          <a:pt x="114" y="0"/>
                        </a:lnTo>
                        <a:lnTo>
                          <a:pt x="126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79">
                    <a:extLst>
                      <a:ext uri="{FF2B5EF4-FFF2-40B4-BE49-F238E27FC236}">
                        <a16:creationId xmlns="" xmlns:a16="http://schemas.microsoft.com/office/drawing/2014/main" id="{F430E3B3-AD3A-403F-9FCE-7C3735CA3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5638" y="773113"/>
                    <a:ext cx="200025" cy="196850"/>
                  </a:xfrm>
                  <a:custGeom>
                    <a:avLst/>
                    <a:gdLst>
                      <a:gd name="T0" fmla="*/ 12 w 126"/>
                      <a:gd name="T1" fmla="*/ 0 h 124"/>
                      <a:gd name="T2" fmla="*/ 126 w 126"/>
                      <a:gd name="T3" fmla="*/ 112 h 124"/>
                      <a:gd name="T4" fmla="*/ 114 w 126"/>
                      <a:gd name="T5" fmla="*/ 124 h 124"/>
                      <a:gd name="T6" fmla="*/ 0 w 126"/>
                      <a:gd name="T7" fmla="*/ 12 h 124"/>
                      <a:gd name="T8" fmla="*/ 12 w 126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124">
                        <a:moveTo>
                          <a:pt x="12" y="0"/>
                        </a:moveTo>
                        <a:lnTo>
                          <a:pt x="126" y="112"/>
                        </a:lnTo>
                        <a:lnTo>
                          <a:pt x="114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Rectangle 80">
                    <a:extLst>
                      <a:ext uri="{FF2B5EF4-FFF2-40B4-BE49-F238E27FC236}">
                        <a16:creationId xmlns="" xmlns:a16="http://schemas.microsoft.com/office/drawing/2014/main" id="{15022997-810C-4EB8-957D-89B897B8C2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2938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81">
                    <a:extLst>
                      <a:ext uri="{FF2B5EF4-FFF2-40B4-BE49-F238E27FC236}">
                        <a16:creationId xmlns="" xmlns:a16="http://schemas.microsoft.com/office/drawing/2014/main" id="{CFE9856F-8183-4757-9734-2B1766AF3E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6725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2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82">
                    <a:extLst>
                      <a:ext uri="{FF2B5EF4-FFF2-40B4-BE49-F238E27FC236}">
                        <a16:creationId xmlns="" xmlns:a16="http://schemas.microsoft.com/office/drawing/2014/main" id="{AA28C53E-93B5-4F0A-8EAB-942B6B8AED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6725" y="773113"/>
                    <a:ext cx="198438" cy="196850"/>
                  </a:xfrm>
                  <a:custGeom>
                    <a:avLst/>
                    <a:gdLst>
                      <a:gd name="T0" fmla="*/ 12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2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2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Rectangle 83">
                    <a:extLst>
                      <a:ext uri="{FF2B5EF4-FFF2-40B4-BE49-F238E27FC236}">
                        <a16:creationId xmlns="" xmlns:a16="http://schemas.microsoft.com/office/drawing/2014/main" id="{FAFE896B-6853-4756-874B-E0D05C31E7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4025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84">
                    <a:extLst>
                      <a:ext uri="{FF2B5EF4-FFF2-40B4-BE49-F238E27FC236}">
                        <a16:creationId xmlns="" xmlns:a16="http://schemas.microsoft.com/office/drawing/2014/main" id="{FBD36496-83A6-44E0-A10F-397CBD62C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9400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2 w 124"/>
                      <a:gd name="T3" fmla="*/ 0 h 124"/>
                      <a:gd name="T4" fmla="*/ 124 w 124"/>
                      <a:gd name="T5" fmla="*/ 12 h 124"/>
                      <a:gd name="T6" fmla="*/ 12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85">
                    <a:extLst>
                      <a:ext uri="{FF2B5EF4-FFF2-40B4-BE49-F238E27FC236}">
                        <a16:creationId xmlns="" xmlns:a16="http://schemas.microsoft.com/office/drawing/2014/main" id="{06EBC342-9A41-490F-8E51-A9DD331313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9400" y="773113"/>
                    <a:ext cx="196850" cy="196850"/>
                  </a:xfrm>
                  <a:custGeom>
                    <a:avLst/>
                    <a:gdLst>
                      <a:gd name="T0" fmla="*/ 12 w 124"/>
                      <a:gd name="T1" fmla="*/ 0 h 124"/>
                      <a:gd name="T2" fmla="*/ 124 w 124"/>
                      <a:gd name="T3" fmla="*/ 112 h 124"/>
                      <a:gd name="T4" fmla="*/ 112 w 124"/>
                      <a:gd name="T5" fmla="*/ 124 h 124"/>
                      <a:gd name="T6" fmla="*/ 0 w 124"/>
                      <a:gd name="T7" fmla="*/ 12 h 124"/>
                      <a:gd name="T8" fmla="*/ 12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2" y="0"/>
                        </a:moveTo>
                        <a:lnTo>
                          <a:pt x="124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Rectangle 86">
                    <a:extLst>
                      <a:ext uri="{FF2B5EF4-FFF2-40B4-BE49-F238E27FC236}">
                        <a16:creationId xmlns="" xmlns:a16="http://schemas.microsoft.com/office/drawing/2014/main" id="{921198EC-F1DF-41A7-9122-2153F42D5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6950" y="755650"/>
                    <a:ext cx="825500" cy="396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 87">
                    <a:extLst>
                      <a:ext uri="{FF2B5EF4-FFF2-40B4-BE49-F238E27FC236}">
                        <a16:creationId xmlns="" xmlns:a16="http://schemas.microsoft.com/office/drawing/2014/main" id="{6F3523A7-B6C9-4D5D-B4CD-EFB76A5DA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6950" y="950913"/>
                    <a:ext cx="1379538" cy="44450"/>
                  </a:xfrm>
                  <a:custGeom>
                    <a:avLst/>
                    <a:gdLst>
                      <a:gd name="T0" fmla="*/ 869 w 869"/>
                      <a:gd name="T1" fmla="*/ 0 h 28"/>
                      <a:gd name="T2" fmla="*/ 869 w 869"/>
                      <a:gd name="T3" fmla="*/ 28 h 28"/>
                      <a:gd name="T4" fmla="*/ 0 w 869"/>
                      <a:gd name="T5" fmla="*/ 28 h 28"/>
                      <a:gd name="T6" fmla="*/ 0 w 869"/>
                      <a:gd name="T7" fmla="*/ 0 h 28"/>
                      <a:gd name="T8" fmla="*/ 777 w 869"/>
                      <a:gd name="T9" fmla="*/ 0 h 28"/>
                      <a:gd name="T10" fmla="*/ 869 w 869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9" h="28">
                        <a:moveTo>
                          <a:pt x="869" y="0"/>
                        </a:moveTo>
                        <a:lnTo>
                          <a:pt x="8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777" y="0"/>
                        </a:lnTo>
                        <a:lnTo>
                          <a:pt x="86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88">
                    <a:extLst>
                      <a:ext uri="{FF2B5EF4-FFF2-40B4-BE49-F238E27FC236}">
                        <a16:creationId xmlns="" xmlns:a16="http://schemas.microsoft.com/office/drawing/2014/main" id="{1E29CE66-0B33-4EDE-9F6E-968A95B66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6950" y="950913"/>
                    <a:ext cx="1379538" cy="44450"/>
                  </a:xfrm>
                  <a:custGeom>
                    <a:avLst/>
                    <a:gdLst>
                      <a:gd name="T0" fmla="*/ 869 w 869"/>
                      <a:gd name="T1" fmla="*/ 0 h 28"/>
                      <a:gd name="T2" fmla="*/ 869 w 869"/>
                      <a:gd name="T3" fmla="*/ 28 h 28"/>
                      <a:gd name="T4" fmla="*/ 0 w 869"/>
                      <a:gd name="T5" fmla="*/ 28 h 28"/>
                      <a:gd name="T6" fmla="*/ 0 w 869"/>
                      <a:gd name="T7" fmla="*/ 0 h 28"/>
                      <a:gd name="T8" fmla="*/ 777 w 869"/>
                      <a:gd name="T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9" h="28">
                        <a:moveTo>
                          <a:pt x="869" y="0"/>
                        </a:moveTo>
                        <a:lnTo>
                          <a:pt x="8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777" y="0"/>
                        </a:ln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Rectangle 89">
                    <a:extLst>
                      <a:ext uri="{FF2B5EF4-FFF2-40B4-BE49-F238E27FC236}">
                        <a16:creationId xmlns="" xmlns:a16="http://schemas.microsoft.com/office/drawing/2014/main" id="{E73FAE90-7896-4B2D-BFEA-728B61A807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4350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 90">
                    <a:extLst>
                      <a:ext uri="{FF2B5EF4-FFF2-40B4-BE49-F238E27FC236}">
                        <a16:creationId xmlns="" xmlns:a16="http://schemas.microsoft.com/office/drawing/2014/main" id="{52FF46FE-B659-4568-AA0A-F179EB956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8138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2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 91">
                    <a:extLst>
                      <a:ext uri="{FF2B5EF4-FFF2-40B4-BE49-F238E27FC236}">
                        <a16:creationId xmlns="" xmlns:a16="http://schemas.microsoft.com/office/drawing/2014/main" id="{4796E9BD-3131-4ED6-8EA3-0FECEFABBB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8138" y="773113"/>
                    <a:ext cx="198438" cy="196850"/>
                  </a:xfrm>
                  <a:custGeom>
                    <a:avLst/>
                    <a:gdLst>
                      <a:gd name="T0" fmla="*/ 12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2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2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Rectangle 92">
                    <a:extLst>
                      <a:ext uri="{FF2B5EF4-FFF2-40B4-BE49-F238E27FC236}">
                        <a16:creationId xmlns="" xmlns:a16="http://schemas.microsoft.com/office/drawing/2014/main" id="{0B73B748-6D13-4DDF-BFB2-36B548B840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65438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 93">
                    <a:extLst>
                      <a:ext uri="{FF2B5EF4-FFF2-40B4-BE49-F238E27FC236}">
                        <a16:creationId xmlns="" xmlns:a16="http://schemas.microsoft.com/office/drawing/2014/main" id="{3E4B7D70-82CC-4019-80DC-8DA42FD1E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0813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2 w 124"/>
                      <a:gd name="T3" fmla="*/ 0 h 124"/>
                      <a:gd name="T4" fmla="*/ 124 w 124"/>
                      <a:gd name="T5" fmla="*/ 12 h 124"/>
                      <a:gd name="T6" fmla="*/ 10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10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94">
                    <a:extLst>
                      <a:ext uri="{FF2B5EF4-FFF2-40B4-BE49-F238E27FC236}">
                        <a16:creationId xmlns="" xmlns:a16="http://schemas.microsoft.com/office/drawing/2014/main" id="{B8F55E14-43DF-4B19-B3A9-C017CAF84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0813" y="773113"/>
                    <a:ext cx="196850" cy="196850"/>
                  </a:xfrm>
                  <a:custGeom>
                    <a:avLst/>
                    <a:gdLst>
                      <a:gd name="T0" fmla="*/ 10 w 124"/>
                      <a:gd name="T1" fmla="*/ 0 h 124"/>
                      <a:gd name="T2" fmla="*/ 124 w 124"/>
                      <a:gd name="T3" fmla="*/ 112 h 124"/>
                      <a:gd name="T4" fmla="*/ 112 w 124"/>
                      <a:gd name="T5" fmla="*/ 124 h 124"/>
                      <a:gd name="T6" fmla="*/ 0 w 124"/>
                      <a:gd name="T7" fmla="*/ 12 h 124"/>
                      <a:gd name="T8" fmla="*/ 10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0" y="0"/>
                        </a:moveTo>
                        <a:lnTo>
                          <a:pt x="124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Rectangle 95">
                    <a:extLst>
                      <a:ext uri="{FF2B5EF4-FFF2-40B4-BE49-F238E27FC236}">
                        <a16:creationId xmlns="" xmlns:a16="http://schemas.microsoft.com/office/drawing/2014/main" id="{C7788D67-73D7-4843-83C2-C9A0DB1D5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4938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 96">
                    <a:extLst>
                      <a:ext uri="{FF2B5EF4-FFF2-40B4-BE49-F238E27FC236}">
                        <a16:creationId xmlns="" xmlns:a16="http://schemas.microsoft.com/office/drawing/2014/main" id="{3CA5D190-526D-4CE8-AFBB-DFC762D906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8725" y="773113"/>
                    <a:ext cx="201613" cy="196850"/>
                  </a:xfrm>
                  <a:custGeom>
                    <a:avLst/>
                    <a:gdLst>
                      <a:gd name="T0" fmla="*/ 0 w 127"/>
                      <a:gd name="T1" fmla="*/ 112 h 124"/>
                      <a:gd name="T2" fmla="*/ 115 w 127"/>
                      <a:gd name="T3" fmla="*/ 0 h 124"/>
                      <a:gd name="T4" fmla="*/ 127 w 127"/>
                      <a:gd name="T5" fmla="*/ 12 h 124"/>
                      <a:gd name="T6" fmla="*/ 12 w 127"/>
                      <a:gd name="T7" fmla="*/ 124 h 124"/>
                      <a:gd name="T8" fmla="*/ 0 w 127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0" y="112"/>
                        </a:moveTo>
                        <a:lnTo>
                          <a:pt x="115" y="0"/>
                        </a:lnTo>
                        <a:lnTo>
                          <a:pt x="127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 97">
                    <a:extLst>
                      <a:ext uri="{FF2B5EF4-FFF2-40B4-BE49-F238E27FC236}">
                        <a16:creationId xmlns="" xmlns:a16="http://schemas.microsoft.com/office/drawing/2014/main" id="{B0823124-9E2E-4BBB-B6FA-87169FD571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8725" y="773113"/>
                    <a:ext cx="201613" cy="196850"/>
                  </a:xfrm>
                  <a:custGeom>
                    <a:avLst/>
                    <a:gdLst>
                      <a:gd name="T0" fmla="*/ 12 w 127"/>
                      <a:gd name="T1" fmla="*/ 0 h 124"/>
                      <a:gd name="T2" fmla="*/ 127 w 127"/>
                      <a:gd name="T3" fmla="*/ 112 h 124"/>
                      <a:gd name="T4" fmla="*/ 115 w 127"/>
                      <a:gd name="T5" fmla="*/ 124 h 124"/>
                      <a:gd name="T6" fmla="*/ 0 w 127"/>
                      <a:gd name="T7" fmla="*/ 12 h 124"/>
                      <a:gd name="T8" fmla="*/ 12 w 127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12" y="0"/>
                        </a:moveTo>
                        <a:lnTo>
                          <a:pt x="127" y="112"/>
                        </a:lnTo>
                        <a:lnTo>
                          <a:pt x="115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Rectangle 98">
                    <a:extLst>
                      <a:ext uri="{FF2B5EF4-FFF2-40B4-BE49-F238E27FC236}">
                        <a16:creationId xmlns="" xmlns:a16="http://schemas.microsoft.com/office/drawing/2014/main" id="{F075FEFC-BA0F-4491-A43B-9139AC25D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86025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 99">
                    <a:extLst>
                      <a:ext uri="{FF2B5EF4-FFF2-40B4-BE49-F238E27FC236}">
                        <a16:creationId xmlns="" xmlns:a16="http://schemas.microsoft.com/office/drawing/2014/main" id="{F8187BB3-9305-4DB6-B6A3-5F068D2346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1400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2 w 124"/>
                      <a:gd name="T3" fmla="*/ 0 h 124"/>
                      <a:gd name="T4" fmla="*/ 124 w 124"/>
                      <a:gd name="T5" fmla="*/ 12 h 124"/>
                      <a:gd name="T6" fmla="*/ 12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 100">
                    <a:extLst>
                      <a:ext uri="{FF2B5EF4-FFF2-40B4-BE49-F238E27FC236}">
                        <a16:creationId xmlns="" xmlns:a16="http://schemas.microsoft.com/office/drawing/2014/main" id="{855C4B6F-3C0A-445F-AAC2-5CE86A51C0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1400" y="773113"/>
                    <a:ext cx="196850" cy="196850"/>
                  </a:xfrm>
                  <a:custGeom>
                    <a:avLst/>
                    <a:gdLst>
                      <a:gd name="T0" fmla="*/ 12 w 124"/>
                      <a:gd name="T1" fmla="*/ 0 h 124"/>
                      <a:gd name="T2" fmla="*/ 124 w 124"/>
                      <a:gd name="T3" fmla="*/ 112 h 124"/>
                      <a:gd name="T4" fmla="*/ 112 w 124"/>
                      <a:gd name="T5" fmla="*/ 124 h 124"/>
                      <a:gd name="T6" fmla="*/ 0 w 124"/>
                      <a:gd name="T7" fmla="*/ 12 h 124"/>
                      <a:gd name="T8" fmla="*/ 12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2" y="0"/>
                        </a:moveTo>
                        <a:lnTo>
                          <a:pt x="124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" name="Freeform 101">
                    <a:extLst>
                      <a:ext uri="{FF2B5EF4-FFF2-40B4-BE49-F238E27FC236}">
                        <a16:creationId xmlns="" xmlns:a16="http://schemas.microsoft.com/office/drawing/2014/main" id="{F79BCB6C-DF78-47E0-B062-1E6850DD5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2513" y="628650"/>
                    <a:ext cx="652463" cy="474662"/>
                  </a:xfrm>
                  <a:custGeom>
                    <a:avLst/>
                    <a:gdLst>
                      <a:gd name="T0" fmla="*/ 205 w 205"/>
                      <a:gd name="T1" fmla="*/ 149 h 149"/>
                      <a:gd name="T2" fmla="*/ 0 w 205"/>
                      <a:gd name="T3" fmla="*/ 149 h 149"/>
                      <a:gd name="T4" fmla="*/ 0 w 205"/>
                      <a:gd name="T5" fmla="*/ 0 h 149"/>
                      <a:gd name="T6" fmla="*/ 125 w 205"/>
                      <a:gd name="T7" fmla="*/ 0 h 149"/>
                      <a:gd name="T8" fmla="*/ 205 w 205"/>
                      <a:gd name="T9" fmla="*/ 67 h 149"/>
                      <a:gd name="T10" fmla="*/ 205 w 205"/>
                      <a:gd name="T1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5" h="149">
                        <a:moveTo>
                          <a:pt x="205" y="149"/>
                        </a:move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5" y="0"/>
                          <a:pt x="125" y="0"/>
                          <a:pt x="125" y="0"/>
                        </a:cubicBezTo>
                        <a:cubicBezTo>
                          <a:pt x="169" y="0"/>
                          <a:pt x="205" y="30"/>
                          <a:pt x="205" y="67"/>
                        </a:cubicBezTo>
                        <a:lnTo>
                          <a:pt x="20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Rectangle 102">
                    <a:extLst>
                      <a:ext uri="{FF2B5EF4-FFF2-40B4-BE49-F238E27FC236}">
                        <a16:creationId xmlns="" xmlns:a16="http://schemas.microsoft.com/office/drawing/2014/main" id="{4757B184-8CF4-4A9F-8E1B-6540C60E21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538" y="698500"/>
                    <a:ext cx="219075" cy="4905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 103">
                    <a:extLst>
                      <a:ext uri="{FF2B5EF4-FFF2-40B4-BE49-F238E27FC236}">
                        <a16:creationId xmlns="" xmlns:a16="http://schemas.microsoft.com/office/drawing/2014/main" id="{CC849B0E-F4B2-4627-B071-0C1295BAE6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163" y="1588"/>
                    <a:ext cx="3952875" cy="977900"/>
                  </a:xfrm>
                  <a:custGeom>
                    <a:avLst/>
                    <a:gdLst>
                      <a:gd name="T0" fmla="*/ 2474 w 2490"/>
                      <a:gd name="T1" fmla="*/ 616 h 616"/>
                      <a:gd name="T2" fmla="*/ 580 w 2490"/>
                      <a:gd name="T3" fmla="*/ 48 h 616"/>
                      <a:gd name="T4" fmla="*/ 28 w 2490"/>
                      <a:gd name="T5" fmla="*/ 469 h 616"/>
                      <a:gd name="T6" fmla="*/ 0 w 2490"/>
                      <a:gd name="T7" fmla="*/ 437 h 616"/>
                      <a:gd name="T8" fmla="*/ 572 w 2490"/>
                      <a:gd name="T9" fmla="*/ 0 h 616"/>
                      <a:gd name="T10" fmla="*/ 2490 w 2490"/>
                      <a:gd name="T11" fmla="*/ 578 h 616"/>
                      <a:gd name="T12" fmla="*/ 2474 w 2490"/>
                      <a:gd name="T13" fmla="*/ 616 h 6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90" h="616">
                        <a:moveTo>
                          <a:pt x="2474" y="616"/>
                        </a:moveTo>
                        <a:lnTo>
                          <a:pt x="580" y="48"/>
                        </a:lnTo>
                        <a:lnTo>
                          <a:pt x="28" y="469"/>
                        </a:lnTo>
                        <a:lnTo>
                          <a:pt x="0" y="437"/>
                        </a:lnTo>
                        <a:lnTo>
                          <a:pt x="572" y="0"/>
                        </a:lnTo>
                        <a:lnTo>
                          <a:pt x="2490" y="578"/>
                        </a:lnTo>
                        <a:lnTo>
                          <a:pt x="2474" y="6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Rectangle 107">
                    <a:extLst>
                      <a:ext uri="{FF2B5EF4-FFF2-40B4-BE49-F238E27FC236}">
                        <a16:creationId xmlns="" xmlns:a16="http://schemas.microsoft.com/office/drawing/2014/main" id="{486DEEA3-A941-46FE-8EED-0AD0B6FFE8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4825" y="752475"/>
                    <a:ext cx="771525" cy="365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 108">
                    <a:extLst>
                      <a:ext uri="{FF2B5EF4-FFF2-40B4-BE49-F238E27FC236}">
                        <a16:creationId xmlns="" xmlns:a16="http://schemas.microsoft.com/office/drawing/2014/main" id="{557F38F5-3630-40EC-BA66-73432026C9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44825" y="900113"/>
                    <a:ext cx="1287463" cy="88900"/>
                  </a:xfrm>
                  <a:custGeom>
                    <a:avLst/>
                    <a:gdLst>
                      <a:gd name="T0" fmla="*/ 0 w 811"/>
                      <a:gd name="T1" fmla="*/ 56 h 56"/>
                      <a:gd name="T2" fmla="*/ 0 w 811"/>
                      <a:gd name="T3" fmla="*/ 30 h 56"/>
                      <a:gd name="T4" fmla="*/ 725 w 811"/>
                      <a:gd name="T5" fmla="*/ 30 h 56"/>
                      <a:gd name="T6" fmla="*/ 735 w 811"/>
                      <a:gd name="T7" fmla="*/ 0 h 56"/>
                      <a:gd name="T8" fmla="*/ 811 w 811"/>
                      <a:gd name="T9" fmla="*/ 30 h 56"/>
                      <a:gd name="T10" fmla="*/ 811 w 811"/>
                      <a:gd name="T11" fmla="*/ 56 h 56"/>
                      <a:gd name="T12" fmla="*/ 0 w 811"/>
                      <a:gd name="T13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1" h="56">
                        <a:moveTo>
                          <a:pt x="0" y="56"/>
                        </a:moveTo>
                        <a:lnTo>
                          <a:pt x="0" y="30"/>
                        </a:lnTo>
                        <a:lnTo>
                          <a:pt x="725" y="30"/>
                        </a:lnTo>
                        <a:lnTo>
                          <a:pt x="735" y="0"/>
                        </a:lnTo>
                        <a:lnTo>
                          <a:pt x="811" y="30"/>
                        </a:lnTo>
                        <a:lnTo>
                          <a:pt x="811" y="56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6" name="Rectangle 109">
                    <a:extLst>
                      <a:ext uri="{FF2B5EF4-FFF2-40B4-BE49-F238E27FC236}">
                        <a16:creationId xmlns="" xmlns:a16="http://schemas.microsoft.com/office/drawing/2014/main" id="{7C0576B5-B164-4FFC-AB3D-54DB67DBBC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1425" y="752475"/>
                    <a:ext cx="34925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Rectangle 110">
                    <a:extLst>
                      <a:ext uri="{FF2B5EF4-FFF2-40B4-BE49-F238E27FC236}">
                        <a16:creationId xmlns="" xmlns:a16="http://schemas.microsoft.com/office/drawing/2014/main" id="{224191C2-2557-40DC-8EDA-75987C0232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49700" y="820738"/>
                    <a:ext cx="38100" cy="1333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111">
                    <a:extLst>
                      <a:ext uri="{FF2B5EF4-FFF2-40B4-BE49-F238E27FC236}">
                        <a16:creationId xmlns="" xmlns:a16="http://schemas.microsoft.com/office/drawing/2014/main" id="{B27F8F5F-97E2-43D6-850D-003D66B84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4738" y="768350"/>
                    <a:ext cx="185738" cy="185737"/>
                  </a:xfrm>
                  <a:custGeom>
                    <a:avLst/>
                    <a:gdLst>
                      <a:gd name="T0" fmla="*/ 0 w 117"/>
                      <a:gd name="T1" fmla="*/ 105 h 117"/>
                      <a:gd name="T2" fmla="*/ 107 w 117"/>
                      <a:gd name="T3" fmla="*/ 0 h 117"/>
                      <a:gd name="T4" fmla="*/ 117 w 117"/>
                      <a:gd name="T5" fmla="*/ 11 h 117"/>
                      <a:gd name="T6" fmla="*/ 12 w 117"/>
                      <a:gd name="T7" fmla="*/ 117 h 117"/>
                      <a:gd name="T8" fmla="*/ 0 w 117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117">
                        <a:moveTo>
                          <a:pt x="0" y="105"/>
                        </a:moveTo>
                        <a:lnTo>
                          <a:pt x="107" y="0"/>
                        </a:lnTo>
                        <a:lnTo>
                          <a:pt x="117" y="11"/>
                        </a:lnTo>
                        <a:lnTo>
                          <a:pt x="12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 112">
                    <a:extLst>
                      <a:ext uri="{FF2B5EF4-FFF2-40B4-BE49-F238E27FC236}">
                        <a16:creationId xmlns="" xmlns:a16="http://schemas.microsoft.com/office/drawing/2014/main" id="{0911D9D1-331E-4BE0-9B62-1CB25CAAE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7300" y="814388"/>
                    <a:ext cx="142875" cy="139700"/>
                  </a:xfrm>
                  <a:custGeom>
                    <a:avLst/>
                    <a:gdLst>
                      <a:gd name="T0" fmla="*/ 0 w 90"/>
                      <a:gd name="T1" fmla="*/ 78 h 88"/>
                      <a:gd name="T2" fmla="*/ 78 w 90"/>
                      <a:gd name="T3" fmla="*/ 0 h 88"/>
                      <a:gd name="T4" fmla="*/ 90 w 90"/>
                      <a:gd name="T5" fmla="*/ 10 h 88"/>
                      <a:gd name="T6" fmla="*/ 12 w 90"/>
                      <a:gd name="T7" fmla="*/ 88 h 88"/>
                      <a:gd name="T8" fmla="*/ 0 w 90"/>
                      <a:gd name="T9" fmla="*/ 7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78"/>
                        </a:moveTo>
                        <a:lnTo>
                          <a:pt x="78" y="0"/>
                        </a:lnTo>
                        <a:lnTo>
                          <a:pt x="90" y="10"/>
                        </a:lnTo>
                        <a:lnTo>
                          <a:pt x="12" y="8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113">
                    <a:extLst>
                      <a:ext uri="{FF2B5EF4-FFF2-40B4-BE49-F238E27FC236}">
                        <a16:creationId xmlns="" xmlns:a16="http://schemas.microsoft.com/office/drawing/2014/main" id="{358F887F-9483-4877-B0E8-B705EEB8E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4738" y="768350"/>
                    <a:ext cx="185738" cy="185737"/>
                  </a:xfrm>
                  <a:custGeom>
                    <a:avLst/>
                    <a:gdLst>
                      <a:gd name="T0" fmla="*/ 12 w 117"/>
                      <a:gd name="T1" fmla="*/ 0 h 117"/>
                      <a:gd name="T2" fmla="*/ 117 w 117"/>
                      <a:gd name="T3" fmla="*/ 105 h 117"/>
                      <a:gd name="T4" fmla="*/ 107 w 117"/>
                      <a:gd name="T5" fmla="*/ 117 h 117"/>
                      <a:gd name="T6" fmla="*/ 0 w 117"/>
                      <a:gd name="T7" fmla="*/ 11 h 117"/>
                      <a:gd name="T8" fmla="*/ 12 w 117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117">
                        <a:moveTo>
                          <a:pt x="12" y="0"/>
                        </a:moveTo>
                        <a:lnTo>
                          <a:pt x="117" y="105"/>
                        </a:lnTo>
                        <a:lnTo>
                          <a:pt x="107" y="117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" name="Rectangle 114">
                    <a:extLst>
                      <a:ext uri="{FF2B5EF4-FFF2-40B4-BE49-F238E27FC236}">
                        <a16:creationId xmlns="" xmlns:a16="http://schemas.microsoft.com/office/drawing/2014/main" id="{D3370D7C-7343-4481-9C02-1AF691AF28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2038" y="752475"/>
                    <a:ext cx="38100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115">
                    <a:extLst>
                      <a:ext uri="{FF2B5EF4-FFF2-40B4-BE49-F238E27FC236}">
                        <a16:creationId xmlns="" xmlns:a16="http://schemas.microsoft.com/office/drawing/2014/main" id="{37DBE896-9FB1-4020-9BA7-980AD9DCE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0113" y="768350"/>
                    <a:ext cx="184150" cy="185737"/>
                  </a:xfrm>
                  <a:custGeom>
                    <a:avLst/>
                    <a:gdLst>
                      <a:gd name="T0" fmla="*/ 0 w 116"/>
                      <a:gd name="T1" fmla="*/ 105 h 117"/>
                      <a:gd name="T2" fmla="*/ 104 w 116"/>
                      <a:gd name="T3" fmla="*/ 0 h 117"/>
                      <a:gd name="T4" fmla="*/ 116 w 116"/>
                      <a:gd name="T5" fmla="*/ 11 h 117"/>
                      <a:gd name="T6" fmla="*/ 10 w 116"/>
                      <a:gd name="T7" fmla="*/ 117 h 117"/>
                      <a:gd name="T8" fmla="*/ 0 w 116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0" y="105"/>
                        </a:moveTo>
                        <a:lnTo>
                          <a:pt x="104" y="0"/>
                        </a:lnTo>
                        <a:lnTo>
                          <a:pt x="116" y="11"/>
                        </a:lnTo>
                        <a:lnTo>
                          <a:pt x="10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3" name="Freeform 116">
                    <a:extLst>
                      <a:ext uri="{FF2B5EF4-FFF2-40B4-BE49-F238E27FC236}">
                        <a16:creationId xmlns="" xmlns:a16="http://schemas.microsoft.com/office/drawing/2014/main" id="{E554943A-A80C-491C-AF84-1AE0150F7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0113" y="768350"/>
                    <a:ext cx="184150" cy="185737"/>
                  </a:xfrm>
                  <a:custGeom>
                    <a:avLst/>
                    <a:gdLst>
                      <a:gd name="T0" fmla="*/ 10 w 116"/>
                      <a:gd name="T1" fmla="*/ 0 h 117"/>
                      <a:gd name="T2" fmla="*/ 116 w 116"/>
                      <a:gd name="T3" fmla="*/ 105 h 117"/>
                      <a:gd name="T4" fmla="*/ 104 w 116"/>
                      <a:gd name="T5" fmla="*/ 117 h 117"/>
                      <a:gd name="T6" fmla="*/ 0 w 116"/>
                      <a:gd name="T7" fmla="*/ 11 h 117"/>
                      <a:gd name="T8" fmla="*/ 10 w 116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10" y="0"/>
                        </a:moveTo>
                        <a:lnTo>
                          <a:pt x="116" y="105"/>
                        </a:lnTo>
                        <a:lnTo>
                          <a:pt x="104" y="117"/>
                        </a:lnTo>
                        <a:lnTo>
                          <a:pt x="0" y="1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4" name="Rectangle 117">
                    <a:extLst>
                      <a:ext uri="{FF2B5EF4-FFF2-40B4-BE49-F238E27FC236}">
                        <a16:creationId xmlns="" xmlns:a16="http://schemas.microsoft.com/office/drawing/2014/main" id="{4F752A29-D806-435C-A722-E3C1B7A97F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7413" y="752475"/>
                    <a:ext cx="38100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118">
                    <a:extLst>
                      <a:ext uri="{FF2B5EF4-FFF2-40B4-BE49-F238E27FC236}">
                        <a16:creationId xmlns="" xmlns:a16="http://schemas.microsoft.com/office/drawing/2014/main" id="{B7503B76-537B-469E-90A0-3686E23DE7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725" y="768350"/>
                    <a:ext cx="188913" cy="185737"/>
                  </a:xfrm>
                  <a:custGeom>
                    <a:avLst/>
                    <a:gdLst>
                      <a:gd name="T0" fmla="*/ 0 w 119"/>
                      <a:gd name="T1" fmla="*/ 105 h 117"/>
                      <a:gd name="T2" fmla="*/ 107 w 119"/>
                      <a:gd name="T3" fmla="*/ 0 h 117"/>
                      <a:gd name="T4" fmla="*/ 119 w 119"/>
                      <a:gd name="T5" fmla="*/ 11 h 117"/>
                      <a:gd name="T6" fmla="*/ 12 w 119"/>
                      <a:gd name="T7" fmla="*/ 117 h 117"/>
                      <a:gd name="T8" fmla="*/ 0 w 119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7">
                        <a:moveTo>
                          <a:pt x="0" y="105"/>
                        </a:moveTo>
                        <a:lnTo>
                          <a:pt x="107" y="0"/>
                        </a:lnTo>
                        <a:lnTo>
                          <a:pt x="119" y="11"/>
                        </a:lnTo>
                        <a:lnTo>
                          <a:pt x="12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 119">
                    <a:extLst>
                      <a:ext uri="{FF2B5EF4-FFF2-40B4-BE49-F238E27FC236}">
                        <a16:creationId xmlns="" xmlns:a16="http://schemas.microsoft.com/office/drawing/2014/main" id="{0BD2FEAD-B2A2-455F-8D6A-D00666B17C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725" y="768350"/>
                    <a:ext cx="188913" cy="185737"/>
                  </a:xfrm>
                  <a:custGeom>
                    <a:avLst/>
                    <a:gdLst>
                      <a:gd name="T0" fmla="*/ 12 w 119"/>
                      <a:gd name="T1" fmla="*/ 0 h 117"/>
                      <a:gd name="T2" fmla="*/ 119 w 119"/>
                      <a:gd name="T3" fmla="*/ 105 h 117"/>
                      <a:gd name="T4" fmla="*/ 107 w 119"/>
                      <a:gd name="T5" fmla="*/ 117 h 117"/>
                      <a:gd name="T6" fmla="*/ 0 w 119"/>
                      <a:gd name="T7" fmla="*/ 11 h 117"/>
                      <a:gd name="T8" fmla="*/ 12 w 119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7">
                        <a:moveTo>
                          <a:pt x="12" y="0"/>
                        </a:moveTo>
                        <a:lnTo>
                          <a:pt x="119" y="105"/>
                        </a:lnTo>
                        <a:lnTo>
                          <a:pt x="107" y="117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Rectangle 120">
                    <a:extLst>
                      <a:ext uri="{FF2B5EF4-FFF2-40B4-BE49-F238E27FC236}">
                        <a16:creationId xmlns="" xmlns:a16="http://schemas.microsoft.com/office/drawing/2014/main" id="{2D506871-6552-4D38-8048-4E0DCC0A91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51200" y="752475"/>
                    <a:ext cx="34925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121">
                    <a:extLst>
                      <a:ext uri="{FF2B5EF4-FFF2-40B4-BE49-F238E27FC236}">
                        <a16:creationId xmlns="" xmlns:a16="http://schemas.microsoft.com/office/drawing/2014/main" id="{ADB5DDDC-D6CA-47BE-B26C-522851EFC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6100" y="768350"/>
                    <a:ext cx="184150" cy="185737"/>
                  </a:xfrm>
                  <a:custGeom>
                    <a:avLst/>
                    <a:gdLst>
                      <a:gd name="T0" fmla="*/ 0 w 116"/>
                      <a:gd name="T1" fmla="*/ 105 h 117"/>
                      <a:gd name="T2" fmla="*/ 106 w 116"/>
                      <a:gd name="T3" fmla="*/ 0 h 117"/>
                      <a:gd name="T4" fmla="*/ 116 w 116"/>
                      <a:gd name="T5" fmla="*/ 11 h 117"/>
                      <a:gd name="T6" fmla="*/ 12 w 116"/>
                      <a:gd name="T7" fmla="*/ 117 h 117"/>
                      <a:gd name="T8" fmla="*/ 0 w 116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0" y="105"/>
                        </a:moveTo>
                        <a:lnTo>
                          <a:pt x="106" y="0"/>
                        </a:lnTo>
                        <a:lnTo>
                          <a:pt x="116" y="11"/>
                        </a:lnTo>
                        <a:lnTo>
                          <a:pt x="12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122">
                    <a:extLst>
                      <a:ext uri="{FF2B5EF4-FFF2-40B4-BE49-F238E27FC236}">
                        <a16:creationId xmlns="" xmlns:a16="http://schemas.microsoft.com/office/drawing/2014/main" id="{5A2F3165-E2C0-432D-B440-B47652ACE3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6100" y="768350"/>
                    <a:ext cx="184150" cy="185737"/>
                  </a:xfrm>
                  <a:custGeom>
                    <a:avLst/>
                    <a:gdLst>
                      <a:gd name="T0" fmla="*/ 12 w 116"/>
                      <a:gd name="T1" fmla="*/ 0 h 117"/>
                      <a:gd name="T2" fmla="*/ 116 w 116"/>
                      <a:gd name="T3" fmla="*/ 105 h 117"/>
                      <a:gd name="T4" fmla="*/ 106 w 116"/>
                      <a:gd name="T5" fmla="*/ 117 h 117"/>
                      <a:gd name="T6" fmla="*/ 0 w 116"/>
                      <a:gd name="T7" fmla="*/ 11 h 117"/>
                      <a:gd name="T8" fmla="*/ 12 w 116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12" y="0"/>
                        </a:moveTo>
                        <a:lnTo>
                          <a:pt x="116" y="105"/>
                        </a:lnTo>
                        <a:lnTo>
                          <a:pt x="106" y="117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Rectangle 124">
                    <a:extLst>
                      <a:ext uri="{FF2B5EF4-FFF2-40B4-BE49-F238E27FC236}">
                        <a16:creationId xmlns="" xmlns:a16="http://schemas.microsoft.com/office/drawing/2014/main" id="{BD1C565C-0A85-44A7-BFF4-E9FB88E8ED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695325"/>
                    <a:ext cx="206375" cy="6762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 125">
                    <a:extLst>
                      <a:ext uri="{FF2B5EF4-FFF2-40B4-BE49-F238E27FC236}">
                        <a16:creationId xmlns="" xmlns:a16="http://schemas.microsoft.com/office/drawing/2014/main" id="{18C695A9-513F-4753-8A4F-08A4F38548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475" y="4430713"/>
                    <a:ext cx="1154113" cy="207962"/>
                  </a:xfrm>
                  <a:custGeom>
                    <a:avLst/>
                    <a:gdLst>
                      <a:gd name="T0" fmla="*/ 362 w 362"/>
                      <a:gd name="T1" fmla="*/ 31 h 65"/>
                      <a:gd name="T2" fmla="*/ 362 w 362"/>
                      <a:gd name="T3" fmla="*/ 65 h 65"/>
                      <a:gd name="T4" fmla="*/ 0 w 362"/>
                      <a:gd name="T5" fmla="*/ 65 h 65"/>
                      <a:gd name="T6" fmla="*/ 0 w 362"/>
                      <a:gd name="T7" fmla="*/ 31 h 65"/>
                      <a:gd name="T8" fmla="*/ 30 w 362"/>
                      <a:gd name="T9" fmla="*/ 0 h 65"/>
                      <a:gd name="T10" fmla="*/ 332 w 362"/>
                      <a:gd name="T11" fmla="*/ 0 h 65"/>
                      <a:gd name="T12" fmla="*/ 362 w 362"/>
                      <a:gd name="T13" fmla="*/ 31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62" h="65">
                        <a:moveTo>
                          <a:pt x="362" y="31"/>
                        </a:moveTo>
                        <a:cubicBezTo>
                          <a:pt x="362" y="65"/>
                          <a:pt x="362" y="65"/>
                          <a:pt x="362" y="65"/>
                        </a:cubicBezTo>
                        <a:cubicBezTo>
                          <a:pt x="0" y="65"/>
                          <a:pt x="0" y="65"/>
                          <a:pt x="0" y="6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14"/>
                          <a:pt x="13" y="0"/>
                          <a:pt x="30" y="0"/>
                        </a:cubicBezTo>
                        <a:cubicBezTo>
                          <a:pt x="332" y="0"/>
                          <a:pt x="332" y="0"/>
                          <a:pt x="332" y="0"/>
                        </a:cubicBezTo>
                        <a:cubicBezTo>
                          <a:pt x="349" y="0"/>
                          <a:pt x="362" y="14"/>
                          <a:pt x="362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3" name="Group 267">
                  <a:extLst>
                    <a:ext uri="{FF2B5EF4-FFF2-40B4-BE49-F238E27FC236}">
                      <a16:creationId xmlns="" xmlns:a16="http://schemas.microsoft.com/office/drawing/2014/main" id="{B04732DA-0270-4CE1-B450-FABFF749E060}"/>
                    </a:ext>
                  </a:extLst>
                </p:cNvPr>
                <p:cNvGrpSpPr/>
                <p:nvPr/>
              </p:nvGrpSpPr>
              <p:grpSpPr>
                <a:xfrm>
                  <a:off x="4250672" y="757181"/>
                  <a:ext cx="1103077" cy="4067578"/>
                  <a:chOff x="9604638" y="-3280047"/>
                  <a:chExt cx="1600255" cy="5900911"/>
                </a:xfrm>
                <a:grpFill/>
              </p:grpSpPr>
              <p:grpSp>
                <p:nvGrpSpPr>
                  <p:cNvPr id="294" name="Group 268">
                    <a:extLst>
                      <a:ext uri="{FF2B5EF4-FFF2-40B4-BE49-F238E27FC236}">
                        <a16:creationId xmlns="" xmlns:a16="http://schemas.microsoft.com/office/drawing/2014/main" id="{086081C0-F417-455B-8A6A-09AF13517365}"/>
                      </a:ext>
                    </a:extLst>
                  </p:cNvPr>
                  <p:cNvGrpSpPr/>
                  <p:nvPr/>
                </p:nvGrpSpPr>
                <p:grpSpPr>
                  <a:xfrm>
                    <a:off x="10090815" y="-3280047"/>
                    <a:ext cx="455613" cy="4540251"/>
                    <a:chOff x="2149974" y="-3713177"/>
                    <a:chExt cx="455613" cy="4540251"/>
                  </a:xfrm>
                  <a:grpFill/>
                </p:grpSpPr>
                <p:sp>
                  <p:nvSpPr>
                    <p:cNvPr id="302" name="Freeform 6">
                      <a:extLst>
                        <a:ext uri="{FF2B5EF4-FFF2-40B4-BE49-F238E27FC236}">
                          <a16:creationId xmlns="" xmlns:a16="http://schemas.microsoft.com/office/drawing/2014/main" id="{98B7F349-D70E-435E-A2EA-76E10D8271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9974" y="-3713177"/>
                      <a:ext cx="377825" cy="3998913"/>
                    </a:xfrm>
                    <a:custGeom>
                      <a:avLst/>
                      <a:gdLst>
                        <a:gd name="T0" fmla="*/ 203 w 238"/>
                        <a:gd name="T1" fmla="*/ 38 h 2519"/>
                        <a:gd name="T2" fmla="*/ 193 w 238"/>
                        <a:gd name="T3" fmla="*/ 2487 h 2519"/>
                        <a:gd name="T4" fmla="*/ 111 w 238"/>
                        <a:gd name="T5" fmla="*/ 2487 h 2519"/>
                        <a:gd name="T6" fmla="*/ 35 w 238"/>
                        <a:gd name="T7" fmla="*/ 6 h 2519"/>
                        <a:gd name="T8" fmla="*/ 0 w 238"/>
                        <a:gd name="T9" fmla="*/ 0 h 2519"/>
                        <a:gd name="T10" fmla="*/ 76 w 238"/>
                        <a:gd name="T11" fmla="*/ 2503 h 2519"/>
                        <a:gd name="T12" fmla="*/ 76 w 238"/>
                        <a:gd name="T13" fmla="*/ 2519 h 2519"/>
                        <a:gd name="T14" fmla="*/ 225 w 238"/>
                        <a:gd name="T15" fmla="*/ 2519 h 2519"/>
                        <a:gd name="T16" fmla="*/ 238 w 238"/>
                        <a:gd name="T17" fmla="*/ 38 h 25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8" h="2519">
                          <a:moveTo>
                            <a:pt x="203" y="38"/>
                          </a:moveTo>
                          <a:lnTo>
                            <a:pt x="193" y="2487"/>
                          </a:lnTo>
                          <a:lnTo>
                            <a:pt x="111" y="2487"/>
                          </a:lnTo>
                          <a:lnTo>
                            <a:pt x="35" y="6"/>
                          </a:lnTo>
                          <a:lnTo>
                            <a:pt x="0" y="0"/>
                          </a:lnTo>
                          <a:lnTo>
                            <a:pt x="76" y="2503"/>
                          </a:lnTo>
                          <a:lnTo>
                            <a:pt x="76" y="2519"/>
                          </a:lnTo>
                          <a:lnTo>
                            <a:pt x="225" y="2519"/>
                          </a:lnTo>
                          <a:lnTo>
                            <a:pt x="238" y="38"/>
                          </a:ln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Freeform 7">
                      <a:extLst>
                        <a:ext uri="{FF2B5EF4-FFF2-40B4-BE49-F238E27FC236}">
                          <a16:creationId xmlns="" xmlns:a16="http://schemas.microsoft.com/office/drawing/2014/main" id="{9524C810-4F10-4D11-B304-E542B344FB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99199" y="488936"/>
                      <a:ext cx="303213" cy="338138"/>
                    </a:xfrm>
                    <a:custGeom>
                      <a:avLst/>
                      <a:gdLst>
                        <a:gd name="T0" fmla="*/ 29 w 93"/>
                        <a:gd name="T1" fmla="*/ 2 h 106"/>
                        <a:gd name="T2" fmla="*/ 24 w 93"/>
                        <a:gd name="T3" fmla="*/ 2 h 106"/>
                        <a:gd name="T4" fmla="*/ 2 w 93"/>
                        <a:gd name="T5" fmla="*/ 51 h 106"/>
                        <a:gd name="T6" fmla="*/ 32 w 93"/>
                        <a:gd name="T7" fmla="*/ 100 h 106"/>
                        <a:gd name="T8" fmla="*/ 84 w 93"/>
                        <a:gd name="T9" fmla="*/ 86 h 106"/>
                        <a:gd name="T10" fmla="*/ 86 w 93"/>
                        <a:gd name="T11" fmla="*/ 46 h 106"/>
                        <a:gd name="T12" fmla="*/ 86 w 93"/>
                        <a:gd name="T13" fmla="*/ 43 h 106"/>
                        <a:gd name="T14" fmla="*/ 86 w 93"/>
                        <a:gd name="T15" fmla="*/ 40 h 106"/>
                        <a:gd name="T16" fmla="*/ 84 w 93"/>
                        <a:gd name="T17" fmla="*/ 31 h 106"/>
                        <a:gd name="T18" fmla="*/ 77 w 93"/>
                        <a:gd name="T19" fmla="*/ 32 h 106"/>
                        <a:gd name="T20" fmla="*/ 77 w 93"/>
                        <a:gd name="T21" fmla="*/ 39 h 106"/>
                        <a:gd name="T22" fmla="*/ 77 w 93"/>
                        <a:gd name="T23" fmla="*/ 42 h 106"/>
                        <a:gd name="T24" fmla="*/ 71 w 93"/>
                        <a:gd name="T25" fmla="*/ 65 h 106"/>
                        <a:gd name="T26" fmla="*/ 40 w 93"/>
                        <a:gd name="T27" fmla="*/ 63 h 106"/>
                        <a:gd name="T28" fmla="*/ 49 w 93"/>
                        <a:gd name="T29" fmla="*/ 27 h 106"/>
                        <a:gd name="T30" fmla="*/ 49 w 93"/>
                        <a:gd name="T31" fmla="*/ 23 h 106"/>
                        <a:gd name="T32" fmla="*/ 29 w 93"/>
                        <a:gd name="T33" fmla="*/ 2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3" h="106">
                          <a:moveTo>
                            <a:pt x="29" y="2"/>
                          </a:moveTo>
                          <a:cubicBezTo>
                            <a:pt x="28" y="0"/>
                            <a:pt x="25" y="0"/>
                            <a:pt x="24" y="2"/>
                          </a:cubicBezTo>
                          <a:cubicBezTo>
                            <a:pt x="18" y="10"/>
                            <a:pt x="4" y="30"/>
                            <a:pt x="2" y="51"/>
                          </a:cubicBezTo>
                          <a:cubicBezTo>
                            <a:pt x="0" y="71"/>
                            <a:pt x="10" y="93"/>
                            <a:pt x="32" y="100"/>
                          </a:cubicBezTo>
                          <a:cubicBezTo>
                            <a:pt x="51" y="106"/>
                            <a:pt x="76" y="101"/>
                            <a:pt x="84" y="86"/>
                          </a:cubicBezTo>
                          <a:cubicBezTo>
                            <a:pt x="93" y="69"/>
                            <a:pt x="87" y="52"/>
                            <a:pt x="86" y="46"/>
                          </a:cubicBezTo>
                          <a:cubicBezTo>
                            <a:pt x="86" y="45"/>
                            <a:pt x="86" y="44"/>
                            <a:pt x="86" y="43"/>
                          </a:cubicBezTo>
                          <a:cubicBezTo>
                            <a:pt x="86" y="42"/>
                            <a:pt x="86" y="41"/>
                            <a:pt x="86" y="40"/>
                          </a:cubicBezTo>
                          <a:cubicBezTo>
                            <a:pt x="85" y="38"/>
                            <a:pt x="85" y="34"/>
                            <a:pt x="84" y="31"/>
                          </a:cubicBezTo>
                          <a:cubicBezTo>
                            <a:pt x="83" y="27"/>
                            <a:pt x="77" y="28"/>
                            <a:pt x="77" y="32"/>
                          </a:cubicBezTo>
                          <a:cubicBezTo>
                            <a:pt x="77" y="35"/>
                            <a:pt x="77" y="38"/>
                            <a:pt x="77" y="39"/>
                          </a:cubicBezTo>
                          <a:cubicBezTo>
                            <a:pt x="77" y="40"/>
                            <a:pt x="77" y="41"/>
                            <a:pt x="77" y="42"/>
                          </a:cubicBezTo>
                          <a:cubicBezTo>
                            <a:pt x="76" y="50"/>
                            <a:pt x="74" y="60"/>
                            <a:pt x="71" y="65"/>
                          </a:cubicBezTo>
                          <a:cubicBezTo>
                            <a:pt x="65" y="75"/>
                            <a:pt x="44" y="74"/>
                            <a:pt x="40" y="63"/>
                          </a:cubicBezTo>
                          <a:cubicBezTo>
                            <a:pt x="36" y="52"/>
                            <a:pt x="45" y="34"/>
                            <a:pt x="49" y="27"/>
                          </a:cubicBezTo>
                          <a:cubicBezTo>
                            <a:pt x="50" y="26"/>
                            <a:pt x="50" y="24"/>
                            <a:pt x="49" y="23"/>
                          </a:cubicBezTo>
                          <a:lnTo>
                            <a:pt x="29" y="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4" name="Freeform 8">
                      <a:extLst>
                        <a:ext uri="{FF2B5EF4-FFF2-40B4-BE49-F238E27FC236}">
                          <a16:creationId xmlns="" xmlns:a16="http://schemas.microsoft.com/office/drawing/2014/main" id="{1108A54F-D042-4D72-8E77-F99FADBE7F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81724" y="101586"/>
                      <a:ext cx="423863" cy="490538"/>
                    </a:xfrm>
                    <a:custGeom>
                      <a:avLst/>
                      <a:gdLst>
                        <a:gd name="T0" fmla="*/ 114 w 130"/>
                        <a:gd name="T1" fmla="*/ 11 h 154"/>
                        <a:gd name="T2" fmla="*/ 91 w 130"/>
                        <a:gd name="T3" fmla="*/ 0 h 154"/>
                        <a:gd name="T4" fmla="*/ 65 w 130"/>
                        <a:gd name="T5" fmla="*/ 0 h 154"/>
                        <a:gd name="T6" fmla="*/ 39 w 130"/>
                        <a:gd name="T7" fmla="*/ 0 h 154"/>
                        <a:gd name="T8" fmla="*/ 16 w 130"/>
                        <a:gd name="T9" fmla="*/ 11 h 154"/>
                        <a:gd name="T10" fmla="*/ 8 w 130"/>
                        <a:gd name="T11" fmla="*/ 20 h 154"/>
                        <a:gd name="T12" fmla="*/ 0 w 130"/>
                        <a:gd name="T13" fmla="*/ 40 h 154"/>
                        <a:gd name="T14" fmla="*/ 0 w 130"/>
                        <a:gd name="T15" fmla="*/ 79 h 154"/>
                        <a:gd name="T16" fmla="*/ 6 w 130"/>
                        <a:gd name="T17" fmla="*/ 97 h 154"/>
                        <a:gd name="T18" fmla="*/ 37 w 130"/>
                        <a:gd name="T19" fmla="*/ 141 h 154"/>
                        <a:gd name="T20" fmla="*/ 62 w 130"/>
                        <a:gd name="T21" fmla="*/ 154 h 154"/>
                        <a:gd name="T22" fmla="*/ 65 w 130"/>
                        <a:gd name="T23" fmla="*/ 154 h 154"/>
                        <a:gd name="T24" fmla="*/ 68 w 130"/>
                        <a:gd name="T25" fmla="*/ 154 h 154"/>
                        <a:gd name="T26" fmla="*/ 93 w 130"/>
                        <a:gd name="T27" fmla="*/ 141 h 154"/>
                        <a:gd name="T28" fmla="*/ 124 w 130"/>
                        <a:gd name="T29" fmla="*/ 97 h 154"/>
                        <a:gd name="T30" fmla="*/ 130 w 130"/>
                        <a:gd name="T31" fmla="*/ 79 h 154"/>
                        <a:gd name="T32" fmla="*/ 130 w 130"/>
                        <a:gd name="T33" fmla="*/ 40 h 154"/>
                        <a:gd name="T34" fmla="*/ 122 w 130"/>
                        <a:gd name="T35" fmla="*/ 20 h 154"/>
                        <a:gd name="T36" fmla="*/ 114 w 130"/>
                        <a:gd name="T37" fmla="*/ 11 h 1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0" h="154">
                          <a:moveTo>
                            <a:pt x="114" y="11"/>
                          </a:moveTo>
                          <a:cubicBezTo>
                            <a:pt x="108" y="4"/>
                            <a:pt x="100" y="0"/>
                            <a:pt x="91" y="0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30" y="0"/>
                            <a:pt x="22" y="4"/>
                            <a:pt x="16" y="11"/>
                          </a:cubicBezTo>
                          <a:cubicBezTo>
                            <a:pt x="8" y="20"/>
                            <a:pt x="8" y="20"/>
                            <a:pt x="8" y="20"/>
                          </a:cubicBezTo>
                          <a:cubicBezTo>
                            <a:pt x="3" y="25"/>
                            <a:pt x="0" y="33"/>
                            <a:pt x="0" y="40"/>
                          </a:cubicBezTo>
                          <a:cubicBezTo>
                            <a:pt x="0" y="79"/>
                            <a:pt x="0" y="79"/>
                            <a:pt x="0" y="79"/>
                          </a:cubicBezTo>
                          <a:cubicBezTo>
                            <a:pt x="0" y="85"/>
                            <a:pt x="2" y="91"/>
                            <a:pt x="6" y="97"/>
                          </a:cubicBezTo>
                          <a:cubicBezTo>
                            <a:pt x="37" y="141"/>
                            <a:pt x="37" y="141"/>
                            <a:pt x="37" y="141"/>
                          </a:cubicBezTo>
                          <a:cubicBezTo>
                            <a:pt x="43" y="149"/>
                            <a:pt x="52" y="154"/>
                            <a:pt x="62" y="154"/>
                          </a:cubicBezTo>
                          <a:cubicBezTo>
                            <a:pt x="65" y="154"/>
                            <a:pt x="65" y="154"/>
                            <a:pt x="65" y="154"/>
                          </a:cubicBezTo>
                          <a:cubicBezTo>
                            <a:pt x="68" y="154"/>
                            <a:pt x="68" y="154"/>
                            <a:pt x="68" y="154"/>
                          </a:cubicBezTo>
                          <a:cubicBezTo>
                            <a:pt x="78" y="154"/>
                            <a:pt x="87" y="149"/>
                            <a:pt x="93" y="141"/>
                          </a:cubicBezTo>
                          <a:cubicBezTo>
                            <a:pt x="124" y="97"/>
                            <a:pt x="124" y="97"/>
                            <a:pt x="124" y="97"/>
                          </a:cubicBezTo>
                          <a:cubicBezTo>
                            <a:pt x="128" y="91"/>
                            <a:pt x="130" y="85"/>
                            <a:pt x="130" y="79"/>
                          </a:cubicBezTo>
                          <a:cubicBezTo>
                            <a:pt x="130" y="40"/>
                            <a:pt x="130" y="40"/>
                            <a:pt x="130" y="40"/>
                          </a:cubicBezTo>
                          <a:cubicBezTo>
                            <a:pt x="130" y="33"/>
                            <a:pt x="127" y="25"/>
                            <a:pt x="122" y="20"/>
                          </a:cubicBezTo>
                          <a:lnTo>
                            <a:pt x="114" y="1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5" name="Group 269">
                    <a:extLst>
                      <a:ext uri="{FF2B5EF4-FFF2-40B4-BE49-F238E27FC236}">
                        <a16:creationId xmlns="" xmlns:a16="http://schemas.microsoft.com/office/drawing/2014/main" id="{0982A045-E3A7-4F26-A73B-C599DF4573CF}"/>
                      </a:ext>
                    </a:extLst>
                  </p:cNvPr>
                  <p:cNvGrpSpPr/>
                  <p:nvPr/>
                </p:nvGrpSpPr>
                <p:grpSpPr>
                  <a:xfrm>
                    <a:off x="9610110" y="1366348"/>
                    <a:ext cx="1594783" cy="1254516"/>
                    <a:chOff x="4501217" y="2328648"/>
                    <a:chExt cx="736600" cy="579437"/>
                  </a:xfrm>
                  <a:grpFill/>
                </p:grpSpPr>
                <p:sp>
                  <p:nvSpPr>
                    <p:cNvPr id="299" name="Rectangle 105">
                      <a:extLst>
                        <a:ext uri="{FF2B5EF4-FFF2-40B4-BE49-F238E27FC236}">
                          <a16:creationId xmlns="" xmlns:a16="http://schemas.microsoft.com/office/drawing/2014/main" id="{AE5AA55D-83C3-4BF0-89F4-86416EC463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1217" y="2411198"/>
                      <a:ext cx="736600" cy="24130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Rectangle 106">
                      <a:extLst>
                        <a:ext uri="{FF2B5EF4-FFF2-40B4-BE49-F238E27FC236}">
                          <a16:creationId xmlns="" xmlns:a16="http://schemas.microsoft.com/office/drawing/2014/main" id="{0BA4F1F9-A60F-4269-BE77-626D29D621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2680" y="2328648"/>
                      <a:ext cx="187325" cy="12382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Rectangle 123">
                      <a:extLst>
                        <a:ext uri="{FF2B5EF4-FFF2-40B4-BE49-F238E27FC236}">
                          <a16:creationId xmlns="" xmlns:a16="http://schemas.microsoft.com/office/drawing/2014/main" id="{6287C2E6-F979-4009-B1C7-74BA07D206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1217" y="2665198"/>
                      <a:ext cx="736600" cy="24288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" name="Group 270">
                    <a:extLst>
                      <a:ext uri="{FF2B5EF4-FFF2-40B4-BE49-F238E27FC236}">
                        <a16:creationId xmlns="" xmlns:a16="http://schemas.microsoft.com/office/drawing/2014/main" id="{6FB155C2-BD43-4F6A-B117-845EE1E07239}"/>
                      </a:ext>
                    </a:extLst>
                  </p:cNvPr>
                  <p:cNvGrpSpPr/>
                  <p:nvPr/>
                </p:nvGrpSpPr>
                <p:grpSpPr>
                  <a:xfrm>
                    <a:off x="9604638" y="1187749"/>
                    <a:ext cx="1584213" cy="352460"/>
                    <a:chOff x="9590893" y="872582"/>
                    <a:chExt cx="1584213" cy="352460"/>
                  </a:xfrm>
                  <a:grpFill/>
                </p:grpSpPr>
                <p:cxnSp>
                  <p:nvCxnSpPr>
                    <p:cNvPr id="297" name="Straight Connector 271">
                      <a:extLst>
                        <a:ext uri="{FF2B5EF4-FFF2-40B4-BE49-F238E27FC236}">
                          <a16:creationId xmlns="" xmlns:a16="http://schemas.microsoft.com/office/drawing/2014/main" id="{F777CD27-112E-4DDB-89EC-FF68459BD768}"/>
                        </a:ext>
                      </a:extLst>
                    </p:cNvPr>
                    <p:cNvCxnSpPr>
                      <a:cxnSpLocks/>
                      <a:stCxn id="303" idx="3"/>
                    </p:cNvCxnSpPr>
                    <p:nvPr/>
                  </p:nvCxnSpPr>
                  <p:spPr>
                    <a:xfrm flipH="1">
                      <a:off x="9590893" y="872582"/>
                      <a:ext cx="767126" cy="352460"/>
                    </a:xfrm>
                    <a:prstGeom prst="line">
                      <a:avLst/>
                    </a:prstGeom>
                    <a:grpFill/>
                    <a:ln w="222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72">
                      <a:extLst>
                        <a:ext uri="{FF2B5EF4-FFF2-40B4-BE49-F238E27FC236}">
                          <a16:creationId xmlns="" xmlns:a16="http://schemas.microsoft.com/office/drawing/2014/main" id="{3832C1BE-8B71-4447-950C-60ADEBBAF196}"/>
                        </a:ext>
                      </a:extLst>
                    </p:cNvPr>
                    <p:cNvCxnSpPr>
                      <a:cxnSpLocks/>
                      <a:stCxn id="303" idx="3"/>
                    </p:cNvCxnSpPr>
                    <p:nvPr/>
                  </p:nvCxnSpPr>
                  <p:spPr>
                    <a:xfrm>
                      <a:off x="10358019" y="872582"/>
                      <a:ext cx="817087" cy="352460"/>
                    </a:xfrm>
                    <a:prstGeom prst="line">
                      <a:avLst/>
                    </a:prstGeom>
                    <a:grpFill/>
                    <a:ln w="222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" name="Group 279">
                <a:extLst>
                  <a:ext uri="{FF2B5EF4-FFF2-40B4-BE49-F238E27FC236}">
                    <a16:creationId xmlns="" xmlns:a16="http://schemas.microsoft.com/office/drawing/2014/main" id="{28124F9E-5D26-426C-996C-DFDE4EE25C3C}"/>
                  </a:ext>
                </a:extLst>
              </p:cNvPr>
              <p:cNvGrpSpPr/>
              <p:nvPr userDrawn="1"/>
            </p:nvGrpSpPr>
            <p:grpSpPr>
              <a:xfrm flipH="1">
                <a:off x="1882954" y="3078705"/>
                <a:ext cx="1497075" cy="909119"/>
                <a:chOff x="3172436" y="1508641"/>
                <a:chExt cx="6382903" cy="387610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278" name="Freeform: Shape 280">
                  <a:extLst>
                    <a:ext uri="{FF2B5EF4-FFF2-40B4-BE49-F238E27FC236}">
                      <a16:creationId xmlns="" xmlns:a16="http://schemas.microsoft.com/office/drawing/2014/main" id="{390A229D-4C53-47D1-8FA1-9148A232A384}"/>
                    </a:ext>
                  </a:extLst>
                </p:cNvPr>
                <p:cNvSpPr/>
                <p:nvPr/>
              </p:nvSpPr>
              <p:spPr>
                <a:xfrm>
                  <a:off x="3776568" y="1677320"/>
                  <a:ext cx="1038032" cy="330283"/>
                </a:xfrm>
                <a:custGeom>
                  <a:avLst/>
                  <a:gdLst>
                    <a:gd name="connsiteX0" fmla="*/ 418624 w 419100"/>
                    <a:gd name="connsiteY0" fmla="*/ 112871 h 133350"/>
                    <a:gd name="connsiteX1" fmla="*/ 412909 w 419100"/>
                    <a:gd name="connsiteY1" fmla="*/ 132874 h 133350"/>
                    <a:gd name="connsiteX2" fmla="*/ 7144 w 419100"/>
                    <a:gd name="connsiteY2" fmla="*/ 26194 h 133350"/>
                    <a:gd name="connsiteX3" fmla="*/ 11906 w 419100"/>
                    <a:gd name="connsiteY3" fmla="*/ 714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00" h="133350">
                      <a:moveTo>
                        <a:pt x="418624" y="112871"/>
                      </a:moveTo>
                      <a:lnTo>
                        <a:pt x="412909" y="132874"/>
                      </a:lnTo>
                      <a:lnTo>
                        <a:pt x="7144" y="26194"/>
                      </a:lnTo>
                      <a:lnTo>
                        <a:pt x="11906" y="71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81">
                  <a:extLst>
                    <a:ext uri="{FF2B5EF4-FFF2-40B4-BE49-F238E27FC236}">
                      <a16:creationId xmlns="" xmlns:a16="http://schemas.microsoft.com/office/drawing/2014/main" id="{E2C63BA6-5F74-4F27-8D67-4D4C1185F51A}"/>
                    </a:ext>
                  </a:extLst>
                </p:cNvPr>
                <p:cNvSpPr/>
                <p:nvPr/>
              </p:nvSpPr>
              <p:spPr>
                <a:xfrm>
                  <a:off x="4702640" y="1879641"/>
                  <a:ext cx="589791" cy="283100"/>
                </a:xfrm>
                <a:custGeom>
                  <a:avLst/>
                  <a:gdLst>
                    <a:gd name="connsiteX0" fmla="*/ 8735 w 238125"/>
                    <a:gd name="connsiteY0" fmla="*/ 58457 h 114300"/>
                    <a:gd name="connsiteX1" fmla="*/ 21902 w 238125"/>
                    <a:gd name="connsiteY1" fmla="*/ 8735 h 114300"/>
                    <a:gd name="connsiteX2" fmla="*/ 233682 w 238125"/>
                    <a:gd name="connsiteY2" fmla="*/ 64818 h 114300"/>
                    <a:gd name="connsiteX3" fmla="*/ 220514 w 238125"/>
                    <a:gd name="connsiteY3" fmla="*/ 11454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5" h="114300">
                      <a:moveTo>
                        <a:pt x="8735" y="58457"/>
                      </a:moveTo>
                      <a:lnTo>
                        <a:pt x="21902" y="8735"/>
                      </a:lnTo>
                      <a:lnTo>
                        <a:pt x="233682" y="64818"/>
                      </a:lnTo>
                      <a:lnTo>
                        <a:pt x="220514" y="1145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0" name="Freeform: Shape 282">
                  <a:extLst>
                    <a:ext uri="{FF2B5EF4-FFF2-40B4-BE49-F238E27FC236}">
                      <a16:creationId xmlns="" xmlns:a16="http://schemas.microsoft.com/office/drawing/2014/main" id="{462E13E1-5741-4D78-95BA-8AD0196B7463}"/>
                    </a:ext>
                  </a:extLst>
                </p:cNvPr>
                <p:cNvSpPr/>
                <p:nvPr/>
              </p:nvSpPr>
              <p:spPr>
                <a:xfrm>
                  <a:off x="3557164" y="3463208"/>
                  <a:ext cx="212325" cy="1061624"/>
                </a:xfrm>
                <a:custGeom>
                  <a:avLst/>
                  <a:gdLst>
                    <a:gd name="connsiteX0" fmla="*/ 7144 w 85725"/>
                    <a:gd name="connsiteY0" fmla="*/ 9049 h 428625"/>
                    <a:gd name="connsiteX1" fmla="*/ 27146 w 85725"/>
                    <a:gd name="connsiteY1" fmla="*/ 7144 h 428625"/>
                    <a:gd name="connsiteX2" fmla="*/ 79534 w 85725"/>
                    <a:gd name="connsiteY2" fmla="*/ 423386 h 428625"/>
                    <a:gd name="connsiteX3" fmla="*/ 59531 w 85725"/>
                    <a:gd name="connsiteY3" fmla="*/ 42624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428625">
                      <a:moveTo>
                        <a:pt x="7144" y="9049"/>
                      </a:moveTo>
                      <a:lnTo>
                        <a:pt x="27146" y="7144"/>
                      </a:lnTo>
                      <a:lnTo>
                        <a:pt x="79534" y="423386"/>
                      </a:lnTo>
                      <a:lnTo>
                        <a:pt x="59531" y="4262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3">
                  <a:extLst>
                    <a:ext uri="{FF2B5EF4-FFF2-40B4-BE49-F238E27FC236}">
                      <a16:creationId xmlns="" xmlns:a16="http://schemas.microsoft.com/office/drawing/2014/main" id="{AD163F7A-1932-4E97-BE40-14A5028F566D}"/>
                    </a:ext>
                  </a:extLst>
                </p:cNvPr>
                <p:cNvSpPr/>
                <p:nvPr/>
              </p:nvSpPr>
              <p:spPr>
                <a:xfrm>
                  <a:off x="3459365" y="2983799"/>
                  <a:ext cx="212325" cy="589791"/>
                </a:xfrm>
                <a:custGeom>
                  <a:avLst/>
                  <a:gdLst>
                    <a:gd name="connsiteX0" fmla="*/ 7950 w 85725"/>
                    <a:gd name="connsiteY0" fmla="*/ 14122 h 238125"/>
                    <a:gd name="connsiteX1" fmla="*/ 59014 w 85725"/>
                    <a:gd name="connsiteY1" fmla="*/ 7950 h 238125"/>
                    <a:gd name="connsiteX2" fmla="*/ 85303 w 85725"/>
                    <a:gd name="connsiteY2" fmla="*/ 225447 h 238125"/>
                    <a:gd name="connsiteX3" fmla="*/ 34239 w 85725"/>
                    <a:gd name="connsiteY3" fmla="*/ 23161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238125">
                      <a:moveTo>
                        <a:pt x="7950" y="14122"/>
                      </a:moveTo>
                      <a:lnTo>
                        <a:pt x="59014" y="7950"/>
                      </a:lnTo>
                      <a:lnTo>
                        <a:pt x="85303" y="225447"/>
                      </a:lnTo>
                      <a:lnTo>
                        <a:pt x="34239" y="2316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: Shape 284">
                  <a:extLst>
                    <a:ext uri="{FF2B5EF4-FFF2-40B4-BE49-F238E27FC236}">
                      <a16:creationId xmlns="" xmlns:a16="http://schemas.microsoft.com/office/drawing/2014/main" id="{3D29ADDC-9CBC-42C6-A20E-B503275ADC97}"/>
                    </a:ext>
                  </a:extLst>
                </p:cNvPr>
                <p:cNvSpPr/>
                <p:nvPr/>
              </p:nvSpPr>
              <p:spPr>
                <a:xfrm>
                  <a:off x="3817854" y="1947446"/>
                  <a:ext cx="2838073" cy="1903844"/>
                </a:xfrm>
                <a:custGeom>
                  <a:avLst/>
                  <a:gdLst>
                    <a:gd name="connsiteX0" fmla="*/ 2098335 w 2838073"/>
                    <a:gd name="connsiteY0" fmla="*/ 397944 h 1903844"/>
                    <a:gd name="connsiteX1" fmla="*/ 1982738 w 2838073"/>
                    <a:gd name="connsiteY1" fmla="*/ 513542 h 1903844"/>
                    <a:gd name="connsiteX2" fmla="*/ 2098335 w 2838073"/>
                    <a:gd name="connsiteY2" fmla="*/ 629143 h 1903844"/>
                    <a:gd name="connsiteX3" fmla="*/ 2213936 w 2838073"/>
                    <a:gd name="connsiteY3" fmla="*/ 513542 h 1903844"/>
                    <a:gd name="connsiteX4" fmla="*/ 2098335 w 2838073"/>
                    <a:gd name="connsiteY4" fmla="*/ 397944 h 1903844"/>
                    <a:gd name="connsiteX5" fmla="*/ 0 w 2838073"/>
                    <a:gd name="connsiteY5" fmla="*/ 0 h 1903844"/>
                    <a:gd name="connsiteX6" fmla="*/ 2087859 w 2838073"/>
                    <a:gd name="connsiteY6" fmla="*/ 143908 h 1903844"/>
                    <a:gd name="connsiteX7" fmla="*/ 2448812 w 2838073"/>
                    <a:gd name="connsiteY7" fmla="*/ 398698 h 1903844"/>
                    <a:gd name="connsiteX8" fmla="*/ 2838073 w 2838073"/>
                    <a:gd name="connsiteY8" fmla="*/ 1285743 h 1903844"/>
                    <a:gd name="connsiteX9" fmla="*/ 2566771 w 2838073"/>
                    <a:gd name="connsiteY9" fmla="*/ 1903844 h 1903844"/>
                    <a:gd name="connsiteX10" fmla="*/ 2005290 w 2838073"/>
                    <a:gd name="connsiteY10" fmla="*/ 884686 h 1903844"/>
                    <a:gd name="connsiteX11" fmla="*/ 1745782 w 2838073"/>
                    <a:gd name="connsiteY11" fmla="*/ 677079 h 1903844"/>
                    <a:gd name="connsiteX12" fmla="*/ 0 w 2838073"/>
                    <a:gd name="connsiteY12" fmla="*/ 174579 h 190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38073" h="1903844">
                      <a:moveTo>
                        <a:pt x="2098335" y="397944"/>
                      </a:moveTo>
                      <a:cubicBezTo>
                        <a:pt x="2034639" y="397944"/>
                        <a:pt x="1982738" y="449846"/>
                        <a:pt x="1982738" y="513542"/>
                      </a:cubicBezTo>
                      <a:cubicBezTo>
                        <a:pt x="1982738" y="577241"/>
                        <a:pt x="2034639" y="629143"/>
                        <a:pt x="2098335" y="629143"/>
                      </a:cubicBezTo>
                      <a:cubicBezTo>
                        <a:pt x="2162034" y="629143"/>
                        <a:pt x="2213936" y="577241"/>
                        <a:pt x="2213936" y="513542"/>
                      </a:cubicBezTo>
                      <a:cubicBezTo>
                        <a:pt x="2213936" y="449846"/>
                        <a:pt x="2162034" y="400302"/>
                        <a:pt x="2098335" y="397944"/>
                      </a:cubicBezTo>
                      <a:close/>
                      <a:moveTo>
                        <a:pt x="0" y="0"/>
                      </a:moveTo>
                      <a:lnTo>
                        <a:pt x="2087859" y="143908"/>
                      </a:lnTo>
                      <a:cubicBezTo>
                        <a:pt x="2229409" y="153345"/>
                        <a:pt x="2392192" y="268945"/>
                        <a:pt x="2448812" y="398698"/>
                      </a:cubicBezTo>
                      <a:lnTo>
                        <a:pt x="2838073" y="1285743"/>
                      </a:lnTo>
                      <a:lnTo>
                        <a:pt x="2566771" y="1903844"/>
                      </a:lnTo>
                      <a:lnTo>
                        <a:pt x="2005290" y="884686"/>
                      </a:lnTo>
                      <a:cubicBezTo>
                        <a:pt x="1958106" y="797398"/>
                        <a:pt x="1840148" y="705389"/>
                        <a:pt x="1745782" y="677079"/>
                      </a:cubicBezTo>
                      <a:lnTo>
                        <a:pt x="0" y="1745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5">
                  <a:extLst>
                    <a:ext uri="{FF2B5EF4-FFF2-40B4-BE49-F238E27FC236}">
                      <a16:creationId xmlns="" xmlns:a16="http://schemas.microsoft.com/office/drawing/2014/main" id="{0FD4D555-B877-42BB-AEB7-D7FEFC7720A8}"/>
                    </a:ext>
                  </a:extLst>
                </p:cNvPr>
                <p:cNvSpPr/>
                <p:nvPr/>
              </p:nvSpPr>
              <p:spPr>
                <a:xfrm>
                  <a:off x="6324465" y="2859263"/>
                  <a:ext cx="3066913" cy="1439090"/>
                </a:xfrm>
                <a:custGeom>
                  <a:avLst/>
                  <a:gdLst>
                    <a:gd name="connsiteX0" fmla="*/ 134779 w 1238250"/>
                    <a:gd name="connsiteY0" fmla="*/ 7144 h 581025"/>
                    <a:gd name="connsiteX1" fmla="*/ 89059 w 1238250"/>
                    <a:gd name="connsiteY1" fmla="*/ 41434 h 581025"/>
                    <a:gd name="connsiteX2" fmla="*/ 7144 w 1238250"/>
                    <a:gd name="connsiteY2" fmla="*/ 305276 h 581025"/>
                    <a:gd name="connsiteX3" fmla="*/ 7144 w 1238250"/>
                    <a:gd name="connsiteY3" fmla="*/ 568166 h 581025"/>
                    <a:gd name="connsiteX4" fmla="*/ 7144 w 1238250"/>
                    <a:gd name="connsiteY4" fmla="*/ 571976 h 581025"/>
                    <a:gd name="connsiteX5" fmla="*/ 42386 w 1238250"/>
                    <a:gd name="connsiteY5" fmla="*/ 575786 h 581025"/>
                    <a:gd name="connsiteX6" fmla="*/ 1202531 w 1238250"/>
                    <a:gd name="connsiteY6" fmla="*/ 575786 h 581025"/>
                    <a:gd name="connsiteX7" fmla="*/ 1237774 w 1238250"/>
                    <a:gd name="connsiteY7" fmla="*/ 540544 h 581025"/>
                    <a:gd name="connsiteX8" fmla="*/ 1237774 w 1238250"/>
                    <a:gd name="connsiteY8" fmla="*/ 340519 h 581025"/>
                    <a:gd name="connsiteX9" fmla="*/ 1202531 w 1238250"/>
                    <a:gd name="connsiteY9" fmla="*/ 305276 h 581025"/>
                    <a:gd name="connsiteX10" fmla="*/ 585311 w 1238250"/>
                    <a:gd name="connsiteY10" fmla="*/ 305276 h 581025"/>
                    <a:gd name="connsiteX11" fmla="*/ 464344 w 1238250"/>
                    <a:gd name="connsiteY11" fmla="*/ 39529 h 581025"/>
                    <a:gd name="connsiteX12" fmla="*/ 413861 w 1238250"/>
                    <a:gd name="connsiteY12" fmla="*/ 7144 h 581025"/>
                    <a:gd name="connsiteX13" fmla="*/ 134779 w 1238250"/>
                    <a:gd name="connsiteY13" fmla="*/ 714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8250" h="581025">
                      <a:moveTo>
                        <a:pt x="134779" y="7144"/>
                      </a:moveTo>
                      <a:cubicBezTo>
                        <a:pt x="114776" y="7144"/>
                        <a:pt x="94774" y="22384"/>
                        <a:pt x="89059" y="41434"/>
                      </a:cubicBezTo>
                      <a:lnTo>
                        <a:pt x="7144" y="305276"/>
                      </a:lnTo>
                      <a:lnTo>
                        <a:pt x="7144" y="568166"/>
                      </a:lnTo>
                      <a:cubicBezTo>
                        <a:pt x="7144" y="568166"/>
                        <a:pt x="7144" y="570071"/>
                        <a:pt x="7144" y="571976"/>
                      </a:cubicBezTo>
                      <a:cubicBezTo>
                        <a:pt x="7144" y="573881"/>
                        <a:pt x="23336" y="575786"/>
                        <a:pt x="42386" y="575786"/>
                      </a:cubicBezTo>
                      <a:lnTo>
                        <a:pt x="1202531" y="575786"/>
                      </a:lnTo>
                      <a:cubicBezTo>
                        <a:pt x="1222534" y="575786"/>
                        <a:pt x="1237774" y="559594"/>
                        <a:pt x="1237774" y="540544"/>
                      </a:cubicBezTo>
                      <a:lnTo>
                        <a:pt x="1237774" y="340519"/>
                      </a:lnTo>
                      <a:cubicBezTo>
                        <a:pt x="1237774" y="320516"/>
                        <a:pt x="1221581" y="305276"/>
                        <a:pt x="1202531" y="305276"/>
                      </a:cubicBezTo>
                      <a:lnTo>
                        <a:pt x="585311" y="305276"/>
                      </a:lnTo>
                      <a:lnTo>
                        <a:pt x="464344" y="39529"/>
                      </a:lnTo>
                      <a:cubicBezTo>
                        <a:pt x="455771" y="21431"/>
                        <a:pt x="433864" y="7144"/>
                        <a:pt x="413861" y="7144"/>
                      </a:cubicBezTo>
                      <a:lnTo>
                        <a:pt x="134779" y="71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4" name="Freeform: Shape 286">
                  <a:extLst>
                    <a:ext uri="{FF2B5EF4-FFF2-40B4-BE49-F238E27FC236}">
                      <a16:creationId xmlns="" xmlns:a16="http://schemas.microsoft.com/office/drawing/2014/main" id="{E72E8DD5-180D-4906-8B80-33A4FFC2B267}"/>
                    </a:ext>
                  </a:extLst>
                </p:cNvPr>
                <p:cNvSpPr/>
                <p:nvPr/>
              </p:nvSpPr>
              <p:spPr>
                <a:xfrm>
                  <a:off x="3172436" y="1508641"/>
                  <a:ext cx="803481" cy="3258005"/>
                </a:xfrm>
                <a:custGeom>
                  <a:avLst/>
                  <a:gdLst>
                    <a:gd name="connsiteX0" fmla="*/ 470301 w 803481"/>
                    <a:gd name="connsiteY0" fmla="*/ 472174 h 3258005"/>
                    <a:gd name="connsiteX1" fmla="*/ 392449 w 803481"/>
                    <a:gd name="connsiteY1" fmla="*/ 550026 h 3258005"/>
                    <a:gd name="connsiteX2" fmla="*/ 470301 w 803481"/>
                    <a:gd name="connsiteY2" fmla="*/ 627879 h 3258005"/>
                    <a:gd name="connsiteX3" fmla="*/ 548154 w 803481"/>
                    <a:gd name="connsiteY3" fmla="*/ 550026 h 3258005"/>
                    <a:gd name="connsiteX4" fmla="*/ 470301 w 803481"/>
                    <a:gd name="connsiteY4" fmla="*/ 472174 h 3258005"/>
                    <a:gd name="connsiteX5" fmla="*/ 628902 w 803481"/>
                    <a:gd name="connsiteY5" fmla="*/ 0 h 3258005"/>
                    <a:gd name="connsiteX6" fmla="*/ 716192 w 803481"/>
                    <a:gd name="connsiteY6" fmla="*/ 894123 h 3258005"/>
                    <a:gd name="connsiteX7" fmla="*/ 230204 w 803481"/>
                    <a:gd name="connsiteY7" fmla="*/ 2507791 h 3258005"/>
                    <a:gd name="connsiteX8" fmla="*/ 211186 w 803481"/>
                    <a:gd name="connsiteY8" fmla="*/ 2523639 h 3258005"/>
                    <a:gd name="connsiteX9" fmla="*/ 619466 w 803481"/>
                    <a:gd name="connsiteY9" fmla="*/ 2446452 h 3258005"/>
                    <a:gd name="connsiteX10" fmla="*/ 803481 w 803481"/>
                    <a:gd name="connsiteY10" fmla="*/ 3258005 h 3258005"/>
                    <a:gd name="connsiteX11" fmla="*/ 225484 w 803481"/>
                    <a:gd name="connsiteY11" fmla="*/ 3203743 h 3258005"/>
                    <a:gd name="connsiteX12" fmla="*/ 36751 w 803481"/>
                    <a:gd name="connsiteY12" fmla="*/ 3019728 h 3258005"/>
                    <a:gd name="connsiteX13" fmla="*/ 1365 w 803481"/>
                    <a:gd name="connsiteY13" fmla="*/ 2734270 h 3258005"/>
                    <a:gd name="connsiteX14" fmla="*/ 145273 w 803481"/>
                    <a:gd name="connsiteY14" fmla="*/ 2536101 h 3258005"/>
                    <a:gd name="connsiteX15" fmla="*/ 173584 w 803481"/>
                    <a:gd name="connsiteY15" fmla="*/ 2530748 h 3258005"/>
                    <a:gd name="connsiteX16" fmla="*/ 173584 w 803481"/>
                    <a:gd name="connsiteY16" fmla="*/ 587431 h 3258005"/>
                    <a:gd name="connsiteX17" fmla="*/ 308055 w 803481"/>
                    <a:gd name="connsiteY17" fmla="*/ 502501 h 3258005"/>
                    <a:gd name="connsiteX18" fmla="*/ 284464 w 803481"/>
                    <a:gd name="connsiteY18" fmla="*/ 240635 h 325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03481" h="3258005">
                      <a:moveTo>
                        <a:pt x="470301" y="472174"/>
                      </a:moveTo>
                      <a:cubicBezTo>
                        <a:pt x="427836" y="472174"/>
                        <a:pt x="392449" y="505203"/>
                        <a:pt x="392449" y="550026"/>
                      </a:cubicBezTo>
                      <a:cubicBezTo>
                        <a:pt x="392449" y="592491"/>
                        <a:pt x="427836" y="627879"/>
                        <a:pt x="470301" y="627879"/>
                      </a:cubicBezTo>
                      <a:cubicBezTo>
                        <a:pt x="512766" y="627879"/>
                        <a:pt x="548154" y="592491"/>
                        <a:pt x="548154" y="550026"/>
                      </a:cubicBezTo>
                      <a:cubicBezTo>
                        <a:pt x="548154" y="507561"/>
                        <a:pt x="512766" y="472174"/>
                        <a:pt x="470301" y="472174"/>
                      </a:cubicBezTo>
                      <a:close/>
                      <a:moveTo>
                        <a:pt x="628902" y="0"/>
                      </a:moveTo>
                      <a:lnTo>
                        <a:pt x="716192" y="894123"/>
                      </a:lnTo>
                      <a:lnTo>
                        <a:pt x="230204" y="2507791"/>
                      </a:lnTo>
                      <a:lnTo>
                        <a:pt x="211186" y="2523639"/>
                      </a:lnTo>
                      <a:lnTo>
                        <a:pt x="619466" y="2446452"/>
                      </a:lnTo>
                      <a:lnTo>
                        <a:pt x="803481" y="3258005"/>
                      </a:lnTo>
                      <a:lnTo>
                        <a:pt x="225484" y="3203743"/>
                      </a:lnTo>
                      <a:cubicBezTo>
                        <a:pt x="133478" y="3194306"/>
                        <a:pt x="48548" y="3111736"/>
                        <a:pt x="36751" y="3019728"/>
                      </a:cubicBezTo>
                      <a:lnTo>
                        <a:pt x="1365" y="2734270"/>
                      </a:lnTo>
                      <a:cubicBezTo>
                        <a:pt x="-10432" y="2642262"/>
                        <a:pt x="55624" y="2554974"/>
                        <a:pt x="145273" y="2536101"/>
                      </a:cubicBezTo>
                      <a:lnTo>
                        <a:pt x="173584" y="2530748"/>
                      </a:lnTo>
                      <a:lnTo>
                        <a:pt x="173584" y="587431"/>
                      </a:lnTo>
                      <a:lnTo>
                        <a:pt x="308055" y="502501"/>
                      </a:lnTo>
                      <a:lnTo>
                        <a:pt x="284464" y="24063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7">
                  <a:extLst>
                    <a:ext uri="{FF2B5EF4-FFF2-40B4-BE49-F238E27FC236}">
                      <a16:creationId xmlns="" xmlns:a16="http://schemas.microsoft.com/office/drawing/2014/main" id="{0AF81564-5F24-40ED-B673-1E43397C6603}"/>
                    </a:ext>
                  </a:extLst>
                </p:cNvPr>
                <p:cNvSpPr/>
                <p:nvPr/>
              </p:nvSpPr>
              <p:spPr>
                <a:xfrm>
                  <a:off x="3288219" y="3904259"/>
                  <a:ext cx="188733" cy="188733"/>
                </a:xfrm>
                <a:custGeom>
                  <a:avLst/>
                  <a:gdLst>
                    <a:gd name="connsiteX0" fmla="*/ 70009 w 76200"/>
                    <a:gd name="connsiteY0" fmla="*/ 38621 h 76200"/>
                    <a:gd name="connsiteX1" fmla="*/ 38576 w 76200"/>
                    <a:gd name="connsiteY1" fmla="*/ 70054 h 76200"/>
                    <a:gd name="connsiteX2" fmla="*/ 7144 w 76200"/>
                    <a:gd name="connsiteY2" fmla="*/ 38621 h 76200"/>
                    <a:gd name="connsiteX3" fmla="*/ 38576 w 76200"/>
                    <a:gd name="connsiteY3" fmla="*/ 7189 h 76200"/>
                    <a:gd name="connsiteX4" fmla="*/ 70009 w 76200"/>
                    <a:gd name="connsiteY4" fmla="*/ 38621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76200">
                      <a:moveTo>
                        <a:pt x="70009" y="38621"/>
                      </a:moveTo>
                      <a:cubicBezTo>
                        <a:pt x="70009" y="55766"/>
                        <a:pt x="55721" y="70054"/>
                        <a:pt x="38576" y="70054"/>
                      </a:cubicBezTo>
                      <a:cubicBezTo>
                        <a:pt x="21431" y="70054"/>
                        <a:pt x="7144" y="55766"/>
                        <a:pt x="7144" y="38621"/>
                      </a:cubicBezTo>
                      <a:cubicBezTo>
                        <a:pt x="7144" y="21476"/>
                        <a:pt x="21431" y="7189"/>
                        <a:pt x="38576" y="7189"/>
                      </a:cubicBezTo>
                      <a:cubicBezTo>
                        <a:pt x="55721" y="6236"/>
                        <a:pt x="70009" y="20524"/>
                        <a:pt x="70009" y="386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8">
                  <a:extLst>
                    <a:ext uri="{FF2B5EF4-FFF2-40B4-BE49-F238E27FC236}">
                      <a16:creationId xmlns="" xmlns:a16="http://schemas.microsoft.com/office/drawing/2014/main" id="{5F75CB86-44B8-44ED-B8A5-9F7F443E4BFA}"/>
                    </a:ext>
                  </a:extLst>
                </p:cNvPr>
                <p:cNvSpPr/>
                <p:nvPr/>
              </p:nvSpPr>
              <p:spPr>
                <a:xfrm>
                  <a:off x="5842015" y="4386820"/>
                  <a:ext cx="3713324" cy="997926"/>
                </a:xfrm>
                <a:custGeom>
                  <a:avLst/>
                  <a:gdLst>
                    <a:gd name="connsiteX0" fmla="*/ 1856661 w 3713324"/>
                    <a:gd name="connsiteY0" fmla="*/ 0 h 997926"/>
                    <a:gd name="connsiteX1" fmla="*/ 3253286 w 3713324"/>
                    <a:gd name="connsiteY1" fmla="*/ 73133 h 997926"/>
                    <a:gd name="connsiteX2" fmla="*/ 3713324 w 3713324"/>
                    <a:gd name="connsiteY2" fmla="*/ 535530 h 997926"/>
                    <a:gd name="connsiteX3" fmla="*/ 3250928 w 3713324"/>
                    <a:gd name="connsiteY3" fmla="*/ 997926 h 997926"/>
                    <a:gd name="connsiteX4" fmla="*/ 462397 w 3713324"/>
                    <a:gd name="connsiteY4" fmla="*/ 997926 h 997926"/>
                    <a:gd name="connsiteX5" fmla="*/ 0 w 3713324"/>
                    <a:gd name="connsiteY5" fmla="*/ 535530 h 997926"/>
                    <a:gd name="connsiteX6" fmla="*/ 462397 w 3713324"/>
                    <a:gd name="connsiteY6" fmla="*/ 73133 h 997926"/>
                    <a:gd name="connsiteX7" fmla="*/ 1856661 w 3713324"/>
                    <a:gd name="connsiteY7" fmla="*/ 0 h 997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13324" h="997926">
                      <a:moveTo>
                        <a:pt x="1856661" y="0"/>
                      </a:moveTo>
                      <a:cubicBezTo>
                        <a:pt x="2203460" y="0"/>
                        <a:pt x="3243850" y="73133"/>
                        <a:pt x="3253286" y="73133"/>
                      </a:cubicBezTo>
                      <a:cubicBezTo>
                        <a:pt x="3505718" y="73133"/>
                        <a:pt x="3713324" y="280740"/>
                        <a:pt x="3713324" y="535530"/>
                      </a:cubicBezTo>
                      <a:cubicBezTo>
                        <a:pt x="3713324" y="790320"/>
                        <a:pt x="3505718" y="997926"/>
                        <a:pt x="3250928" y="997926"/>
                      </a:cubicBezTo>
                      <a:lnTo>
                        <a:pt x="462397" y="997926"/>
                      </a:lnTo>
                      <a:cubicBezTo>
                        <a:pt x="207607" y="997926"/>
                        <a:pt x="0" y="790320"/>
                        <a:pt x="0" y="535530"/>
                      </a:cubicBezTo>
                      <a:cubicBezTo>
                        <a:pt x="0" y="280740"/>
                        <a:pt x="207607" y="73133"/>
                        <a:pt x="462397" y="73133"/>
                      </a:cubicBezTo>
                      <a:cubicBezTo>
                        <a:pt x="469473" y="73133"/>
                        <a:pt x="1509865" y="0"/>
                        <a:pt x="1856661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9">
                  <a:extLst>
                    <a:ext uri="{FF2B5EF4-FFF2-40B4-BE49-F238E27FC236}">
                      <a16:creationId xmlns="" xmlns:a16="http://schemas.microsoft.com/office/drawing/2014/main" id="{B587832A-0817-4987-8D12-C748E41C107C}"/>
                    </a:ext>
                  </a:extLst>
                </p:cNvPr>
                <p:cNvSpPr/>
                <p:nvPr/>
              </p:nvSpPr>
              <p:spPr>
                <a:xfrm>
                  <a:off x="6060238" y="4680537"/>
                  <a:ext cx="471833" cy="471833"/>
                </a:xfrm>
                <a:custGeom>
                  <a:avLst/>
                  <a:gdLst>
                    <a:gd name="connsiteX0" fmla="*/ 98584 w 190500"/>
                    <a:gd name="connsiteY0" fmla="*/ 190024 h 190500"/>
                    <a:gd name="connsiteX1" fmla="*/ 7144 w 190500"/>
                    <a:gd name="connsiteY1" fmla="*/ 98584 h 190500"/>
                    <a:gd name="connsiteX2" fmla="*/ 98584 w 190500"/>
                    <a:gd name="connsiteY2" fmla="*/ 7144 h 190500"/>
                    <a:gd name="connsiteX3" fmla="*/ 190024 w 190500"/>
                    <a:gd name="connsiteY3" fmla="*/ 98584 h 190500"/>
                    <a:gd name="connsiteX4" fmla="*/ 98584 w 190500"/>
                    <a:gd name="connsiteY4" fmla="*/ 190024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0" h="190500">
                      <a:moveTo>
                        <a:pt x="98584" y="190024"/>
                      </a:moveTo>
                      <a:cubicBezTo>
                        <a:pt x="48101" y="190024"/>
                        <a:pt x="7144" y="149066"/>
                        <a:pt x="7144" y="98584"/>
                      </a:cubicBezTo>
                      <a:cubicBezTo>
                        <a:pt x="7144" y="48101"/>
                        <a:pt x="48101" y="7144"/>
                        <a:pt x="98584" y="7144"/>
                      </a:cubicBezTo>
                      <a:cubicBezTo>
                        <a:pt x="149066" y="7144"/>
                        <a:pt x="190024" y="48101"/>
                        <a:pt x="190024" y="98584"/>
                      </a:cubicBezTo>
                      <a:cubicBezTo>
                        <a:pt x="190024" y="148114"/>
                        <a:pt x="149066" y="190024"/>
                        <a:pt x="98584" y="1900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8" name="Freeform: Shape 290">
                  <a:extLst>
                    <a:ext uri="{FF2B5EF4-FFF2-40B4-BE49-F238E27FC236}">
                      <a16:creationId xmlns="" xmlns:a16="http://schemas.microsoft.com/office/drawing/2014/main" id="{4F1A958B-A609-465E-A35C-12DDFA186D30}"/>
                    </a:ext>
                  </a:extLst>
                </p:cNvPr>
                <p:cNvSpPr/>
                <p:nvPr/>
              </p:nvSpPr>
              <p:spPr>
                <a:xfrm>
                  <a:off x="8812770" y="4643063"/>
                  <a:ext cx="542608" cy="542608"/>
                </a:xfrm>
                <a:custGeom>
                  <a:avLst/>
                  <a:gdLst>
                    <a:gd name="connsiteX0" fmla="*/ 127593 w 219075"/>
                    <a:gd name="connsiteY0" fmla="*/ 22757 h 219075"/>
                    <a:gd name="connsiteX1" fmla="*/ 203296 w 219075"/>
                    <a:gd name="connsiteY1" fmla="*/ 127593 h 219075"/>
                    <a:gd name="connsiteX2" fmla="*/ 98460 w 219075"/>
                    <a:gd name="connsiteY2" fmla="*/ 203296 h 219075"/>
                    <a:gd name="connsiteX3" fmla="*/ 22757 w 219075"/>
                    <a:gd name="connsiteY3" fmla="*/ 98460 h 219075"/>
                    <a:gd name="connsiteX4" fmla="*/ 127593 w 219075"/>
                    <a:gd name="connsiteY4" fmla="*/ 22757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219075">
                      <a:moveTo>
                        <a:pt x="127593" y="22757"/>
                      </a:moveTo>
                      <a:cubicBezTo>
                        <a:pt x="177447" y="30802"/>
                        <a:pt x="211341" y="77738"/>
                        <a:pt x="203296" y="127593"/>
                      </a:cubicBezTo>
                      <a:cubicBezTo>
                        <a:pt x="195251" y="177447"/>
                        <a:pt x="148314" y="211341"/>
                        <a:pt x="98460" y="203296"/>
                      </a:cubicBezTo>
                      <a:cubicBezTo>
                        <a:pt x="48605" y="195251"/>
                        <a:pt x="14712" y="148315"/>
                        <a:pt x="22757" y="98460"/>
                      </a:cubicBezTo>
                      <a:cubicBezTo>
                        <a:pt x="30801" y="48605"/>
                        <a:pt x="77738" y="14712"/>
                        <a:pt x="127593" y="227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91">
                  <a:extLst>
                    <a:ext uri="{FF2B5EF4-FFF2-40B4-BE49-F238E27FC236}">
                      <a16:creationId xmlns="" xmlns:a16="http://schemas.microsoft.com/office/drawing/2014/main" id="{59196724-CEA2-4252-A0E6-7419856D8A76}"/>
                    </a:ext>
                  </a:extLst>
                </p:cNvPr>
                <p:cNvSpPr/>
                <p:nvPr/>
              </p:nvSpPr>
              <p:spPr>
                <a:xfrm>
                  <a:off x="6465106" y="3021096"/>
                  <a:ext cx="1171361" cy="607456"/>
                </a:xfrm>
                <a:custGeom>
                  <a:avLst/>
                  <a:gdLst>
                    <a:gd name="connsiteX0" fmla="*/ 180233 w 1171361"/>
                    <a:gd name="connsiteY0" fmla="*/ 0 h 607456"/>
                    <a:gd name="connsiteX1" fmla="*/ 903051 w 1171361"/>
                    <a:gd name="connsiteY1" fmla="*/ 0 h 607456"/>
                    <a:gd name="connsiteX2" fmla="*/ 1171361 w 1171361"/>
                    <a:gd name="connsiteY2" fmla="*/ 607456 h 607456"/>
                    <a:gd name="connsiteX3" fmla="*/ 0 w 1171361"/>
                    <a:gd name="connsiteY3" fmla="*/ 607456 h 607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1361" h="607456">
                      <a:moveTo>
                        <a:pt x="180233" y="0"/>
                      </a:moveTo>
                      <a:lnTo>
                        <a:pt x="903051" y="0"/>
                      </a:lnTo>
                      <a:lnTo>
                        <a:pt x="1171361" y="607456"/>
                      </a:lnTo>
                      <a:lnTo>
                        <a:pt x="0" y="60745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0" name="Rectangle: Rounded Corners 292">
                  <a:extLst>
                    <a:ext uri="{FF2B5EF4-FFF2-40B4-BE49-F238E27FC236}">
                      <a16:creationId xmlns="" xmlns:a16="http://schemas.microsoft.com/office/drawing/2014/main" id="{D06E8AC4-D51F-4212-8077-860A98C81410}"/>
                    </a:ext>
                  </a:extLst>
                </p:cNvPr>
                <p:cNvSpPr/>
                <p:nvPr/>
              </p:nvSpPr>
              <p:spPr>
                <a:xfrm>
                  <a:off x="8103056" y="3422743"/>
                  <a:ext cx="1103442" cy="41161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3">
                  <a:extLst>
                    <a:ext uri="{FF2B5EF4-FFF2-40B4-BE49-F238E27FC236}">
                      <a16:creationId xmlns="" xmlns:a16="http://schemas.microsoft.com/office/drawing/2014/main" id="{47993159-699F-4221-B157-0DD1B2E867F9}"/>
                    </a:ext>
                  </a:extLst>
                </p:cNvPr>
                <p:cNvSpPr/>
                <p:nvPr/>
              </p:nvSpPr>
              <p:spPr>
                <a:xfrm>
                  <a:off x="7050786" y="4254347"/>
                  <a:ext cx="1544908" cy="2310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98">
                <a:extLst>
                  <a:ext uri="{FF2B5EF4-FFF2-40B4-BE49-F238E27FC236}">
                    <a16:creationId xmlns="" xmlns:a16="http://schemas.microsoft.com/office/drawing/2014/main" id="{9A1D4852-1B88-4C21-AADA-BC6D3A837C8D}"/>
                  </a:ext>
                </a:extLst>
              </p:cNvPr>
              <p:cNvSpPr/>
              <p:nvPr userDrawn="1"/>
            </p:nvSpPr>
            <p:spPr>
              <a:xfrm>
                <a:off x="4751572" y="3204074"/>
                <a:ext cx="946666" cy="98024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99">
                <a:extLst>
                  <a:ext uri="{FF2B5EF4-FFF2-40B4-BE49-F238E27FC236}">
                    <a16:creationId xmlns="" xmlns:a16="http://schemas.microsoft.com/office/drawing/2014/main" id="{B992E1CF-93EF-40C8-9136-BB58D2F83006}"/>
                  </a:ext>
                </a:extLst>
              </p:cNvPr>
              <p:cNvSpPr/>
              <p:nvPr userDrawn="1"/>
            </p:nvSpPr>
            <p:spPr>
              <a:xfrm>
                <a:off x="3968203" y="3724627"/>
                <a:ext cx="946666" cy="46166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301">
                <a:extLst>
                  <a:ext uri="{FF2B5EF4-FFF2-40B4-BE49-F238E27FC236}">
                    <a16:creationId xmlns="" xmlns:a16="http://schemas.microsoft.com/office/drawing/2014/main" id="{F0BEC190-C20E-4BB3-ADFA-15B522B27CFD}"/>
                  </a:ext>
                </a:extLst>
              </p:cNvPr>
              <p:cNvGrpSpPr/>
              <p:nvPr userDrawn="1"/>
            </p:nvGrpSpPr>
            <p:grpSpPr>
              <a:xfrm>
                <a:off x="-10230" y="1408773"/>
                <a:ext cx="2546558" cy="2659733"/>
                <a:chOff x="-1639876" y="-652843"/>
                <a:chExt cx="6993625" cy="730443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grpSp>
              <p:nvGrpSpPr>
                <p:cNvPr id="149" name="Group 302">
                  <a:extLst>
                    <a:ext uri="{FF2B5EF4-FFF2-40B4-BE49-F238E27FC236}">
                      <a16:creationId xmlns="" xmlns:a16="http://schemas.microsoft.com/office/drawing/2014/main" id="{3FDD4D6E-3CCF-44B0-BD7F-6CCC710274A9}"/>
                    </a:ext>
                  </a:extLst>
                </p:cNvPr>
                <p:cNvGrpSpPr/>
                <p:nvPr/>
              </p:nvGrpSpPr>
              <p:grpSpPr>
                <a:xfrm>
                  <a:off x="-1639876" y="-652843"/>
                  <a:ext cx="6501724" cy="7304435"/>
                  <a:chOff x="236538" y="1588"/>
                  <a:chExt cx="4127500" cy="4637087"/>
                </a:xfrm>
                <a:grpFill/>
              </p:grpSpPr>
              <p:sp>
                <p:nvSpPr>
                  <p:cNvPr id="162" name="Rectangle 5">
                    <a:extLst>
                      <a:ext uri="{FF2B5EF4-FFF2-40B4-BE49-F238E27FC236}">
                        <a16:creationId xmlns="" xmlns:a16="http://schemas.microsoft.com/office/drawing/2014/main" id="{DA1FA44C-9AAC-4B7B-8818-2B423B71B2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6488" y="3094038"/>
                    <a:ext cx="98425" cy="13366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6">
                    <a:extLst>
                      <a:ext uri="{FF2B5EF4-FFF2-40B4-BE49-F238E27FC236}">
                        <a16:creationId xmlns="" xmlns:a16="http://schemas.microsoft.com/office/drawing/2014/main" id="{1ED0BBE1-0023-401E-BDAB-318F5B4058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0976" y="3094039"/>
                    <a:ext cx="85725" cy="13366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Rectangle 7">
                    <a:extLst>
                      <a:ext uri="{FF2B5EF4-FFF2-40B4-BE49-F238E27FC236}">
                        <a16:creationId xmlns="" xmlns:a16="http://schemas.microsoft.com/office/drawing/2014/main" id="{5B234982-BFD8-43CA-A26D-68B2B001D4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3148013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8">
                    <a:extLst>
                      <a:ext uri="{FF2B5EF4-FFF2-40B4-BE49-F238E27FC236}">
                        <a16:creationId xmlns="" xmlns:a16="http://schemas.microsoft.com/office/drawing/2014/main" id="{8F8E29B7-ED7C-4568-8C91-6E73D9FFC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176588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9">
                    <a:extLst>
                      <a:ext uri="{FF2B5EF4-FFF2-40B4-BE49-F238E27FC236}">
                        <a16:creationId xmlns="" xmlns:a16="http://schemas.microsoft.com/office/drawing/2014/main" id="{849A67BB-380B-4221-8A85-7FD2E18BB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176588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Rectangle 10">
                    <a:extLst>
                      <a:ext uri="{FF2B5EF4-FFF2-40B4-BE49-F238E27FC236}">
                        <a16:creationId xmlns="" xmlns:a16="http://schemas.microsoft.com/office/drawing/2014/main" id="{7EA8B580-9778-42D6-A900-F9827BD031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344170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1">
                    <a:extLst>
                      <a:ext uri="{FF2B5EF4-FFF2-40B4-BE49-F238E27FC236}">
                        <a16:creationId xmlns="" xmlns:a16="http://schemas.microsoft.com/office/drawing/2014/main" id="{4036EC4A-B3CE-48DB-BEC4-AD8F5F6B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470275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2">
                    <a:extLst>
                      <a:ext uri="{FF2B5EF4-FFF2-40B4-BE49-F238E27FC236}">
                        <a16:creationId xmlns="" xmlns:a16="http://schemas.microsoft.com/office/drawing/2014/main" id="{9A74C725-69D0-42A8-982C-8E8087865A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470275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Rectangle 13">
                    <a:extLst>
                      <a:ext uri="{FF2B5EF4-FFF2-40B4-BE49-F238E27FC236}">
                        <a16:creationId xmlns="" xmlns:a16="http://schemas.microsoft.com/office/drawing/2014/main" id="{AFE45A55-66C3-448F-9934-0881B54795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373380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4">
                    <a:extLst>
                      <a:ext uri="{FF2B5EF4-FFF2-40B4-BE49-F238E27FC236}">
                        <a16:creationId xmlns="" xmlns:a16="http://schemas.microsoft.com/office/drawing/2014/main" id="{621E3437-FA65-414F-908C-2DAE34F1F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762375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5">
                    <a:extLst>
                      <a:ext uri="{FF2B5EF4-FFF2-40B4-BE49-F238E27FC236}">
                        <a16:creationId xmlns="" xmlns:a16="http://schemas.microsoft.com/office/drawing/2014/main" id="{373B22EC-8F30-4C21-8B5B-7A6034C7B5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3762375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Rectangle 16">
                    <a:extLst>
                      <a:ext uri="{FF2B5EF4-FFF2-40B4-BE49-F238E27FC236}">
                        <a16:creationId xmlns="" xmlns:a16="http://schemas.microsoft.com/office/drawing/2014/main" id="{6FC5671F-DF37-4061-BECA-DE5A9A9D75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4027488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7">
                    <a:extLst>
                      <a:ext uri="{FF2B5EF4-FFF2-40B4-BE49-F238E27FC236}">
                        <a16:creationId xmlns="" xmlns:a16="http://schemas.microsoft.com/office/drawing/2014/main" id="{E46CC15E-E83E-43FB-950C-85FCFE6C0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4056063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8">
                    <a:extLst>
                      <a:ext uri="{FF2B5EF4-FFF2-40B4-BE49-F238E27FC236}">
                        <a16:creationId xmlns="" xmlns:a16="http://schemas.microsoft.com/office/drawing/2014/main" id="{0B524A5E-09C2-4216-9586-2DCAA070A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4056063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Rectangle 19">
                    <a:extLst>
                      <a:ext uri="{FF2B5EF4-FFF2-40B4-BE49-F238E27FC236}">
                        <a16:creationId xmlns="" xmlns:a16="http://schemas.microsoft.com/office/drawing/2014/main" id="{340A137C-3D0F-48AF-A0CE-3B89F3EB3D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6488" y="1897063"/>
                    <a:ext cx="98425" cy="12827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Rectangle 20">
                    <a:extLst>
                      <a:ext uri="{FF2B5EF4-FFF2-40B4-BE49-F238E27FC236}">
                        <a16:creationId xmlns="" xmlns:a16="http://schemas.microsoft.com/office/drawing/2014/main" id="{F5DF3788-F04C-4D35-AF87-22E40CC7AD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0975" y="1897063"/>
                    <a:ext cx="85725" cy="12827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Rectangle 21">
                    <a:extLst>
                      <a:ext uri="{FF2B5EF4-FFF2-40B4-BE49-F238E27FC236}">
                        <a16:creationId xmlns="" xmlns:a16="http://schemas.microsoft.com/office/drawing/2014/main" id="{44FC39DD-85F9-4729-A229-1A12AA06E7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1897063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22">
                    <a:extLst>
                      <a:ext uri="{FF2B5EF4-FFF2-40B4-BE49-F238E27FC236}">
                        <a16:creationId xmlns="" xmlns:a16="http://schemas.microsoft.com/office/drawing/2014/main" id="{1F49AA49-A230-4095-BA9F-1EB515D6A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1925638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23">
                    <a:extLst>
                      <a:ext uri="{FF2B5EF4-FFF2-40B4-BE49-F238E27FC236}">
                        <a16:creationId xmlns="" xmlns:a16="http://schemas.microsoft.com/office/drawing/2014/main" id="{BC0E5F8E-47DF-44AC-A6B5-52982B2BF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1925638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24">
                    <a:extLst>
                      <a:ext uri="{FF2B5EF4-FFF2-40B4-BE49-F238E27FC236}">
                        <a16:creationId xmlns="" xmlns:a16="http://schemas.microsoft.com/office/drawing/2014/main" id="{4F025E10-7973-42B3-B70B-FB7DC1AE1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2189163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25">
                    <a:extLst>
                      <a:ext uri="{FF2B5EF4-FFF2-40B4-BE49-F238E27FC236}">
                        <a16:creationId xmlns="" xmlns:a16="http://schemas.microsoft.com/office/drawing/2014/main" id="{C203A11E-4F92-415A-87B6-242C0A81A7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217738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26">
                    <a:extLst>
                      <a:ext uri="{FF2B5EF4-FFF2-40B4-BE49-F238E27FC236}">
                        <a16:creationId xmlns="" xmlns:a16="http://schemas.microsoft.com/office/drawing/2014/main" id="{B1F95772-84D5-4257-853D-C1125BBA0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217738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Rectangle 27">
                    <a:extLst>
                      <a:ext uri="{FF2B5EF4-FFF2-40B4-BE49-F238E27FC236}">
                        <a16:creationId xmlns="" xmlns:a16="http://schemas.microsoft.com/office/drawing/2014/main" id="{9131CFFA-23FB-4D77-89C8-B59A266A58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248285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28">
                    <a:extLst>
                      <a:ext uri="{FF2B5EF4-FFF2-40B4-BE49-F238E27FC236}">
                        <a16:creationId xmlns="" xmlns:a16="http://schemas.microsoft.com/office/drawing/2014/main" id="{53E81E7D-86BB-4A8F-A6D2-EF2DCC41C7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511425"/>
                    <a:ext cx="306388" cy="304800"/>
                  </a:xfrm>
                  <a:custGeom>
                    <a:avLst/>
                    <a:gdLst>
                      <a:gd name="T0" fmla="*/ 175 w 193"/>
                      <a:gd name="T1" fmla="*/ 192 h 192"/>
                      <a:gd name="T2" fmla="*/ 0 w 193"/>
                      <a:gd name="T3" fmla="*/ 18 h 192"/>
                      <a:gd name="T4" fmla="*/ 18 w 193"/>
                      <a:gd name="T5" fmla="*/ 0 h 192"/>
                      <a:gd name="T6" fmla="*/ 193 w 193"/>
                      <a:gd name="T7" fmla="*/ 174 h 192"/>
                      <a:gd name="T8" fmla="*/ 175 w 193"/>
                      <a:gd name="T9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175" y="192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4"/>
                        </a:lnTo>
                        <a:lnTo>
                          <a:pt x="175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29">
                    <a:extLst>
                      <a:ext uri="{FF2B5EF4-FFF2-40B4-BE49-F238E27FC236}">
                        <a16:creationId xmlns="" xmlns:a16="http://schemas.microsoft.com/office/drawing/2014/main" id="{C89CA28D-3BA4-4681-8A26-44CAE55F3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511425"/>
                    <a:ext cx="306388" cy="304800"/>
                  </a:xfrm>
                  <a:custGeom>
                    <a:avLst/>
                    <a:gdLst>
                      <a:gd name="T0" fmla="*/ 0 w 193"/>
                      <a:gd name="T1" fmla="*/ 174 h 192"/>
                      <a:gd name="T2" fmla="*/ 175 w 193"/>
                      <a:gd name="T3" fmla="*/ 0 h 192"/>
                      <a:gd name="T4" fmla="*/ 193 w 193"/>
                      <a:gd name="T5" fmla="*/ 18 h 192"/>
                      <a:gd name="T6" fmla="*/ 18 w 193"/>
                      <a:gd name="T7" fmla="*/ 192 h 192"/>
                      <a:gd name="T8" fmla="*/ 0 w 193"/>
                      <a:gd name="T9" fmla="*/ 174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2">
                        <a:moveTo>
                          <a:pt x="0" y="174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2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Rectangle 30">
                    <a:extLst>
                      <a:ext uri="{FF2B5EF4-FFF2-40B4-BE49-F238E27FC236}">
                        <a16:creationId xmlns="" xmlns:a16="http://schemas.microsoft.com/office/drawing/2014/main" id="{DB2EFB29-FD47-444B-811B-FAF328408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7763" y="2774950"/>
                    <a:ext cx="357188" cy="635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31">
                    <a:extLst>
                      <a:ext uri="{FF2B5EF4-FFF2-40B4-BE49-F238E27FC236}">
                        <a16:creationId xmlns="" xmlns:a16="http://schemas.microsoft.com/office/drawing/2014/main" id="{C17A7B16-00C7-48A5-8F36-8E68D52F3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803525"/>
                    <a:ext cx="306388" cy="306387"/>
                  </a:xfrm>
                  <a:custGeom>
                    <a:avLst/>
                    <a:gdLst>
                      <a:gd name="T0" fmla="*/ 175 w 193"/>
                      <a:gd name="T1" fmla="*/ 193 h 193"/>
                      <a:gd name="T2" fmla="*/ 0 w 193"/>
                      <a:gd name="T3" fmla="*/ 18 h 193"/>
                      <a:gd name="T4" fmla="*/ 18 w 193"/>
                      <a:gd name="T5" fmla="*/ 0 h 193"/>
                      <a:gd name="T6" fmla="*/ 193 w 193"/>
                      <a:gd name="T7" fmla="*/ 175 h 193"/>
                      <a:gd name="T8" fmla="*/ 175 w 193"/>
                      <a:gd name="T9" fmla="*/ 19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175" y="193"/>
                        </a:moveTo>
                        <a:lnTo>
                          <a:pt x="0" y="18"/>
                        </a:lnTo>
                        <a:lnTo>
                          <a:pt x="18" y="0"/>
                        </a:lnTo>
                        <a:lnTo>
                          <a:pt x="193" y="175"/>
                        </a:lnTo>
                        <a:lnTo>
                          <a:pt x="175" y="1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32">
                    <a:extLst>
                      <a:ext uri="{FF2B5EF4-FFF2-40B4-BE49-F238E27FC236}">
                        <a16:creationId xmlns="" xmlns:a16="http://schemas.microsoft.com/office/drawing/2014/main" id="{E1EA9A96-6295-4ABB-B4C1-B879035FF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163" y="2803525"/>
                    <a:ext cx="306388" cy="306387"/>
                  </a:xfrm>
                  <a:custGeom>
                    <a:avLst/>
                    <a:gdLst>
                      <a:gd name="T0" fmla="*/ 0 w 193"/>
                      <a:gd name="T1" fmla="*/ 175 h 193"/>
                      <a:gd name="T2" fmla="*/ 175 w 193"/>
                      <a:gd name="T3" fmla="*/ 0 h 193"/>
                      <a:gd name="T4" fmla="*/ 193 w 193"/>
                      <a:gd name="T5" fmla="*/ 18 h 193"/>
                      <a:gd name="T6" fmla="*/ 18 w 193"/>
                      <a:gd name="T7" fmla="*/ 193 h 193"/>
                      <a:gd name="T8" fmla="*/ 0 w 193"/>
                      <a:gd name="T9" fmla="*/ 17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193">
                        <a:moveTo>
                          <a:pt x="0" y="175"/>
                        </a:moveTo>
                        <a:lnTo>
                          <a:pt x="175" y="0"/>
                        </a:lnTo>
                        <a:lnTo>
                          <a:pt x="193" y="18"/>
                        </a:lnTo>
                        <a:lnTo>
                          <a:pt x="18" y="193"/>
                        </a:lnTo>
                        <a:lnTo>
                          <a:pt x="0" y="1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Rectangle 33">
                    <a:extLst>
                      <a:ext uri="{FF2B5EF4-FFF2-40B4-BE49-F238E27FC236}">
                        <a16:creationId xmlns="" xmlns:a16="http://schemas.microsoft.com/office/drawing/2014/main" id="{9DEC9083-1F4D-4A2B-A5A4-D22D00DAEC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919163"/>
                    <a:ext cx="44450" cy="9810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Rectangle 34">
                    <a:extLst>
                      <a:ext uri="{FF2B5EF4-FFF2-40B4-BE49-F238E27FC236}">
                        <a16:creationId xmlns="" xmlns:a16="http://schemas.microsoft.com/office/drawing/2014/main" id="{1349C56B-2ACC-4FF7-8A85-27FA7ED356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2875" y="919163"/>
                    <a:ext cx="53975" cy="9810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Rectangle 35">
                    <a:extLst>
                      <a:ext uri="{FF2B5EF4-FFF2-40B4-BE49-F238E27FC236}">
                        <a16:creationId xmlns="" xmlns:a16="http://schemas.microsoft.com/office/drawing/2014/main" id="{A1AEF757-2215-4439-B2E2-20ABA2CC70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915988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36">
                    <a:extLst>
                      <a:ext uri="{FF2B5EF4-FFF2-40B4-BE49-F238E27FC236}">
                        <a16:creationId xmlns="" xmlns:a16="http://schemas.microsoft.com/office/drawing/2014/main" id="{C3C7DC2B-EBEA-46F2-BFB5-3EB1E05A83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938213"/>
                    <a:ext cx="236538" cy="234950"/>
                  </a:xfrm>
                  <a:custGeom>
                    <a:avLst/>
                    <a:gdLst>
                      <a:gd name="T0" fmla="*/ 135 w 149"/>
                      <a:gd name="T1" fmla="*/ 148 h 148"/>
                      <a:gd name="T2" fmla="*/ 0 w 149"/>
                      <a:gd name="T3" fmla="*/ 14 h 148"/>
                      <a:gd name="T4" fmla="*/ 14 w 149"/>
                      <a:gd name="T5" fmla="*/ 0 h 148"/>
                      <a:gd name="T6" fmla="*/ 149 w 149"/>
                      <a:gd name="T7" fmla="*/ 134 h 148"/>
                      <a:gd name="T8" fmla="*/ 135 w 149"/>
                      <a:gd name="T9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135" y="148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4"/>
                        </a:lnTo>
                        <a:lnTo>
                          <a:pt x="135" y="1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37">
                    <a:extLst>
                      <a:ext uri="{FF2B5EF4-FFF2-40B4-BE49-F238E27FC236}">
                        <a16:creationId xmlns="" xmlns:a16="http://schemas.microsoft.com/office/drawing/2014/main" id="{AE62FD75-5886-4192-A51F-6E1D33708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938213"/>
                    <a:ext cx="236538" cy="234950"/>
                  </a:xfrm>
                  <a:custGeom>
                    <a:avLst/>
                    <a:gdLst>
                      <a:gd name="T0" fmla="*/ 0 w 149"/>
                      <a:gd name="T1" fmla="*/ 134 h 148"/>
                      <a:gd name="T2" fmla="*/ 135 w 149"/>
                      <a:gd name="T3" fmla="*/ 0 h 148"/>
                      <a:gd name="T4" fmla="*/ 149 w 149"/>
                      <a:gd name="T5" fmla="*/ 14 h 148"/>
                      <a:gd name="T6" fmla="*/ 14 w 149"/>
                      <a:gd name="T7" fmla="*/ 148 h 148"/>
                      <a:gd name="T8" fmla="*/ 0 w 149"/>
                      <a:gd name="T9" fmla="*/ 134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0" y="134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8"/>
                        </a:lnTo>
                        <a:lnTo>
                          <a:pt x="0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Rectangle 38">
                    <a:extLst>
                      <a:ext uri="{FF2B5EF4-FFF2-40B4-BE49-F238E27FC236}">
                        <a16:creationId xmlns="" xmlns:a16="http://schemas.microsoft.com/office/drawing/2014/main" id="{0397838D-82E4-422B-A065-AA0EE39A6A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1141413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39">
                    <a:extLst>
                      <a:ext uri="{FF2B5EF4-FFF2-40B4-BE49-F238E27FC236}">
                        <a16:creationId xmlns="" xmlns:a16="http://schemas.microsoft.com/office/drawing/2014/main" id="{1DD6AAED-2BEC-41B6-8934-A0870D985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160463"/>
                    <a:ext cx="236538" cy="236537"/>
                  </a:xfrm>
                  <a:custGeom>
                    <a:avLst/>
                    <a:gdLst>
                      <a:gd name="T0" fmla="*/ 135 w 149"/>
                      <a:gd name="T1" fmla="*/ 149 h 149"/>
                      <a:gd name="T2" fmla="*/ 0 w 149"/>
                      <a:gd name="T3" fmla="*/ 14 h 149"/>
                      <a:gd name="T4" fmla="*/ 14 w 149"/>
                      <a:gd name="T5" fmla="*/ 0 h 149"/>
                      <a:gd name="T6" fmla="*/ 149 w 149"/>
                      <a:gd name="T7" fmla="*/ 135 h 149"/>
                      <a:gd name="T8" fmla="*/ 135 w 149"/>
                      <a:gd name="T9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135" y="149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40">
                    <a:extLst>
                      <a:ext uri="{FF2B5EF4-FFF2-40B4-BE49-F238E27FC236}">
                        <a16:creationId xmlns="" xmlns:a16="http://schemas.microsoft.com/office/drawing/2014/main" id="{8FDE26CC-5168-4BF0-961F-3BA590BB7A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160463"/>
                    <a:ext cx="236538" cy="236537"/>
                  </a:xfrm>
                  <a:custGeom>
                    <a:avLst/>
                    <a:gdLst>
                      <a:gd name="T0" fmla="*/ 0 w 149"/>
                      <a:gd name="T1" fmla="*/ 135 h 149"/>
                      <a:gd name="T2" fmla="*/ 135 w 149"/>
                      <a:gd name="T3" fmla="*/ 0 h 149"/>
                      <a:gd name="T4" fmla="*/ 149 w 149"/>
                      <a:gd name="T5" fmla="*/ 14 h 149"/>
                      <a:gd name="T6" fmla="*/ 14 w 149"/>
                      <a:gd name="T7" fmla="*/ 149 h 149"/>
                      <a:gd name="T8" fmla="*/ 0 w 149"/>
                      <a:gd name="T9" fmla="*/ 135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9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Rectangle 41">
                    <a:extLst>
                      <a:ext uri="{FF2B5EF4-FFF2-40B4-BE49-F238E27FC236}">
                        <a16:creationId xmlns="" xmlns:a16="http://schemas.microsoft.com/office/drawing/2014/main" id="{1859C649-165D-44AC-892B-6676375F21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1365250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42">
                    <a:extLst>
                      <a:ext uri="{FF2B5EF4-FFF2-40B4-BE49-F238E27FC236}">
                        <a16:creationId xmlns="" xmlns:a16="http://schemas.microsoft.com/office/drawing/2014/main" id="{3420F63E-29C0-42DC-ABE3-F70DBAC97E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387475"/>
                    <a:ext cx="236538" cy="231775"/>
                  </a:xfrm>
                  <a:custGeom>
                    <a:avLst/>
                    <a:gdLst>
                      <a:gd name="T0" fmla="*/ 135 w 149"/>
                      <a:gd name="T1" fmla="*/ 146 h 146"/>
                      <a:gd name="T2" fmla="*/ 0 w 149"/>
                      <a:gd name="T3" fmla="*/ 12 h 146"/>
                      <a:gd name="T4" fmla="*/ 14 w 149"/>
                      <a:gd name="T5" fmla="*/ 0 h 146"/>
                      <a:gd name="T6" fmla="*/ 149 w 149"/>
                      <a:gd name="T7" fmla="*/ 134 h 146"/>
                      <a:gd name="T8" fmla="*/ 135 w 149"/>
                      <a:gd name="T9" fmla="*/ 146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6">
                        <a:moveTo>
                          <a:pt x="135" y="146"/>
                        </a:moveTo>
                        <a:lnTo>
                          <a:pt x="0" y="12"/>
                        </a:lnTo>
                        <a:lnTo>
                          <a:pt x="14" y="0"/>
                        </a:lnTo>
                        <a:lnTo>
                          <a:pt x="149" y="134"/>
                        </a:lnTo>
                        <a:lnTo>
                          <a:pt x="135" y="1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43">
                    <a:extLst>
                      <a:ext uri="{FF2B5EF4-FFF2-40B4-BE49-F238E27FC236}">
                        <a16:creationId xmlns="" xmlns:a16="http://schemas.microsoft.com/office/drawing/2014/main" id="{B2E3616F-405C-4CFC-B687-40489C8D03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387475"/>
                    <a:ext cx="236538" cy="231775"/>
                  </a:xfrm>
                  <a:custGeom>
                    <a:avLst/>
                    <a:gdLst>
                      <a:gd name="T0" fmla="*/ 0 w 149"/>
                      <a:gd name="T1" fmla="*/ 134 h 146"/>
                      <a:gd name="T2" fmla="*/ 135 w 149"/>
                      <a:gd name="T3" fmla="*/ 0 h 146"/>
                      <a:gd name="T4" fmla="*/ 149 w 149"/>
                      <a:gd name="T5" fmla="*/ 12 h 146"/>
                      <a:gd name="T6" fmla="*/ 14 w 149"/>
                      <a:gd name="T7" fmla="*/ 146 h 146"/>
                      <a:gd name="T8" fmla="*/ 0 w 149"/>
                      <a:gd name="T9" fmla="*/ 134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6">
                        <a:moveTo>
                          <a:pt x="0" y="134"/>
                        </a:moveTo>
                        <a:lnTo>
                          <a:pt x="135" y="0"/>
                        </a:lnTo>
                        <a:lnTo>
                          <a:pt x="149" y="12"/>
                        </a:lnTo>
                        <a:lnTo>
                          <a:pt x="14" y="146"/>
                        </a:lnTo>
                        <a:lnTo>
                          <a:pt x="0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Rectangle 44">
                    <a:extLst>
                      <a:ext uri="{FF2B5EF4-FFF2-40B4-BE49-F238E27FC236}">
                        <a16:creationId xmlns="" xmlns:a16="http://schemas.microsoft.com/office/drawing/2014/main" id="{2B76CE9D-A05A-4C9F-8FFF-849B5E69D9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9513" y="1590675"/>
                    <a:ext cx="274638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45">
                    <a:extLst>
                      <a:ext uri="{FF2B5EF4-FFF2-40B4-BE49-F238E27FC236}">
                        <a16:creationId xmlns="" xmlns:a16="http://schemas.microsoft.com/office/drawing/2014/main" id="{C02090C8-043D-4381-9A7C-4DDEDE9B8A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609725"/>
                    <a:ext cx="236538" cy="236537"/>
                  </a:xfrm>
                  <a:custGeom>
                    <a:avLst/>
                    <a:gdLst>
                      <a:gd name="T0" fmla="*/ 135 w 149"/>
                      <a:gd name="T1" fmla="*/ 149 h 149"/>
                      <a:gd name="T2" fmla="*/ 0 w 149"/>
                      <a:gd name="T3" fmla="*/ 14 h 149"/>
                      <a:gd name="T4" fmla="*/ 14 w 149"/>
                      <a:gd name="T5" fmla="*/ 0 h 149"/>
                      <a:gd name="T6" fmla="*/ 149 w 149"/>
                      <a:gd name="T7" fmla="*/ 135 h 149"/>
                      <a:gd name="T8" fmla="*/ 135 w 149"/>
                      <a:gd name="T9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135" y="149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46">
                    <a:extLst>
                      <a:ext uri="{FF2B5EF4-FFF2-40B4-BE49-F238E27FC236}">
                        <a16:creationId xmlns="" xmlns:a16="http://schemas.microsoft.com/office/drawing/2014/main" id="{1F7ABFEF-3127-4C97-ABF6-7226CD6CC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563" y="1609725"/>
                    <a:ext cx="236538" cy="236537"/>
                  </a:xfrm>
                  <a:custGeom>
                    <a:avLst/>
                    <a:gdLst>
                      <a:gd name="T0" fmla="*/ 0 w 149"/>
                      <a:gd name="T1" fmla="*/ 135 h 149"/>
                      <a:gd name="T2" fmla="*/ 135 w 149"/>
                      <a:gd name="T3" fmla="*/ 0 h 149"/>
                      <a:gd name="T4" fmla="*/ 149 w 149"/>
                      <a:gd name="T5" fmla="*/ 14 h 149"/>
                      <a:gd name="T6" fmla="*/ 14 w 149"/>
                      <a:gd name="T7" fmla="*/ 149 h 149"/>
                      <a:gd name="T8" fmla="*/ 0 w 149"/>
                      <a:gd name="T9" fmla="*/ 135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9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Rectangle 47">
                    <a:extLst>
                      <a:ext uri="{FF2B5EF4-FFF2-40B4-BE49-F238E27FC236}">
                        <a16:creationId xmlns="" xmlns:a16="http://schemas.microsoft.com/office/drawing/2014/main" id="{B49A241A-96CE-4456-A9ED-2CEA8563A7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2688" y="217488"/>
                    <a:ext cx="44450" cy="7461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Rectangle 48">
                    <a:extLst>
                      <a:ext uri="{FF2B5EF4-FFF2-40B4-BE49-F238E27FC236}">
                        <a16:creationId xmlns="" xmlns:a16="http://schemas.microsoft.com/office/drawing/2014/main" id="{22D1ACA7-5211-4DF3-B9E7-73E1CD11BE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6050" y="217488"/>
                    <a:ext cx="53975" cy="7461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49">
                    <a:extLst>
                      <a:ext uri="{FF2B5EF4-FFF2-40B4-BE49-F238E27FC236}">
                        <a16:creationId xmlns="" xmlns:a16="http://schemas.microsoft.com/office/drawing/2014/main" id="{A38611C6-B70D-4D76-A8C8-8A92DBFF7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2688" y="65088"/>
                    <a:ext cx="287338" cy="188912"/>
                  </a:xfrm>
                  <a:custGeom>
                    <a:avLst/>
                    <a:gdLst>
                      <a:gd name="T0" fmla="*/ 181 w 181"/>
                      <a:gd name="T1" fmla="*/ 119 h 119"/>
                      <a:gd name="T2" fmla="*/ 0 w 181"/>
                      <a:gd name="T3" fmla="*/ 119 h 119"/>
                      <a:gd name="T4" fmla="*/ 0 w 181"/>
                      <a:gd name="T5" fmla="*/ 80 h 119"/>
                      <a:gd name="T6" fmla="*/ 86 w 181"/>
                      <a:gd name="T7" fmla="*/ 0 h 119"/>
                      <a:gd name="T8" fmla="*/ 181 w 181"/>
                      <a:gd name="T9" fmla="*/ 26 h 119"/>
                      <a:gd name="T10" fmla="*/ 181 w 181"/>
                      <a:gd name="T11" fmla="*/ 119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119">
                        <a:moveTo>
                          <a:pt x="181" y="119"/>
                        </a:moveTo>
                        <a:lnTo>
                          <a:pt x="0" y="119"/>
                        </a:lnTo>
                        <a:lnTo>
                          <a:pt x="0" y="80"/>
                        </a:lnTo>
                        <a:lnTo>
                          <a:pt x="86" y="0"/>
                        </a:lnTo>
                        <a:lnTo>
                          <a:pt x="181" y="26"/>
                        </a:lnTo>
                        <a:lnTo>
                          <a:pt x="181" y="1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50">
                    <a:extLst>
                      <a:ext uri="{FF2B5EF4-FFF2-40B4-BE49-F238E27FC236}">
                        <a16:creationId xmlns="" xmlns:a16="http://schemas.microsoft.com/office/drawing/2014/main" id="{B44B8109-FB2C-45AF-B18F-FA40024E8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227013"/>
                    <a:ext cx="236538" cy="236537"/>
                  </a:xfrm>
                  <a:custGeom>
                    <a:avLst/>
                    <a:gdLst>
                      <a:gd name="T0" fmla="*/ 135 w 149"/>
                      <a:gd name="T1" fmla="*/ 149 h 149"/>
                      <a:gd name="T2" fmla="*/ 0 w 149"/>
                      <a:gd name="T3" fmla="*/ 15 h 149"/>
                      <a:gd name="T4" fmla="*/ 14 w 149"/>
                      <a:gd name="T5" fmla="*/ 0 h 149"/>
                      <a:gd name="T6" fmla="*/ 149 w 149"/>
                      <a:gd name="T7" fmla="*/ 135 h 149"/>
                      <a:gd name="T8" fmla="*/ 135 w 149"/>
                      <a:gd name="T9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135" y="149"/>
                        </a:moveTo>
                        <a:lnTo>
                          <a:pt x="0" y="15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51">
                    <a:extLst>
                      <a:ext uri="{FF2B5EF4-FFF2-40B4-BE49-F238E27FC236}">
                        <a16:creationId xmlns="" xmlns:a16="http://schemas.microsoft.com/office/drawing/2014/main" id="{3FEB50BC-3EEE-44EC-BE8F-132F104282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227013"/>
                    <a:ext cx="236538" cy="236537"/>
                  </a:xfrm>
                  <a:custGeom>
                    <a:avLst/>
                    <a:gdLst>
                      <a:gd name="T0" fmla="*/ 0 w 149"/>
                      <a:gd name="T1" fmla="*/ 135 h 149"/>
                      <a:gd name="T2" fmla="*/ 135 w 149"/>
                      <a:gd name="T3" fmla="*/ 0 h 149"/>
                      <a:gd name="T4" fmla="*/ 149 w 149"/>
                      <a:gd name="T5" fmla="*/ 15 h 149"/>
                      <a:gd name="T6" fmla="*/ 14 w 149"/>
                      <a:gd name="T7" fmla="*/ 149 h 149"/>
                      <a:gd name="T8" fmla="*/ 0 w 149"/>
                      <a:gd name="T9" fmla="*/ 135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9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5"/>
                        </a:lnTo>
                        <a:lnTo>
                          <a:pt x="14" y="149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Rectangle 52">
                    <a:extLst>
                      <a:ext uri="{FF2B5EF4-FFF2-40B4-BE49-F238E27FC236}">
                        <a16:creationId xmlns="" xmlns:a16="http://schemas.microsoft.com/office/drawing/2014/main" id="{D98F4CCB-C7DF-4E84-A2B4-658C7917AC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2688" y="431800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53">
                    <a:extLst>
                      <a:ext uri="{FF2B5EF4-FFF2-40B4-BE49-F238E27FC236}">
                        <a16:creationId xmlns="" xmlns:a16="http://schemas.microsoft.com/office/drawing/2014/main" id="{E2A733F3-FB2D-4F3C-93F1-3E5D3ABC3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450850"/>
                    <a:ext cx="236538" cy="234950"/>
                  </a:xfrm>
                  <a:custGeom>
                    <a:avLst/>
                    <a:gdLst>
                      <a:gd name="T0" fmla="*/ 135 w 149"/>
                      <a:gd name="T1" fmla="*/ 148 h 148"/>
                      <a:gd name="T2" fmla="*/ 0 w 149"/>
                      <a:gd name="T3" fmla="*/ 14 h 148"/>
                      <a:gd name="T4" fmla="*/ 14 w 149"/>
                      <a:gd name="T5" fmla="*/ 0 h 148"/>
                      <a:gd name="T6" fmla="*/ 149 w 149"/>
                      <a:gd name="T7" fmla="*/ 134 h 148"/>
                      <a:gd name="T8" fmla="*/ 135 w 149"/>
                      <a:gd name="T9" fmla="*/ 14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135" y="148"/>
                        </a:moveTo>
                        <a:lnTo>
                          <a:pt x="0" y="14"/>
                        </a:lnTo>
                        <a:lnTo>
                          <a:pt x="14" y="0"/>
                        </a:lnTo>
                        <a:lnTo>
                          <a:pt x="149" y="134"/>
                        </a:lnTo>
                        <a:lnTo>
                          <a:pt x="135" y="1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54">
                    <a:extLst>
                      <a:ext uri="{FF2B5EF4-FFF2-40B4-BE49-F238E27FC236}">
                        <a16:creationId xmlns="" xmlns:a16="http://schemas.microsoft.com/office/drawing/2014/main" id="{D933CEBE-D1A2-4600-8269-21DED4EC5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450850"/>
                    <a:ext cx="236538" cy="234950"/>
                  </a:xfrm>
                  <a:custGeom>
                    <a:avLst/>
                    <a:gdLst>
                      <a:gd name="T0" fmla="*/ 0 w 149"/>
                      <a:gd name="T1" fmla="*/ 134 h 148"/>
                      <a:gd name="T2" fmla="*/ 135 w 149"/>
                      <a:gd name="T3" fmla="*/ 0 h 148"/>
                      <a:gd name="T4" fmla="*/ 149 w 149"/>
                      <a:gd name="T5" fmla="*/ 14 h 148"/>
                      <a:gd name="T6" fmla="*/ 14 w 149"/>
                      <a:gd name="T7" fmla="*/ 148 h 148"/>
                      <a:gd name="T8" fmla="*/ 0 w 149"/>
                      <a:gd name="T9" fmla="*/ 134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8">
                        <a:moveTo>
                          <a:pt x="0" y="134"/>
                        </a:moveTo>
                        <a:lnTo>
                          <a:pt x="135" y="0"/>
                        </a:lnTo>
                        <a:lnTo>
                          <a:pt x="149" y="14"/>
                        </a:lnTo>
                        <a:lnTo>
                          <a:pt x="14" y="148"/>
                        </a:lnTo>
                        <a:lnTo>
                          <a:pt x="0" y="1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Rectangle 55">
                    <a:extLst>
                      <a:ext uri="{FF2B5EF4-FFF2-40B4-BE49-F238E27FC236}">
                        <a16:creationId xmlns="" xmlns:a16="http://schemas.microsoft.com/office/drawing/2014/main" id="{4450C605-7B78-4882-AF8A-97F3EC2C9C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2688" y="654050"/>
                    <a:ext cx="274638" cy="4762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56">
                    <a:extLst>
                      <a:ext uri="{FF2B5EF4-FFF2-40B4-BE49-F238E27FC236}">
                        <a16:creationId xmlns="" xmlns:a16="http://schemas.microsoft.com/office/drawing/2014/main" id="{01E44A0F-70E6-4F9A-89A5-124D604F9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676275"/>
                    <a:ext cx="236538" cy="233362"/>
                  </a:xfrm>
                  <a:custGeom>
                    <a:avLst/>
                    <a:gdLst>
                      <a:gd name="T0" fmla="*/ 135 w 149"/>
                      <a:gd name="T1" fmla="*/ 147 h 147"/>
                      <a:gd name="T2" fmla="*/ 0 w 149"/>
                      <a:gd name="T3" fmla="*/ 12 h 147"/>
                      <a:gd name="T4" fmla="*/ 14 w 149"/>
                      <a:gd name="T5" fmla="*/ 0 h 147"/>
                      <a:gd name="T6" fmla="*/ 149 w 149"/>
                      <a:gd name="T7" fmla="*/ 135 h 147"/>
                      <a:gd name="T8" fmla="*/ 135 w 149"/>
                      <a:gd name="T9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7">
                        <a:moveTo>
                          <a:pt x="135" y="147"/>
                        </a:moveTo>
                        <a:lnTo>
                          <a:pt x="0" y="12"/>
                        </a:lnTo>
                        <a:lnTo>
                          <a:pt x="14" y="0"/>
                        </a:lnTo>
                        <a:lnTo>
                          <a:pt x="149" y="135"/>
                        </a:lnTo>
                        <a:lnTo>
                          <a:pt x="135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57">
                    <a:extLst>
                      <a:ext uri="{FF2B5EF4-FFF2-40B4-BE49-F238E27FC236}">
                        <a16:creationId xmlns="" xmlns:a16="http://schemas.microsoft.com/office/drawing/2014/main" id="{BF07D230-56B4-4C45-80D0-78B84C6CB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738" y="676275"/>
                    <a:ext cx="236538" cy="233362"/>
                  </a:xfrm>
                  <a:custGeom>
                    <a:avLst/>
                    <a:gdLst>
                      <a:gd name="T0" fmla="*/ 0 w 149"/>
                      <a:gd name="T1" fmla="*/ 135 h 147"/>
                      <a:gd name="T2" fmla="*/ 135 w 149"/>
                      <a:gd name="T3" fmla="*/ 0 h 147"/>
                      <a:gd name="T4" fmla="*/ 149 w 149"/>
                      <a:gd name="T5" fmla="*/ 12 h 147"/>
                      <a:gd name="T6" fmla="*/ 14 w 149"/>
                      <a:gd name="T7" fmla="*/ 147 h 147"/>
                      <a:gd name="T8" fmla="*/ 0 w 149"/>
                      <a:gd name="T9" fmla="*/ 135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147">
                        <a:moveTo>
                          <a:pt x="0" y="135"/>
                        </a:moveTo>
                        <a:lnTo>
                          <a:pt x="135" y="0"/>
                        </a:lnTo>
                        <a:lnTo>
                          <a:pt x="149" y="12"/>
                        </a:lnTo>
                        <a:lnTo>
                          <a:pt x="14" y="147"/>
                        </a:lnTo>
                        <a:lnTo>
                          <a:pt x="0" y="1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58">
                    <a:extLst>
                      <a:ext uri="{FF2B5EF4-FFF2-40B4-BE49-F238E27FC236}">
                        <a16:creationId xmlns="" xmlns:a16="http://schemas.microsoft.com/office/drawing/2014/main" id="{3D1BEADA-9FA0-4D59-BA36-67C559A9EB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63" y="755650"/>
                    <a:ext cx="825500" cy="396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" name="Rectangle 59">
                    <a:extLst>
                      <a:ext uri="{FF2B5EF4-FFF2-40B4-BE49-F238E27FC236}">
                        <a16:creationId xmlns="" xmlns:a16="http://schemas.microsoft.com/office/drawing/2014/main" id="{3336F4AA-D704-4836-8B0D-59802B1478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63" y="950913"/>
                    <a:ext cx="825500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60">
                    <a:extLst>
                      <a:ext uri="{FF2B5EF4-FFF2-40B4-BE49-F238E27FC236}">
                        <a16:creationId xmlns="" xmlns:a16="http://schemas.microsoft.com/office/drawing/2014/main" id="{C9EEC334-A141-4ABE-83DD-0011749EC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5863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61">
                    <a:extLst>
                      <a:ext uri="{FF2B5EF4-FFF2-40B4-BE49-F238E27FC236}">
                        <a16:creationId xmlns="" xmlns:a16="http://schemas.microsoft.com/office/drawing/2014/main" id="{3D36CEE9-BFE1-440F-93AF-8B916BCF31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650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1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1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62">
                    <a:extLst>
                      <a:ext uri="{FF2B5EF4-FFF2-40B4-BE49-F238E27FC236}">
                        <a16:creationId xmlns="" xmlns:a16="http://schemas.microsoft.com/office/drawing/2014/main" id="{FBAF772B-13D1-48C4-BE15-F6E720E71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9650" y="773113"/>
                    <a:ext cx="198438" cy="196850"/>
                  </a:xfrm>
                  <a:custGeom>
                    <a:avLst/>
                    <a:gdLst>
                      <a:gd name="T0" fmla="*/ 11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1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1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63">
                    <a:extLst>
                      <a:ext uri="{FF2B5EF4-FFF2-40B4-BE49-F238E27FC236}">
                        <a16:creationId xmlns="" xmlns:a16="http://schemas.microsoft.com/office/drawing/2014/main" id="{6175C3FD-D574-408C-B9AD-D1F7EF782C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6950" y="755650"/>
                    <a:ext cx="39688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64">
                    <a:extLst>
                      <a:ext uri="{FF2B5EF4-FFF2-40B4-BE49-F238E27FC236}">
                        <a16:creationId xmlns="" xmlns:a16="http://schemas.microsoft.com/office/drawing/2014/main" id="{A4150FF1-E53B-4D59-B1A4-F4B7BC6167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50" y="773113"/>
                    <a:ext cx="201613" cy="196850"/>
                  </a:xfrm>
                  <a:custGeom>
                    <a:avLst/>
                    <a:gdLst>
                      <a:gd name="T0" fmla="*/ 0 w 127"/>
                      <a:gd name="T1" fmla="*/ 112 h 124"/>
                      <a:gd name="T2" fmla="*/ 114 w 127"/>
                      <a:gd name="T3" fmla="*/ 0 h 124"/>
                      <a:gd name="T4" fmla="*/ 127 w 127"/>
                      <a:gd name="T5" fmla="*/ 12 h 124"/>
                      <a:gd name="T6" fmla="*/ 12 w 127"/>
                      <a:gd name="T7" fmla="*/ 124 h 124"/>
                      <a:gd name="T8" fmla="*/ 0 w 127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0" y="112"/>
                        </a:moveTo>
                        <a:lnTo>
                          <a:pt x="114" y="0"/>
                        </a:lnTo>
                        <a:lnTo>
                          <a:pt x="127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65">
                    <a:extLst>
                      <a:ext uri="{FF2B5EF4-FFF2-40B4-BE49-F238E27FC236}">
                        <a16:creationId xmlns="" xmlns:a16="http://schemas.microsoft.com/office/drawing/2014/main" id="{3BAB3A47-E79E-4E23-8F1E-21DFB1FE34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50" y="773113"/>
                    <a:ext cx="201613" cy="196850"/>
                  </a:xfrm>
                  <a:custGeom>
                    <a:avLst/>
                    <a:gdLst>
                      <a:gd name="T0" fmla="*/ 12 w 127"/>
                      <a:gd name="T1" fmla="*/ 0 h 124"/>
                      <a:gd name="T2" fmla="*/ 127 w 127"/>
                      <a:gd name="T3" fmla="*/ 112 h 124"/>
                      <a:gd name="T4" fmla="*/ 114 w 127"/>
                      <a:gd name="T5" fmla="*/ 124 h 124"/>
                      <a:gd name="T6" fmla="*/ 0 w 127"/>
                      <a:gd name="T7" fmla="*/ 12 h 124"/>
                      <a:gd name="T8" fmla="*/ 12 w 127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12" y="0"/>
                        </a:moveTo>
                        <a:lnTo>
                          <a:pt x="127" y="112"/>
                        </a:lnTo>
                        <a:lnTo>
                          <a:pt x="114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66">
                    <a:extLst>
                      <a:ext uri="{FF2B5EF4-FFF2-40B4-BE49-F238E27FC236}">
                        <a16:creationId xmlns="" xmlns:a16="http://schemas.microsoft.com/office/drawing/2014/main" id="{32CCCA76-913B-4C1B-B7AF-6969722176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6450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67">
                    <a:extLst>
                      <a:ext uri="{FF2B5EF4-FFF2-40B4-BE49-F238E27FC236}">
                        <a16:creationId xmlns="" xmlns:a16="http://schemas.microsoft.com/office/drawing/2014/main" id="{9FC634EF-BD98-4B75-B015-C777CF10E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1825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4 w 124"/>
                      <a:gd name="T3" fmla="*/ 0 h 124"/>
                      <a:gd name="T4" fmla="*/ 124 w 124"/>
                      <a:gd name="T5" fmla="*/ 12 h 124"/>
                      <a:gd name="T6" fmla="*/ 12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4" y="0"/>
                        </a:lnTo>
                        <a:lnTo>
                          <a:pt x="124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68">
                    <a:extLst>
                      <a:ext uri="{FF2B5EF4-FFF2-40B4-BE49-F238E27FC236}">
                        <a16:creationId xmlns="" xmlns:a16="http://schemas.microsoft.com/office/drawing/2014/main" id="{CF7B8F0E-357B-4827-BF48-F16D556477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1825" y="773113"/>
                    <a:ext cx="196850" cy="196850"/>
                  </a:xfrm>
                  <a:custGeom>
                    <a:avLst/>
                    <a:gdLst>
                      <a:gd name="T0" fmla="*/ 12 w 124"/>
                      <a:gd name="T1" fmla="*/ 0 h 124"/>
                      <a:gd name="T2" fmla="*/ 124 w 124"/>
                      <a:gd name="T3" fmla="*/ 112 h 124"/>
                      <a:gd name="T4" fmla="*/ 114 w 124"/>
                      <a:gd name="T5" fmla="*/ 124 h 124"/>
                      <a:gd name="T6" fmla="*/ 0 w 124"/>
                      <a:gd name="T7" fmla="*/ 12 h 124"/>
                      <a:gd name="T8" fmla="*/ 12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2" y="0"/>
                        </a:moveTo>
                        <a:lnTo>
                          <a:pt x="124" y="112"/>
                        </a:lnTo>
                        <a:lnTo>
                          <a:pt x="114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69">
                    <a:extLst>
                      <a:ext uri="{FF2B5EF4-FFF2-40B4-BE49-F238E27FC236}">
                        <a16:creationId xmlns="" xmlns:a16="http://schemas.microsoft.com/office/drawing/2014/main" id="{44DCFE4C-C175-4101-B01A-1F8ED137F2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538" y="755650"/>
                    <a:ext cx="42863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70">
                    <a:extLst>
                      <a:ext uri="{FF2B5EF4-FFF2-40B4-BE49-F238E27FC236}">
                        <a16:creationId xmlns="" xmlns:a16="http://schemas.microsoft.com/office/drawing/2014/main" id="{F83978A6-4909-41F7-BF2F-8C72F0F420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13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2 w 125"/>
                      <a:gd name="T3" fmla="*/ 0 h 124"/>
                      <a:gd name="T4" fmla="*/ 125 w 125"/>
                      <a:gd name="T5" fmla="*/ 12 h 124"/>
                      <a:gd name="T6" fmla="*/ 12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5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71">
                    <a:extLst>
                      <a:ext uri="{FF2B5EF4-FFF2-40B4-BE49-F238E27FC236}">
                        <a16:creationId xmlns="" xmlns:a16="http://schemas.microsoft.com/office/drawing/2014/main" id="{C14229E6-9BC0-4013-8786-C4D179518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13" y="773113"/>
                    <a:ext cx="198438" cy="196850"/>
                  </a:xfrm>
                  <a:custGeom>
                    <a:avLst/>
                    <a:gdLst>
                      <a:gd name="T0" fmla="*/ 12 w 125"/>
                      <a:gd name="T1" fmla="*/ 0 h 124"/>
                      <a:gd name="T2" fmla="*/ 125 w 125"/>
                      <a:gd name="T3" fmla="*/ 112 h 124"/>
                      <a:gd name="T4" fmla="*/ 112 w 125"/>
                      <a:gd name="T5" fmla="*/ 124 h 124"/>
                      <a:gd name="T6" fmla="*/ 0 w 125"/>
                      <a:gd name="T7" fmla="*/ 12 h 124"/>
                      <a:gd name="T8" fmla="*/ 12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2" y="0"/>
                        </a:moveTo>
                        <a:lnTo>
                          <a:pt x="125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72">
                    <a:extLst>
                      <a:ext uri="{FF2B5EF4-FFF2-40B4-BE49-F238E27FC236}">
                        <a16:creationId xmlns="" xmlns:a16="http://schemas.microsoft.com/office/drawing/2014/main" id="{1259BF2F-4696-4C8D-B235-AE7EA7F49C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4950" y="755650"/>
                    <a:ext cx="822325" cy="396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0" name="Rectangle 73">
                    <a:extLst>
                      <a:ext uri="{FF2B5EF4-FFF2-40B4-BE49-F238E27FC236}">
                        <a16:creationId xmlns="" xmlns:a16="http://schemas.microsoft.com/office/drawing/2014/main" id="{950190B1-7B45-459D-8DCD-AA033C3612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04950" y="950913"/>
                    <a:ext cx="822325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" name="Rectangle 74">
                    <a:extLst>
                      <a:ext uri="{FF2B5EF4-FFF2-40B4-BE49-F238E27FC236}">
                        <a16:creationId xmlns="" xmlns:a16="http://schemas.microsoft.com/office/drawing/2014/main" id="{39952E01-C4F2-4F89-ABD7-D4E4EB7284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2350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75">
                    <a:extLst>
                      <a:ext uri="{FF2B5EF4-FFF2-40B4-BE49-F238E27FC236}">
                        <a16:creationId xmlns="" xmlns:a16="http://schemas.microsoft.com/office/drawing/2014/main" id="{E8D710FE-5796-41C7-BC7B-C0F8B8359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6138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0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0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76">
                    <a:extLst>
                      <a:ext uri="{FF2B5EF4-FFF2-40B4-BE49-F238E27FC236}">
                        <a16:creationId xmlns="" xmlns:a16="http://schemas.microsoft.com/office/drawing/2014/main" id="{C263CFB2-7D68-4040-B455-E09342C74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6138" y="773113"/>
                    <a:ext cx="198438" cy="196850"/>
                  </a:xfrm>
                  <a:custGeom>
                    <a:avLst/>
                    <a:gdLst>
                      <a:gd name="T0" fmla="*/ 10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0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0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77">
                    <a:extLst>
                      <a:ext uri="{FF2B5EF4-FFF2-40B4-BE49-F238E27FC236}">
                        <a16:creationId xmlns="" xmlns:a16="http://schemas.microsoft.com/office/drawing/2014/main" id="{D8F98E0D-D40B-485B-9280-C34BDA4C2F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0263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78">
                    <a:extLst>
                      <a:ext uri="{FF2B5EF4-FFF2-40B4-BE49-F238E27FC236}">
                        <a16:creationId xmlns="" xmlns:a16="http://schemas.microsoft.com/office/drawing/2014/main" id="{2F81BFD8-A131-4CB0-B5CE-DBA2B4281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5638" y="773113"/>
                    <a:ext cx="200025" cy="196850"/>
                  </a:xfrm>
                  <a:custGeom>
                    <a:avLst/>
                    <a:gdLst>
                      <a:gd name="T0" fmla="*/ 0 w 126"/>
                      <a:gd name="T1" fmla="*/ 112 h 124"/>
                      <a:gd name="T2" fmla="*/ 114 w 126"/>
                      <a:gd name="T3" fmla="*/ 0 h 124"/>
                      <a:gd name="T4" fmla="*/ 126 w 126"/>
                      <a:gd name="T5" fmla="*/ 12 h 124"/>
                      <a:gd name="T6" fmla="*/ 12 w 126"/>
                      <a:gd name="T7" fmla="*/ 124 h 124"/>
                      <a:gd name="T8" fmla="*/ 0 w 126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124">
                        <a:moveTo>
                          <a:pt x="0" y="112"/>
                        </a:moveTo>
                        <a:lnTo>
                          <a:pt x="114" y="0"/>
                        </a:lnTo>
                        <a:lnTo>
                          <a:pt x="126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79">
                    <a:extLst>
                      <a:ext uri="{FF2B5EF4-FFF2-40B4-BE49-F238E27FC236}">
                        <a16:creationId xmlns="" xmlns:a16="http://schemas.microsoft.com/office/drawing/2014/main" id="{1699996B-7369-4879-A276-3995A55B9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5638" y="773113"/>
                    <a:ext cx="200025" cy="196850"/>
                  </a:xfrm>
                  <a:custGeom>
                    <a:avLst/>
                    <a:gdLst>
                      <a:gd name="T0" fmla="*/ 12 w 126"/>
                      <a:gd name="T1" fmla="*/ 0 h 124"/>
                      <a:gd name="T2" fmla="*/ 126 w 126"/>
                      <a:gd name="T3" fmla="*/ 112 h 124"/>
                      <a:gd name="T4" fmla="*/ 114 w 126"/>
                      <a:gd name="T5" fmla="*/ 124 h 124"/>
                      <a:gd name="T6" fmla="*/ 0 w 126"/>
                      <a:gd name="T7" fmla="*/ 12 h 124"/>
                      <a:gd name="T8" fmla="*/ 12 w 126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124">
                        <a:moveTo>
                          <a:pt x="12" y="0"/>
                        </a:moveTo>
                        <a:lnTo>
                          <a:pt x="126" y="112"/>
                        </a:lnTo>
                        <a:lnTo>
                          <a:pt x="114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" name="Rectangle 80">
                    <a:extLst>
                      <a:ext uri="{FF2B5EF4-FFF2-40B4-BE49-F238E27FC236}">
                        <a16:creationId xmlns="" xmlns:a16="http://schemas.microsoft.com/office/drawing/2014/main" id="{EA94F03A-7CCD-49D7-8436-D9A72A4E44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2938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81">
                    <a:extLst>
                      <a:ext uri="{FF2B5EF4-FFF2-40B4-BE49-F238E27FC236}">
                        <a16:creationId xmlns="" xmlns:a16="http://schemas.microsoft.com/office/drawing/2014/main" id="{96D73D9E-E06C-4245-9879-F435CCCAB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6725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2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82">
                    <a:extLst>
                      <a:ext uri="{FF2B5EF4-FFF2-40B4-BE49-F238E27FC236}">
                        <a16:creationId xmlns="" xmlns:a16="http://schemas.microsoft.com/office/drawing/2014/main" id="{C4EAD43D-115E-4F35-AEA8-A9DED05ACA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6725" y="773113"/>
                    <a:ext cx="198438" cy="196850"/>
                  </a:xfrm>
                  <a:custGeom>
                    <a:avLst/>
                    <a:gdLst>
                      <a:gd name="T0" fmla="*/ 12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2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2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83">
                    <a:extLst>
                      <a:ext uri="{FF2B5EF4-FFF2-40B4-BE49-F238E27FC236}">
                        <a16:creationId xmlns="" xmlns:a16="http://schemas.microsoft.com/office/drawing/2014/main" id="{6368495F-3A65-424E-94C5-26FD6D0C7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4025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84">
                    <a:extLst>
                      <a:ext uri="{FF2B5EF4-FFF2-40B4-BE49-F238E27FC236}">
                        <a16:creationId xmlns="" xmlns:a16="http://schemas.microsoft.com/office/drawing/2014/main" id="{16C4D74C-9D1B-4941-9BA2-91DEBE95C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9400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2 w 124"/>
                      <a:gd name="T3" fmla="*/ 0 h 124"/>
                      <a:gd name="T4" fmla="*/ 124 w 124"/>
                      <a:gd name="T5" fmla="*/ 12 h 124"/>
                      <a:gd name="T6" fmla="*/ 12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85">
                    <a:extLst>
                      <a:ext uri="{FF2B5EF4-FFF2-40B4-BE49-F238E27FC236}">
                        <a16:creationId xmlns="" xmlns:a16="http://schemas.microsoft.com/office/drawing/2014/main" id="{A2BD6457-DE60-4A93-A1EA-450BBB424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9400" y="773113"/>
                    <a:ext cx="196850" cy="196850"/>
                  </a:xfrm>
                  <a:custGeom>
                    <a:avLst/>
                    <a:gdLst>
                      <a:gd name="T0" fmla="*/ 12 w 124"/>
                      <a:gd name="T1" fmla="*/ 0 h 124"/>
                      <a:gd name="T2" fmla="*/ 124 w 124"/>
                      <a:gd name="T3" fmla="*/ 112 h 124"/>
                      <a:gd name="T4" fmla="*/ 112 w 124"/>
                      <a:gd name="T5" fmla="*/ 124 h 124"/>
                      <a:gd name="T6" fmla="*/ 0 w 124"/>
                      <a:gd name="T7" fmla="*/ 12 h 124"/>
                      <a:gd name="T8" fmla="*/ 12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2" y="0"/>
                        </a:moveTo>
                        <a:lnTo>
                          <a:pt x="124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" name="Rectangle 86">
                    <a:extLst>
                      <a:ext uri="{FF2B5EF4-FFF2-40B4-BE49-F238E27FC236}">
                        <a16:creationId xmlns="" xmlns:a16="http://schemas.microsoft.com/office/drawing/2014/main" id="{DB07ED6A-9ED0-4168-85D8-35AE92CDD1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6950" y="755650"/>
                    <a:ext cx="825500" cy="396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87">
                    <a:extLst>
                      <a:ext uri="{FF2B5EF4-FFF2-40B4-BE49-F238E27FC236}">
                        <a16:creationId xmlns="" xmlns:a16="http://schemas.microsoft.com/office/drawing/2014/main" id="{E1575004-D83B-4527-97B2-B1AE1F07B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6950" y="950913"/>
                    <a:ext cx="1379538" cy="44450"/>
                  </a:xfrm>
                  <a:custGeom>
                    <a:avLst/>
                    <a:gdLst>
                      <a:gd name="T0" fmla="*/ 869 w 869"/>
                      <a:gd name="T1" fmla="*/ 0 h 28"/>
                      <a:gd name="T2" fmla="*/ 869 w 869"/>
                      <a:gd name="T3" fmla="*/ 28 h 28"/>
                      <a:gd name="T4" fmla="*/ 0 w 869"/>
                      <a:gd name="T5" fmla="*/ 28 h 28"/>
                      <a:gd name="T6" fmla="*/ 0 w 869"/>
                      <a:gd name="T7" fmla="*/ 0 h 28"/>
                      <a:gd name="T8" fmla="*/ 777 w 869"/>
                      <a:gd name="T9" fmla="*/ 0 h 28"/>
                      <a:gd name="T10" fmla="*/ 869 w 869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9" h="28">
                        <a:moveTo>
                          <a:pt x="869" y="0"/>
                        </a:moveTo>
                        <a:lnTo>
                          <a:pt x="8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777" y="0"/>
                        </a:lnTo>
                        <a:lnTo>
                          <a:pt x="86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88">
                    <a:extLst>
                      <a:ext uri="{FF2B5EF4-FFF2-40B4-BE49-F238E27FC236}">
                        <a16:creationId xmlns="" xmlns:a16="http://schemas.microsoft.com/office/drawing/2014/main" id="{E5672822-DB71-44A7-ABC0-DE3C7D2190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6950" y="950913"/>
                    <a:ext cx="1379538" cy="44450"/>
                  </a:xfrm>
                  <a:custGeom>
                    <a:avLst/>
                    <a:gdLst>
                      <a:gd name="T0" fmla="*/ 869 w 869"/>
                      <a:gd name="T1" fmla="*/ 0 h 28"/>
                      <a:gd name="T2" fmla="*/ 869 w 869"/>
                      <a:gd name="T3" fmla="*/ 28 h 28"/>
                      <a:gd name="T4" fmla="*/ 0 w 869"/>
                      <a:gd name="T5" fmla="*/ 28 h 28"/>
                      <a:gd name="T6" fmla="*/ 0 w 869"/>
                      <a:gd name="T7" fmla="*/ 0 h 28"/>
                      <a:gd name="T8" fmla="*/ 777 w 869"/>
                      <a:gd name="T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9" h="28">
                        <a:moveTo>
                          <a:pt x="869" y="0"/>
                        </a:moveTo>
                        <a:lnTo>
                          <a:pt x="8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777" y="0"/>
                        </a:ln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89">
                    <a:extLst>
                      <a:ext uri="{FF2B5EF4-FFF2-40B4-BE49-F238E27FC236}">
                        <a16:creationId xmlns="" xmlns:a16="http://schemas.microsoft.com/office/drawing/2014/main" id="{110A42B9-0601-4D22-9600-EBC1263B9B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4350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90">
                    <a:extLst>
                      <a:ext uri="{FF2B5EF4-FFF2-40B4-BE49-F238E27FC236}">
                        <a16:creationId xmlns="" xmlns:a16="http://schemas.microsoft.com/office/drawing/2014/main" id="{EBC17303-BC87-4E53-AC0B-4FDC2EB5EB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8138" y="773113"/>
                    <a:ext cx="198438" cy="196850"/>
                  </a:xfrm>
                  <a:custGeom>
                    <a:avLst/>
                    <a:gdLst>
                      <a:gd name="T0" fmla="*/ 0 w 125"/>
                      <a:gd name="T1" fmla="*/ 112 h 124"/>
                      <a:gd name="T2" fmla="*/ 113 w 125"/>
                      <a:gd name="T3" fmla="*/ 0 h 124"/>
                      <a:gd name="T4" fmla="*/ 125 w 125"/>
                      <a:gd name="T5" fmla="*/ 12 h 124"/>
                      <a:gd name="T6" fmla="*/ 12 w 125"/>
                      <a:gd name="T7" fmla="*/ 124 h 124"/>
                      <a:gd name="T8" fmla="*/ 0 w 125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0" y="112"/>
                        </a:moveTo>
                        <a:lnTo>
                          <a:pt x="113" y="0"/>
                        </a:lnTo>
                        <a:lnTo>
                          <a:pt x="125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91">
                    <a:extLst>
                      <a:ext uri="{FF2B5EF4-FFF2-40B4-BE49-F238E27FC236}">
                        <a16:creationId xmlns="" xmlns:a16="http://schemas.microsoft.com/office/drawing/2014/main" id="{0011A578-0D3A-4C2D-ACD0-BC0D437BAE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8138" y="773113"/>
                    <a:ext cx="198438" cy="196850"/>
                  </a:xfrm>
                  <a:custGeom>
                    <a:avLst/>
                    <a:gdLst>
                      <a:gd name="T0" fmla="*/ 12 w 125"/>
                      <a:gd name="T1" fmla="*/ 0 h 124"/>
                      <a:gd name="T2" fmla="*/ 125 w 125"/>
                      <a:gd name="T3" fmla="*/ 112 h 124"/>
                      <a:gd name="T4" fmla="*/ 113 w 125"/>
                      <a:gd name="T5" fmla="*/ 124 h 124"/>
                      <a:gd name="T6" fmla="*/ 0 w 125"/>
                      <a:gd name="T7" fmla="*/ 12 h 124"/>
                      <a:gd name="T8" fmla="*/ 12 w 12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124">
                        <a:moveTo>
                          <a:pt x="12" y="0"/>
                        </a:moveTo>
                        <a:lnTo>
                          <a:pt x="125" y="112"/>
                        </a:lnTo>
                        <a:lnTo>
                          <a:pt x="113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9" name="Rectangle 92">
                    <a:extLst>
                      <a:ext uri="{FF2B5EF4-FFF2-40B4-BE49-F238E27FC236}">
                        <a16:creationId xmlns="" xmlns:a16="http://schemas.microsoft.com/office/drawing/2014/main" id="{52833713-54F6-476F-8DFB-2E01523AC8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65438" y="755650"/>
                    <a:ext cx="38100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93">
                    <a:extLst>
                      <a:ext uri="{FF2B5EF4-FFF2-40B4-BE49-F238E27FC236}">
                        <a16:creationId xmlns="" xmlns:a16="http://schemas.microsoft.com/office/drawing/2014/main" id="{BB6C4516-4E7F-4259-BBAD-7796408A7E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0813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2 w 124"/>
                      <a:gd name="T3" fmla="*/ 0 h 124"/>
                      <a:gd name="T4" fmla="*/ 124 w 124"/>
                      <a:gd name="T5" fmla="*/ 12 h 124"/>
                      <a:gd name="T6" fmla="*/ 10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10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94">
                    <a:extLst>
                      <a:ext uri="{FF2B5EF4-FFF2-40B4-BE49-F238E27FC236}">
                        <a16:creationId xmlns="" xmlns:a16="http://schemas.microsoft.com/office/drawing/2014/main" id="{221EA2E7-5773-4732-9F4B-D764C9A1D7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0813" y="773113"/>
                    <a:ext cx="196850" cy="196850"/>
                  </a:xfrm>
                  <a:custGeom>
                    <a:avLst/>
                    <a:gdLst>
                      <a:gd name="T0" fmla="*/ 10 w 124"/>
                      <a:gd name="T1" fmla="*/ 0 h 124"/>
                      <a:gd name="T2" fmla="*/ 124 w 124"/>
                      <a:gd name="T3" fmla="*/ 112 h 124"/>
                      <a:gd name="T4" fmla="*/ 112 w 124"/>
                      <a:gd name="T5" fmla="*/ 124 h 124"/>
                      <a:gd name="T6" fmla="*/ 0 w 124"/>
                      <a:gd name="T7" fmla="*/ 12 h 124"/>
                      <a:gd name="T8" fmla="*/ 10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0" y="0"/>
                        </a:moveTo>
                        <a:lnTo>
                          <a:pt x="124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Rectangle 95">
                    <a:extLst>
                      <a:ext uri="{FF2B5EF4-FFF2-40B4-BE49-F238E27FC236}">
                        <a16:creationId xmlns="" xmlns:a16="http://schemas.microsoft.com/office/drawing/2014/main" id="{00F9B97E-A92A-4DD2-A7AC-0C64AEBE9A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4938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96">
                    <a:extLst>
                      <a:ext uri="{FF2B5EF4-FFF2-40B4-BE49-F238E27FC236}">
                        <a16:creationId xmlns="" xmlns:a16="http://schemas.microsoft.com/office/drawing/2014/main" id="{283EE661-E4D8-4191-AAEA-ECF867DEC1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8725" y="773113"/>
                    <a:ext cx="201613" cy="196850"/>
                  </a:xfrm>
                  <a:custGeom>
                    <a:avLst/>
                    <a:gdLst>
                      <a:gd name="T0" fmla="*/ 0 w 127"/>
                      <a:gd name="T1" fmla="*/ 112 h 124"/>
                      <a:gd name="T2" fmla="*/ 115 w 127"/>
                      <a:gd name="T3" fmla="*/ 0 h 124"/>
                      <a:gd name="T4" fmla="*/ 127 w 127"/>
                      <a:gd name="T5" fmla="*/ 12 h 124"/>
                      <a:gd name="T6" fmla="*/ 12 w 127"/>
                      <a:gd name="T7" fmla="*/ 124 h 124"/>
                      <a:gd name="T8" fmla="*/ 0 w 127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0" y="112"/>
                        </a:moveTo>
                        <a:lnTo>
                          <a:pt x="115" y="0"/>
                        </a:lnTo>
                        <a:lnTo>
                          <a:pt x="127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97">
                    <a:extLst>
                      <a:ext uri="{FF2B5EF4-FFF2-40B4-BE49-F238E27FC236}">
                        <a16:creationId xmlns="" xmlns:a16="http://schemas.microsoft.com/office/drawing/2014/main" id="{5DC8F4E2-E3D6-400C-B69F-C3644D048A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8725" y="773113"/>
                    <a:ext cx="201613" cy="196850"/>
                  </a:xfrm>
                  <a:custGeom>
                    <a:avLst/>
                    <a:gdLst>
                      <a:gd name="T0" fmla="*/ 12 w 127"/>
                      <a:gd name="T1" fmla="*/ 0 h 124"/>
                      <a:gd name="T2" fmla="*/ 127 w 127"/>
                      <a:gd name="T3" fmla="*/ 112 h 124"/>
                      <a:gd name="T4" fmla="*/ 115 w 127"/>
                      <a:gd name="T5" fmla="*/ 124 h 124"/>
                      <a:gd name="T6" fmla="*/ 0 w 127"/>
                      <a:gd name="T7" fmla="*/ 12 h 124"/>
                      <a:gd name="T8" fmla="*/ 12 w 127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4">
                        <a:moveTo>
                          <a:pt x="12" y="0"/>
                        </a:moveTo>
                        <a:lnTo>
                          <a:pt x="127" y="112"/>
                        </a:lnTo>
                        <a:lnTo>
                          <a:pt x="115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98">
                    <a:extLst>
                      <a:ext uri="{FF2B5EF4-FFF2-40B4-BE49-F238E27FC236}">
                        <a16:creationId xmlns="" xmlns:a16="http://schemas.microsoft.com/office/drawing/2014/main" id="{C69B31D5-9E26-4D9D-AC70-F15351F4A6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86025" y="755650"/>
                    <a:ext cx="41275" cy="230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99">
                    <a:extLst>
                      <a:ext uri="{FF2B5EF4-FFF2-40B4-BE49-F238E27FC236}">
                        <a16:creationId xmlns="" xmlns:a16="http://schemas.microsoft.com/office/drawing/2014/main" id="{64A490D2-68C2-484D-82FC-4841C682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1400" y="773113"/>
                    <a:ext cx="196850" cy="196850"/>
                  </a:xfrm>
                  <a:custGeom>
                    <a:avLst/>
                    <a:gdLst>
                      <a:gd name="T0" fmla="*/ 0 w 124"/>
                      <a:gd name="T1" fmla="*/ 112 h 124"/>
                      <a:gd name="T2" fmla="*/ 112 w 124"/>
                      <a:gd name="T3" fmla="*/ 0 h 124"/>
                      <a:gd name="T4" fmla="*/ 124 w 124"/>
                      <a:gd name="T5" fmla="*/ 12 h 124"/>
                      <a:gd name="T6" fmla="*/ 12 w 124"/>
                      <a:gd name="T7" fmla="*/ 124 h 124"/>
                      <a:gd name="T8" fmla="*/ 0 w 124"/>
                      <a:gd name="T9" fmla="*/ 112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0" y="112"/>
                        </a:moveTo>
                        <a:lnTo>
                          <a:pt x="112" y="0"/>
                        </a:lnTo>
                        <a:lnTo>
                          <a:pt x="124" y="12"/>
                        </a:lnTo>
                        <a:lnTo>
                          <a:pt x="12" y="1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100">
                    <a:extLst>
                      <a:ext uri="{FF2B5EF4-FFF2-40B4-BE49-F238E27FC236}">
                        <a16:creationId xmlns="" xmlns:a16="http://schemas.microsoft.com/office/drawing/2014/main" id="{141ED229-BA1E-4265-AF3C-72E4C6215B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1400" y="773113"/>
                    <a:ext cx="196850" cy="196850"/>
                  </a:xfrm>
                  <a:custGeom>
                    <a:avLst/>
                    <a:gdLst>
                      <a:gd name="T0" fmla="*/ 12 w 124"/>
                      <a:gd name="T1" fmla="*/ 0 h 124"/>
                      <a:gd name="T2" fmla="*/ 124 w 124"/>
                      <a:gd name="T3" fmla="*/ 112 h 124"/>
                      <a:gd name="T4" fmla="*/ 112 w 124"/>
                      <a:gd name="T5" fmla="*/ 124 h 124"/>
                      <a:gd name="T6" fmla="*/ 0 w 124"/>
                      <a:gd name="T7" fmla="*/ 12 h 124"/>
                      <a:gd name="T8" fmla="*/ 12 w 124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24">
                        <a:moveTo>
                          <a:pt x="12" y="0"/>
                        </a:moveTo>
                        <a:lnTo>
                          <a:pt x="124" y="112"/>
                        </a:lnTo>
                        <a:lnTo>
                          <a:pt x="112" y="124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101">
                    <a:extLst>
                      <a:ext uri="{FF2B5EF4-FFF2-40B4-BE49-F238E27FC236}">
                        <a16:creationId xmlns="" xmlns:a16="http://schemas.microsoft.com/office/drawing/2014/main" id="{D42C6954-7A16-4F0C-B28E-3F0F7B1B4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2513" y="628650"/>
                    <a:ext cx="652463" cy="474662"/>
                  </a:xfrm>
                  <a:custGeom>
                    <a:avLst/>
                    <a:gdLst>
                      <a:gd name="T0" fmla="*/ 205 w 205"/>
                      <a:gd name="T1" fmla="*/ 149 h 149"/>
                      <a:gd name="T2" fmla="*/ 0 w 205"/>
                      <a:gd name="T3" fmla="*/ 149 h 149"/>
                      <a:gd name="T4" fmla="*/ 0 w 205"/>
                      <a:gd name="T5" fmla="*/ 0 h 149"/>
                      <a:gd name="T6" fmla="*/ 125 w 205"/>
                      <a:gd name="T7" fmla="*/ 0 h 149"/>
                      <a:gd name="T8" fmla="*/ 205 w 205"/>
                      <a:gd name="T9" fmla="*/ 67 h 149"/>
                      <a:gd name="T10" fmla="*/ 205 w 205"/>
                      <a:gd name="T11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5" h="149">
                        <a:moveTo>
                          <a:pt x="205" y="149"/>
                        </a:moveTo>
                        <a:cubicBezTo>
                          <a:pt x="0" y="149"/>
                          <a:pt x="0" y="149"/>
                          <a:pt x="0" y="149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5" y="0"/>
                          <a:pt x="125" y="0"/>
                          <a:pt x="125" y="0"/>
                        </a:cubicBezTo>
                        <a:cubicBezTo>
                          <a:pt x="169" y="0"/>
                          <a:pt x="205" y="30"/>
                          <a:pt x="205" y="67"/>
                        </a:cubicBezTo>
                        <a:lnTo>
                          <a:pt x="205" y="1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" name="Rectangle 102">
                    <a:extLst>
                      <a:ext uri="{FF2B5EF4-FFF2-40B4-BE49-F238E27FC236}">
                        <a16:creationId xmlns="" xmlns:a16="http://schemas.microsoft.com/office/drawing/2014/main" id="{F3AD978E-324E-49F0-B1D7-047B26D8E2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538" y="698500"/>
                    <a:ext cx="219075" cy="4905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03">
                    <a:extLst>
                      <a:ext uri="{FF2B5EF4-FFF2-40B4-BE49-F238E27FC236}">
                        <a16:creationId xmlns="" xmlns:a16="http://schemas.microsoft.com/office/drawing/2014/main" id="{97F5A935-9410-47A6-95D8-50724D54C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163" y="1588"/>
                    <a:ext cx="3952875" cy="977900"/>
                  </a:xfrm>
                  <a:custGeom>
                    <a:avLst/>
                    <a:gdLst>
                      <a:gd name="T0" fmla="*/ 2474 w 2490"/>
                      <a:gd name="T1" fmla="*/ 616 h 616"/>
                      <a:gd name="T2" fmla="*/ 580 w 2490"/>
                      <a:gd name="T3" fmla="*/ 48 h 616"/>
                      <a:gd name="T4" fmla="*/ 28 w 2490"/>
                      <a:gd name="T5" fmla="*/ 469 h 616"/>
                      <a:gd name="T6" fmla="*/ 0 w 2490"/>
                      <a:gd name="T7" fmla="*/ 437 h 616"/>
                      <a:gd name="T8" fmla="*/ 572 w 2490"/>
                      <a:gd name="T9" fmla="*/ 0 h 616"/>
                      <a:gd name="T10" fmla="*/ 2490 w 2490"/>
                      <a:gd name="T11" fmla="*/ 578 h 616"/>
                      <a:gd name="T12" fmla="*/ 2474 w 2490"/>
                      <a:gd name="T13" fmla="*/ 616 h 6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90" h="616">
                        <a:moveTo>
                          <a:pt x="2474" y="616"/>
                        </a:moveTo>
                        <a:lnTo>
                          <a:pt x="580" y="48"/>
                        </a:lnTo>
                        <a:lnTo>
                          <a:pt x="28" y="469"/>
                        </a:lnTo>
                        <a:lnTo>
                          <a:pt x="0" y="437"/>
                        </a:lnTo>
                        <a:lnTo>
                          <a:pt x="572" y="0"/>
                        </a:lnTo>
                        <a:lnTo>
                          <a:pt x="2490" y="578"/>
                        </a:lnTo>
                        <a:lnTo>
                          <a:pt x="2474" y="6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" name="Rectangle 107">
                    <a:extLst>
                      <a:ext uri="{FF2B5EF4-FFF2-40B4-BE49-F238E27FC236}">
                        <a16:creationId xmlns="" xmlns:a16="http://schemas.microsoft.com/office/drawing/2014/main" id="{8ECF0772-4308-4AFD-A8DF-774B1134E2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4825" y="752475"/>
                    <a:ext cx="771525" cy="365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108">
                    <a:extLst>
                      <a:ext uri="{FF2B5EF4-FFF2-40B4-BE49-F238E27FC236}">
                        <a16:creationId xmlns="" xmlns:a16="http://schemas.microsoft.com/office/drawing/2014/main" id="{0711071D-15D6-4ECB-AF41-40C68CBCC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44825" y="900113"/>
                    <a:ext cx="1287463" cy="88900"/>
                  </a:xfrm>
                  <a:custGeom>
                    <a:avLst/>
                    <a:gdLst>
                      <a:gd name="T0" fmla="*/ 0 w 811"/>
                      <a:gd name="T1" fmla="*/ 56 h 56"/>
                      <a:gd name="T2" fmla="*/ 0 w 811"/>
                      <a:gd name="T3" fmla="*/ 30 h 56"/>
                      <a:gd name="T4" fmla="*/ 725 w 811"/>
                      <a:gd name="T5" fmla="*/ 30 h 56"/>
                      <a:gd name="T6" fmla="*/ 735 w 811"/>
                      <a:gd name="T7" fmla="*/ 0 h 56"/>
                      <a:gd name="T8" fmla="*/ 811 w 811"/>
                      <a:gd name="T9" fmla="*/ 30 h 56"/>
                      <a:gd name="T10" fmla="*/ 811 w 811"/>
                      <a:gd name="T11" fmla="*/ 56 h 56"/>
                      <a:gd name="T12" fmla="*/ 0 w 811"/>
                      <a:gd name="T13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1" h="56">
                        <a:moveTo>
                          <a:pt x="0" y="56"/>
                        </a:moveTo>
                        <a:lnTo>
                          <a:pt x="0" y="30"/>
                        </a:lnTo>
                        <a:lnTo>
                          <a:pt x="725" y="30"/>
                        </a:lnTo>
                        <a:lnTo>
                          <a:pt x="735" y="0"/>
                        </a:lnTo>
                        <a:lnTo>
                          <a:pt x="811" y="30"/>
                        </a:lnTo>
                        <a:lnTo>
                          <a:pt x="811" y="56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" name="Rectangle 109">
                    <a:extLst>
                      <a:ext uri="{FF2B5EF4-FFF2-40B4-BE49-F238E27FC236}">
                        <a16:creationId xmlns="" xmlns:a16="http://schemas.microsoft.com/office/drawing/2014/main" id="{CF08DCE5-A930-4B87-AF44-BD22791D66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1425" y="752475"/>
                    <a:ext cx="34925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110">
                    <a:extLst>
                      <a:ext uri="{FF2B5EF4-FFF2-40B4-BE49-F238E27FC236}">
                        <a16:creationId xmlns="" xmlns:a16="http://schemas.microsoft.com/office/drawing/2014/main" id="{75C3B032-88CF-4D3D-AAAA-153458EB39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49700" y="820738"/>
                    <a:ext cx="38100" cy="1333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111">
                    <a:extLst>
                      <a:ext uri="{FF2B5EF4-FFF2-40B4-BE49-F238E27FC236}">
                        <a16:creationId xmlns="" xmlns:a16="http://schemas.microsoft.com/office/drawing/2014/main" id="{6833B167-01F8-4A36-8A52-A4CE7159CD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4738" y="768350"/>
                    <a:ext cx="185738" cy="185737"/>
                  </a:xfrm>
                  <a:custGeom>
                    <a:avLst/>
                    <a:gdLst>
                      <a:gd name="T0" fmla="*/ 0 w 117"/>
                      <a:gd name="T1" fmla="*/ 105 h 117"/>
                      <a:gd name="T2" fmla="*/ 107 w 117"/>
                      <a:gd name="T3" fmla="*/ 0 h 117"/>
                      <a:gd name="T4" fmla="*/ 117 w 117"/>
                      <a:gd name="T5" fmla="*/ 11 h 117"/>
                      <a:gd name="T6" fmla="*/ 12 w 117"/>
                      <a:gd name="T7" fmla="*/ 117 h 117"/>
                      <a:gd name="T8" fmla="*/ 0 w 117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117">
                        <a:moveTo>
                          <a:pt x="0" y="105"/>
                        </a:moveTo>
                        <a:lnTo>
                          <a:pt x="107" y="0"/>
                        </a:lnTo>
                        <a:lnTo>
                          <a:pt x="117" y="11"/>
                        </a:lnTo>
                        <a:lnTo>
                          <a:pt x="12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112">
                    <a:extLst>
                      <a:ext uri="{FF2B5EF4-FFF2-40B4-BE49-F238E27FC236}">
                        <a16:creationId xmlns="" xmlns:a16="http://schemas.microsoft.com/office/drawing/2014/main" id="{87054966-C811-464C-9A5E-023B598FA2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7300" y="814388"/>
                    <a:ext cx="142875" cy="139700"/>
                  </a:xfrm>
                  <a:custGeom>
                    <a:avLst/>
                    <a:gdLst>
                      <a:gd name="T0" fmla="*/ 0 w 90"/>
                      <a:gd name="T1" fmla="*/ 78 h 88"/>
                      <a:gd name="T2" fmla="*/ 78 w 90"/>
                      <a:gd name="T3" fmla="*/ 0 h 88"/>
                      <a:gd name="T4" fmla="*/ 90 w 90"/>
                      <a:gd name="T5" fmla="*/ 10 h 88"/>
                      <a:gd name="T6" fmla="*/ 12 w 90"/>
                      <a:gd name="T7" fmla="*/ 88 h 88"/>
                      <a:gd name="T8" fmla="*/ 0 w 90"/>
                      <a:gd name="T9" fmla="*/ 7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88">
                        <a:moveTo>
                          <a:pt x="0" y="78"/>
                        </a:moveTo>
                        <a:lnTo>
                          <a:pt x="78" y="0"/>
                        </a:lnTo>
                        <a:lnTo>
                          <a:pt x="90" y="10"/>
                        </a:lnTo>
                        <a:lnTo>
                          <a:pt x="12" y="8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113">
                    <a:extLst>
                      <a:ext uri="{FF2B5EF4-FFF2-40B4-BE49-F238E27FC236}">
                        <a16:creationId xmlns="" xmlns:a16="http://schemas.microsoft.com/office/drawing/2014/main" id="{7226A86A-4F0E-4F61-BD1B-E1D767E0C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4738" y="768350"/>
                    <a:ext cx="185738" cy="185737"/>
                  </a:xfrm>
                  <a:custGeom>
                    <a:avLst/>
                    <a:gdLst>
                      <a:gd name="T0" fmla="*/ 12 w 117"/>
                      <a:gd name="T1" fmla="*/ 0 h 117"/>
                      <a:gd name="T2" fmla="*/ 117 w 117"/>
                      <a:gd name="T3" fmla="*/ 105 h 117"/>
                      <a:gd name="T4" fmla="*/ 107 w 117"/>
                      <a:gd name="T5" fmla="*/ 117 h 117"/>
                      <a:gd name="T6" fmla="*/ 0 w 117"/>
                      <a:gd name="T7" fmla="*/ 11 h 117"/>
                      <a:gd name="T8" fmla="*/ 12 w 117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117">
                        <a:moveTo>
                          <a:pt x="12" y="0"/>
                        </a:moveTo>
                        <a:lnTo>
                          <a:pt x="117" y="105"/>
                        </a:lnTo>
                        <a:lnTo>
                          <a:pt x="107" y="117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114">
                    <a:extLst>
                      <a:ext uri="{FF2B5EF4-FFF2-40B4-BE49-F238E27FC236}">
                        <a16:creationId xmlns="" xmlns:a16="http://schemas.microsoft.com/office/drawing/2014/main" id="{63972C0D-8EF9-45B7-AA2C-C5F793D507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2038" y="752475"/>
                    <a:ext cx="38100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115">
                    <a:extLst>
                      <a:ext uri="{FF2B5EF4-FFF2-40B4-BE49-F238E27FC236}">
                        <a16:creationId xmlns="" xmlns:a16="http://schemas.microsoft.com/office/drawing/2014/main" id="{146285A2-33C3-4B32-915A-3315D6AB73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0113" y="768350"/>
                    <a:ext cx="184150" cy="185737"/>
                  </a:xfrm>
                  <a:custGeom>
                    <a:avLst/>
                    <a:gdLst>
                      <a:gd name="T0" fmla="*/ 0 w 116"/>
                      <a:gd name="T1" fmla="*/ 105 h 117"/>
                      <a:gd name="T2" fmla="*/ 104 w 116"/>
                      <a:gd name="T3" fmla="*/ 0 h 117"/>
                      <a:gd name="T4" fmla="*/ 116 w 116"/>
                      <a:gd name="T5" fmla="*/ 11 h 117"/>
                      <a:gd name="T6" fmla="*/ 10 w 116"/>
                      <a:gd name="T7" fmla="*/ 117 h 117"/>
                      <a:gd name="T8" fmla="*/ 0 w 116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0" y="105"/>
                        </a:moveTo>
                        <a:lnTo>
                          <a:pt x="104" y="0"/>
                        </a:lnTo>
                        <a:lnTo>
                          <a:pt x="116" y="11"/>
                        </a:lnTo>
                        <a:lnTo>
                          <a:pt x="10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116">
                    <a:extLst>
                      <a:ext uri="{FF2B5EF4-FFF2-40B4-BE49-F238E27FC236}">
                        <a16:creationId xmlns="" xmlns:a16="http://schemas.microsoft.com/office/drawing/2014/main" id="{D17B0517-30F5-4FBD-9DFE-1AF051CABA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0113" y="768350"/>
                    <a:ext cx="184150" cy="185737"/>
                  </a:xfrm>
                  <a:custGeom>
                    <a:avLst/>
                    <a:gdLst>
                      <a:gd name="T0" fmla="*/ 10 w 116"/>
                      <a:gd name="T1" fmla="*/ 0 h 117"/>
                      <a:gd name="T2" fmla="*/ 116 w 116"/>
                      <a:gd name="T3" fmla="*/ 105 h 117"/>
                      <a:gd name="T4" fmla="*/ 104 w 116"/>
                      <a:gd name="T5" fmla="*/ 117 h 117"/>
                      <a:gd name="T6" fmla="*/ 0 w 116"/>
                      <a:gd name="T7" fmla="*/ 11 h 117"/>
                      <a:gd name="T8" fmla="*/ 10 w 116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10" y="0"/>
                        </a:moveTo>
                        <a:lnTo>
                          <a:pt x="116" y="105"/>
                        </a:lnTo>
                        <a:lnTo>
                          <a:pt x="104" y="117"/>
                        </a:lnTo>
                        <a:lnTo>
                          <a:pt x="0" y="1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" name="Rectangle 117">
                    <a:extLst>
                      <a:ext uri="{FF2B5EF4-FFF2-40B4-BE49-F238E27FC236}">
                        <a16:creationId xmlns="" xmlns:a16="http://schemas.microsoft.com/office/drawing/2014/main" id="{6D7CB2B9-807D-43E2-99FB-E9CF5E3457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7413" y="752475"/>
                    <a:ext cx="38100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118">
                    <a:extLst>
                      <a:ext uri="{FF2B5EF4-FFF2-40B4-BE49-F238E27FC236}">
                        <a16:creationId xmlns="" xmlns:a16="http://schemas.microsoft.com/office/drawing/2014/main" id="{B348CC20-A589-41F0-9DCE-C8FF85061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725" y="768350"/>
                    <a:ext cx="188913" cy="185737"/>
                  </a:xfrm>
                  <a:custGeom>
                    <a:avLst/>
                    <a:gdLst>
                      <a:gd name="T0" fmla="*/ 0 w 119"/>
                      <a:gd name="T1" fmla="*/ 105 h 117"/>
                      <a:gd name="T2" fmla="*/ 107 w 119"/>
                      <a:gd name="T3" fmla="*/ 0 h 117"/>
                      <a:gd name="T4" fmla="*/ 119 w 119"/>
                      <a:gd name="T5" fmla="*/ 11 h 117"/>
                      <a:gd name="T6" fmla="*/ 12 w 119"/>
                      <a:gd name="T7" fmla="*/ 117 h 117"/>
                      <a:gd name="T8" fmla="*/ 0 w 119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7">
                        <a:moveTo>
                          <a:pt x="0" y="105"/>
                        </a:moveTo>
                        <a:lnTo>
                          <a:pt x="107" y="0"/>
                        </a:lnTo>
                        <a:lnTo>
                          <a:pt x="119" y="11"/>
                        </a:lnTo>
                        <a:lnTo>
                          <a:pt x="12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119">
                    <a:extLst>
                      <a:ext uri="{FF2B5EF4-FFF2-40B4-BE49-F238E27FC236}">
                        <a16:creationId xmlns="" xmlns:a16="http://schemas.microsoft.com/office/drawing/2014/main" id="{7F19F79B-1A0A-464F-98BA-D309954DA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725" y="768350"/>
                    <a:ext cx="188913" cy="185737"/>
                  </a:xfrm>
                  <a:custGeom>
                    <a:avLst/>
                    <a:gdLst>
                      <a:gd name="T0" fmla="*/ 12 w 119"/>
                      <a:gd name="T1" fmla="*/ 0 h 117"/>
                      <a:gd name="T2" fmla="*/ 119 w 119"/>
                      <a:gd name="T3" fmla="*/ 105 h 117"/>
                      <a:gd name="T4" fmla="*/ 107 w 119"/>
                      <a:gd name="T5" fmla="*/ 117 h 117"/>
                      <a:gd name="T6" fmla="*/ 0 w 119"/>
                      <a:gd name="T7" fmla="*/ 11 h 117"/>
                      <a:gd name="T8" fmla="*/ 12 w 119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7">
                        <a:moveTo>
                          <a:pt x="12" y="0"/>
                        </a:moveTo>
                        <a:lnTo>
                          <a:pt x="119" y="105"/>
                        </a:lnTo>
                        <a:lnTo>
                          <a:pt x="107" y="117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120">
                    <a:extLst>
                      <a:ext uri="{FF2B5EF4-FFF2-40B4-BE49-F238E27FC236}">
                        <a16:creationId xmlns="" xmlns:a16="http://schemas.microsoft.com/office/drawing/2014/main" id="{AF966DBC-C9DD-48A2-B893-55D2011B7E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51200" y="752475"/>
                    <a:ext cx="34925" cy="21431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121">
                    <a:extLst>
                      <a:ext uri="{FF2B5EF4-FFF2-40B4-BE49-F238E27FC236}">
                        <a16:creationId xmlns="" xmlns:a16="http://schemas.microsoft.com/office/drawing/2014/main" id="{2F6091D2-3812-4336-9FE0-6E5BDA04F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6100" y="768350"/>
                    <a:ext cx="184150" cy="185737"/>
                  </a:xfrm>
                  <a:custGeom>
                    <a:avLst/>
                    <a:gdLst>
                      <a:gd name="T0" fmla="*/ 0 w 116"/>
                      <a:gd name="T1" fmla="*/ 105 h 117"/>
                      <a:gd name="T2" fmla="*/ 106 w 116"/>
                      <a:gd name="T3" fmla="*/ 0 h 117"/>
                      <a:gd name="T4" fmla="*/ 116 w 116"/>
                      <a:gd name="T5" fmla="*/ 11 h 117"/>
                      <a:gd name="T6" fmla="*/ 12 w 116"/>
                      <a:gd name="T7" fmla="*/ 117 h 117"/>
                      <a:gd name="T8" fmla="*/ 0 w 116"/>
                      <a:gd name="T9" fmla="*/ 10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0" y="105"/>
                        </a:moveTo>
                        <a:lnTo>
                          <a:pt x="106" y="0"/>
                        </a:lnTo>
                        <a:lnTo>
                          <a:pt x="116" y="11"/>
                        </a:lnTo>
                        <a:lnTo>
                          <a:pt x="12" y="11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122">
                    <a:extLst>
                      <a:ext uri="{FF2B5EF4-FFF2-40B4-BE49-F238E27FC236}">
                        <a16:creationId xmlns="" xmlns:a16="http://schemas.microsoft.com/office/drawing/2014/main" id="{BA648C7F-D25E-40AC-BE14-85E0CF0A2B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6100" y="768350"/>
                    <a:ext cx="184150" cy="185737"/>
                  </a:xfrm>
                  <a:custGeom>
                    <a:avLst/>
                    <a:gdLst>
                      <a:gd name="T0" fmla="*/ 12 w 116"/>
                      <a:gd name="T1" fmla="*/ 0 h 117"/>
                      <a:gd name="T2" fmla="*/ 116 w 116"/>
                      <a:gd name="T3" fmla="*/ 105 h 117"/>
                      <a:gd name="T4" fmla="*/ 106 w 116"/>
                      <a:gd name="T5" fmla="*/ 117 h 117"/>
                      <a:gd name="T6" fmla="*/ 0 w 116"/>
                      <a:gd name="T7" fmla="*/ 11 h 117"/>
                      <a:gd name="T8" fmla="*/ 12 w 116"/>
                      <a:gd name="T9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117">
                        <a:moveTo>
                          <a:pt x="12" y="0"/>
                        </a:moveTo>
                        <a:lnTo>
                          <a:pt x="116" y="105"/>
                        </a:lnTo>
                        <a:lnTo>
                          <a:pt x="106" y="117"/>
                        </a:lnTo>
                        <a:lnTo>
                          <a:pt x="0" y="1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125">
                    <a:extLst>
                      <a:ext uri="{FF2B5EF4-FFF2-40B4-BE49-F238E27FC236}">
                        <a16:creationId xmlns="" xmlns:a16="http://schemas.microsoft.com/office/drawing/2014/main" id="{AFF62C97-B836-4748-8FFE-2509183F3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475" y="4430713"/>
                    <a:ext cx="1154113" cy="207962"/>
                  </a:xfrm>
                  <a:custGeom>
                    <a:avLst/>
                    <a:gdLst>
                      <a:gd name="T0" fmla="*/ 362 w 362"/>
                      <a:gd name="T1" fmla="*/ 31 h 65"/>
                      <a:gd name="T2" fmla="*/ 362 w 362"/>
                      <a:gd name="T3" fmla="*/ 65 h 65"/>
                      <a:gd name="T4" fmla="*/ 0 w 362"/>
                      <a:gd name="T5" fmla="*/ 65 h 65"/>
                      <a:gd name="T6" fmla="*/ 0 w 362"/>
                      <a:gd name="T7" fmla="*/ 31 h 65"/>
                      <a:gd name="T8" fmla="*/ 30 w 362"/>
                      <a:gd name="T9" fmla="*/ 0 h 65"/>
                      <a:gd name="T10" fmla="*/ 332 w 362"/>
                      <a:gd name="T11" fmla="*/ 0 h 65"/>
                      <a:gd name="T12" fmla="*/ 362 w 362"/>
                      <a:gd name="T13" fmla="*/ 31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62" h="65">
                        <a:moveTo>
                          <a:pt x="362" y="31"/>
                        </a:moveTo>
                        <a:cubicBezTo>
                          <a:pt x="362" y="65"/>
                          <a:pt x="362" y="65"/>
                          <a:pt x="362" y="65"/>
                        </a:cubicBezTo>
                        <a:cubicBezTo>
                          <a:pt x="0" y="65"/>
                          <a:pt x="0" y="65"/>
                          <a:pt x="0" y="6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14"/>
                          <a:pt x="13" y="0"/>
                          <a:pt x="30" y="0"/>
                        </a:cubicBezTo>
                        <a:cubicBezTo>
                          <a:pt x="332" y="0"/>
                          <a:pt x="332" y="0"/>
                          <a:pt x="332" y="0"/>
                        </a:cubicBezTo>
                        <a:cubicBezTo>
                          <a:pt x="349" y="0"/>
                          <a:pt x="362" y="14"/>
                          <a:pt x="362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0" name="Group 303">
                  <a:extLst>
                    <a:ext uri="{FF2B5EF4-FFF2-40B4-BE49-F238E27FC236}">
                      <a16:creationId xmlns="" xmlns:a16="http://schemas.microsoft.com/office/drawing/2014/main" id="{0AAF1BEE-B76C-441B-B80A-A4A5E13CC471}"/>
                    </a:ext>
                  </a:extLst>
                </p:cNvPr>
                <p:cNvGrpSpPr/>
                <p:nvPr/>
              </p:nvGrpSpPr>
              <p:grpSpPr>
                <a:xfrm>
                  <a:off x="4250672" y="757181"/>
                  <a:ext cx="1103077" cy="4067578"/>
                  <a:chOff x="9604638" y="-3280047"/>
                  <a:chExt cx="1600255" cy="5900911"/>
                </a:xfrm>
                <a:grpFill/>
              </p:grpSpPr>
              <p:grpSp>
                <p:nvGrpSpPr>
                  <p:cNvPr id="151" name="Group 304">
                    <a:extLst>
                      <a:ext uri="{FF2B5EF4-FFF2-40B4-BE49-F238E27FC236}">
                        <a16:creationId xmlns="" xmlns:a16="http://schemas.microsoft.com/office/drawing/2014/main" id="{8FDC0514-F66C-4FCC-B25F-89BE23A43A41}"/>
                      </a:ext>
                    </a:extLst>
                  </p:cNvPr>
                  <p:cNvGrpSpPr/>
                  <p:nvPr/>
                </p:nvGrpSpPr>
                <p:grpSpPr>
                  <a:xfrm>
                    <a:off x="10090815" y="-3280047"/>
                    <a:ext cx="455613" cy="4540251"/>
                    <a:chOff x="2149974" y="-3713177"/>
                    <a:chExt cx="455613" cy="4540251"/>
                  </a:xfrm>
                  <a:grpFill/>
                </p:grpSpPr>
                <p:sp>
                  <p:nvSpPr>
                    <p:cNvPr id="159" name="Freeform 6">
                      <a:extLst>
                        <a:ext uri="{FF2B5EF4-FFF2-40B4-BE49-F238E27FC236}">
                          <a16:creationId xmlns="" xmlns:a16="http://schemas.microsoft.com/office/drawing/2014/main" id="{E6402946-3540-4345-B212-C30299BE2E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9974" y="-3713177"/>
                      <a:ext cx="377825" cy="3998913"/>
                    </a:xfrm>
                    <a:custGeom>
                      <a:avLst/>
                      <a:gdLst>
                        <a:gd name="T0" fmla="*/ 203 w 238"/>
                        <a:gd name="T1" fmla="*/ 38 h 2519"/>
                        <a:gd name="T2" fmla="*/ 193 w 238"/>
                        <a:gd name="T3" fmla="*/ 2487 h 2519"/>
                        <a:gd name="T4" fmla="*/ 111 w 238"/>
                        <a:gd name="T5" fmla="*/ 2487 h 2519"/>
                        <a:gd name="T6" fmla="*/ 35 w 238"/>
                        <a:gd name="T7" fmla="*/ 6 h 2519"/>
                        <a:gd name="T8" fmla="*/ 0 w 238"/>
                        <a:gd name="T9" fmla="*/ 0 h 2519"/>
                        <a:gd name="T10" fmla="*/ 76 w 238"/>
                        <a:gd name="T11" fmla="*/ 2503 h 2519"/>
                        <a:gd name="T12" fmla="*/ 76 w 238"/>
                        <a:gd name="T13" fmla="*/ 2519 h 2519"/>
                        <a:gd name="T14" fmla="*/ 225 w 238"/>
                        <a:gd name="T15" fmla="*/ 2519 h 2519"/>
                        <a:gd name="T16" fmla="*/ 238 w 238"/>
                        <a:gd name="T17" fmla="*/ 38 h 25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8" h="2519">
                          <a:moveTo>
                            <a:pt x="203" y="38"/>
                          </a:moveTo>
                          <a:lnTo>
                            <a:pt x="193" y="2487"/>
                          </a:lnTo>
                          <a:lnTo>
                            <a:pt x="111" y="2487"/>
                          </a:lnTo>
                          <a:lnTo>
                            <a:pt x="35" y="6"/>
                          </a:lnTo>
                          <a:lnTo>
                            <a:pt x="0" y="0"/>
                          </a:lnTo>
                          <a:lnTo>
                            <a:pt x="76" y="2503"/>
                          </a:lnTo>
                          <a:lnTo>
                            <a:pt x="76" y="2519"/>
                          </a:lnTo>
                          <a:lnTo>
                            <a:pt x="225" y="2519"/>
                          </a:lnTo>
                          <a:lnTo>
                            <a:pt x="238" y="38"/>
                          </a:ln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Freeform 7">
                      <a:extLst>
                        <a:ext uri="{FF2B5EF4-FFF2-40B4-BE49-F238E27FC236}">
                          <a16:creationId xmlns="" xmlns:a16="http://schemas.microsoft.com/office/drawing/2014/main" id="{C8163F68-E198-4304-901A-AD82AAE6A1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99199" y="488936"/>
                      <a:ext cx="303213" cy="338138"/>
                    </a:xfrm>
                    <a:custGeom>
                      <a:avLst/>
                      <a:gdLst>
                        <a:gd name="T0" fmla="*/ 29 w 93"/>
                        <a:gd name="T1" fmla="*/ 2 h 106"/>
                        <a:gd name="T2" fmla="*/ 24 w 93"/>
                        <a:gd name="T3" fmla="*/ 2 h 106"/>
                        <a:gd name="T4" fmla="*/ 2 w 93"/>
                        <a:gd name="T5" fmla="*/ 51 h 106"/>
                        <a:gd name="T6" fmla="*/ 32 w 93"/>
                        <a:gd name="T7" fmla="*/ 100 h 106"/>
                        <a:gd name="T8" fmla="*/ 84 w 93"/>
                        <a:gd name="T9" fmla="*/ 86 h 106"/>
                        <a:gd name="T10" fmla="*/ 86 w 93"/>
                        <a:gd name="T11" fmla="*/ 46 h 106"/>
                        <a:gd name="T12" fmla="*/ 86 w 93"/>
                        <a:gd name="T13" fmla="*/ 43 h 106"/>
                        <a:gd name="T14" fmla="*/ 86 w 93"/>
                        <a:gd name="T15" fmla="*/ 40 h 106"/>
                        <a:gd name="T16" fmla="*/ 84 w 93"/>
                        <a:gd name="T17" fmla="*/ 31 h 106"/>
                        <a:gd name="T18" fmla="*/ 77 w 93"/>
                        <a:gd name="T19" fmla="*/ 32 h 106"/>
                        <a:gd name="T20" fmla="*/ 77 w 93"/>
                        <a:gd name="T21" fmla="*/ 39 h 106"/>
                        <a:gd name="T22" fmla="*/ 77 w 93"/>
                        <a:gd name="T23" fmla="*/ 42 h 106"/>
                        <a:gd name="T24" fmla="*/ 71 w 93"/>
                        <a:gd name="T25" fmla="*/ 65 h 106"/>
                        <a:gd name="T26" fmla="*/ 40 w 93"/>
                        <a:gd name="T27" fmla="*/ 63 h 106"/>
                        <a:gd name="T28" fmla="*/ 49 w 93"/>
                        <a:gd name="T29" fmla="*/ 27 h 106"/>
                        <a:gd name="T30" fmla="*/ 49 w 93"/>
                        <a:gd name="T31" fmla="*/ 23 h 106"/>
                        <a:gd name="T32" fmla="*/ 29 w 93"/>
                        <a:gd name="T33" fmla="*/ 2 h 1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3" h="106">
                          <a:moveTo>
                            <a:pt x="29" y="2"/>
                          </a:moveTo>
                          <a:cubicBezTo>
                            <a:pt x="28" y="0"/>
                            <a:pt x="25" y="0"/>
                            <a:pt x="24" y="2"/>
                          </a:cubicBezTo>
                          <a:cubicBezTo>
                            <a:pt x="18" y="10"/>
                            <a:pt x="4" y="30"/>
                            <a:pt x="2" y="51"/>
                          </a:cubicBezTo>
                          <a:cubicBezTo>
                            <a:pt x="0" y="71"/>
                            <a:pt x="10" y="93"/>
                            <a:pt x="32" y="100"/>
                          </a:cubicBezTo>
                          <a:cubicBezTo>
                            <a:pt x="51" y="106"/>
                            <a:pt x="76" y="101"/>
                            <a:pt x="84" y="86"/>
                          </a:cubicBezTo>
                          <a:cubicBezTo>
                            <a:pt x="93" y="69"/>
                            <a:pt x="87" y="52"/>
                            <a:pt x="86" y="46"/>
                          </a:cubicBezTo>
                          <a:cubicBezTo>
                            <a:pt x="86" y="45"/>
                            <a:pt x="86" y="44"/>
                            <a:pt x="86" y="43"/>
                          </a:cubicBezTo>
                          <a:cubicBezTo>
                            <a:pt x="86" y="42"/>
                            <a:pt x="86" y="41"/>
                            <a:pt x="86" y="40"/>
                          </a:cubicBezTo>
                          <a:cubicBezTo>
                            <a:pt x="85" y="38"/>
                            <a:pt x="85" y="34"/>
                            <a:pt x="84" y="31"/>
                          </a:cubicBezTo>
                          <a:cubicBezTo>
                            <a:pt x="83" y="27"/>
                            <a:pt x="77" y="28"/>
                            <a:pt x="77" y="32"/>
                          </a:cubicBezTo>
                          <a:cubicBezTo>
                            <a:pt x="77" y="35"/>
                            <a:pt x="77" y="38"/>
                            <a:pt x="77" y="39"/>
                          </a:cubicBezTo>
                          <a:cubicBezTo>
                            <a:pt x="77" y="40"/>
                            <a:pt x="77" y="41"/>
                            <a:pt x="77" y="42"/>
                          </a:cubicBezTo>
                          <a:cubicBezTo>
                            <a:pt x="76" y="50"/>
                            <a:pt x="74" y="60"/>
                            <a:pt x="71" y="65"/>
                          </a:cubicBezTo>
                          <a:cubicBezTo>
                            <a:pt x="65" y="75"/>
                            <a:pt x="44" y="74"/>
                            <a:pt x="40" y="63"/>
                          </a:cubicBezTo>
                          <a:cubicBezTo>
                            <a:pt x="36" y="52"/>
                            <a:pt x="45" y="34"/>
                            <a:pt x="49" y="27"/>
                          </a:cubicBezTo>
                          <a:cubicBezTo>
                            <a:pt x="50" y="26"/>
                            <a:pt x="50" y="24"/>
                            <a:pt x="49" y="23"/>
                          </a:cubicBezTo>
                          <a:lnTo>
                            <a:pt x="29" y="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Freeform 8">
                      <a:extLst>
                        <a:ext uri="{FF2B5EF4-FFF2-40B4-BE49-F238E27FC236}">
                          <a16:creationId xmlns="" xmlns:a16="http://schemas.microsoft.com/office/drawing/2014/main" id="{46D292F1-A608-4E2B-9D26-C7C46910C3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81724" y="101586"/>
                      <a:ext cx="423863" cy="490538"/>
                    </a:xfrm>
                    <a:custGeom>
                      <a:avLst/>
                      <a:gdLst>
                        <a:gd name="T0" fmla="*/ 114 w 130"/>
                        <a:gd name="T1" fmla="*/ 11 h 154"/>
                        <a:gd name="T2" fmla="*/ 91 w 130"/>
                        <a:gd name="T3" fmla="*/ 0 h 154"/>
                        <a:gd name="T4" fmla="*/ 65 w 130"/>
                        <a:gd name="T5" fmla="*/ 0 h 154"/>
                        <a:gd name="T6" fmla="*/ 39 w 130"/>
                        <a:gd name="T7" fmla="*/ 0 h 154"/>
                        <a:gd name="T8" fmla="*/ 16 w 130"/>
                        <a:gd name="T9" fmla="*/ 11 h 154"/>
                        <a:gd name="T10" fmla="*/ 8 w 130"/>
                        <a:gd name="T11" fmla="*/ 20 h 154"/>
                        <a:gd name="T12" fmla="*/ 0 w 130"/>
                        <a:gd name="T13" fmla="*/ 40 h 154"/>
                        <a:gd name="T14" fmla="*/ 0 w 130"/>
                        <a:gd name="T15" fmla="*/ 79 h 154"/>
                        <a:gd name="T16" fmla="*/ 6 w 130"/>
                        <a:gd name="T17" fmla="*/ 97 h 154"/>
                        <a:gd name="T18" fmla="*/ 37 w 130"/>
                        <a:gd name="T19" fmla="*/ 141 h 154"/>
                        <a:gd name="T20" fmla="*/ 62 w 130"/>
                        <a:gd name="T21" fmla="*/ 154 h 154"/>
                        <a:gd name="T22" fmla="*/ 65 w 130"/>
                        <a:gd name="T23" fmla="*/ 154 h 154"/>
                        <a:gd name="T24" fmla="*/ 68 w 130"/>
                        <a:gd name="T25" fmla="*/ 154 h 154"/>
                        <a:gd name="T26" fmla="*/ 93 w 130"/>
                        <a:gd name="T27" fmla="*/ 141 h 154"/>
                        <a:gd name="T28" fmla="*/ 124 w 130"/>
                        <a:gd name="T29" fmla="*/ 97 h 154"/>
                        <a:gd name="T30" fmla="*/ 130 w 130"/>
                        <a:gd name="T31" fmla="*/ 79 h 154"/>
                        <a:gd name="T32" fmla="*/ 130 w 130"/>
                        <a:gd name="T33" fmla="*/ 40 h 154"/>
                        <a:gd name="T34" fmla="*/ 122 w 130"/>
                        <a:gd name="T35" fmla="*/ 20 h 154"/>
                        <a:gd name="T36" fmla="*/ 114 w 130"/>
                        <a:gd name="T37" fmla="*/ 11 h 1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0" h="154">
                          <a:moveTo>
                            <a:pt x="114" y="11"/>
                          </a:moveTo>
                          <a:cubicBezTo>
                            <a:pt x="108" y="4"/>
                            <a:pt x="100" y="0"/>
                            <a:pt x="91" y="0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39" y="0"/>
                            <a:pt x="39" y="0"/>
                            <a:pt x="39" y="0"/>
                          </a:cubicBezTo>
                          <a:cubicBezTo>
                            <a:pt x="30" y="0"/>
                            <a:pt x="22" y="4"/>
                            <a:pt x="16" y="11"/>
                          </a:cubicBezTo>
                          <a:cubicBezTo>
                            <a:pt x="8" y="20"/>
                            <a:pt x="8" y="20"/>
                            <a:pt x="8" y="20"/>
                          </a:cubicBezTo>
                          <a:cubicBezTo>
                            <a:pt x="3" y="25"/>
                            <a:pt x="0" y="33"/>
                            <a:pt x="0" y="40"/>
                          </a:cubicBezTo>
                          <a:cubicBezTo>
                            <a:pt x="0" y="79"/>
                            <a:pt x="0" y="79"/>
                            <a:pt x="0" y="79"/>
                          </a:cubicBezTo>
                          <a:cubicBezTo>
                            <a:pt x="0" y="85"/>
                            <a:pt x="2" y="91"/>
                            <a:pt x="6" y="97"/>
                          </a:cubicBezTo>
                          <a:cubicBezTo>
                            <a:pt x="37" y="141"/>
                            <a:pt x="37" y="141"/>
                            <a:pt x="37" y="141"/>
                          </a:cubicBezTo>
                          <a:cubicBezTo>
                            <a:pt x="43" y="149"/>
                            <a:pt x="52" y="154"/>
                            <a:pt x="62" y="154"/>
                          </a:cubicBezTo>
                          <a:cubicBezTo>
                            <a:pt x="65" y="154"/>
                            <a:pt x="65" y="154"/>
                            <a:pt x="65" y="154"/>
                          </a:cubicBezTo>
                          <a:cubicBezTo>
                            <a:pt x="68" y="154"/>
                            <a:pt x="68" y="154"/>
                            <a:pt x="68" y="154"/>
                          </a:cubicBezTo>
                          <a:cubicBezTo>
                            <a:pt x="78" y="154"/>
                            <a:pt x="87" y="149"/>
                            <a:pt x="93" y="141"/>
                          </a:cubicBezTo>
                          <a:cubicBezTo>
                            <a:pt x="124" y="97"/>
                            <a:pt x="124" y="97"/>
                            <a:pt x="124" y="97"/>
                          </a:cubicBezTo>
                          <a:cubicBezTo>
                            <a:pt x="128" y="91"/>
                            <a:pt x="130" y="85"/>
                            <a:pt x="130" y="79"/>
                          </a:cubicBezTo>
                          <a:cubicBezTo>
                            <a:pt x="130" y="40"/>
                            <a:pt x="130" y="40"/>
                            <a:pt x="130" y="40"/>
                          </a:cubicBezTo>
                          <a:cubicBezTo>
                            <a:pt x="130" y="33"/>
                            <a:pt x="127" y="25"/>
                            <a:pt x="122" y="20"/>
                          </a:cubicBezTo>
                          <a:lnTo>
                            <a:pt x="114" y="1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2" name="Group 305">
                    <a:extLst>
                      <a:ext uri="{FF2B5EF4-FFF2-40B4-BE49-F238E27FC236}">
                        <a16:creationId xmlns="" xmlns:a16="http://schemas.microsoft.com/office/drawing/2014/main" id="{1AC2F91C-E5B7-4A50-8B0F-F31FA6E89D5F}"/>
                      </a:ext>
                    </a:extLst>
                  </p:cNvPr>
                  <p:cNvGrpSpPr/>
                  <p:nvPr/>
                </p:nvGrpSpPr>
                <p:grpSpPr>
                  <a:xfrm>
                    <a:off x="9610110" y="1366348"/>
                    <a:ext cx="1594783" cy="1254516"/>
                    <a:chOff x="4501217" y="2328648"/>
                    <a:chExt cx="736600" cy="579437"/>
                  </a:xfrm>
                  <a:grpFill/>
                </p:grpSpPr>
                <p:sp>
                  <p:nvSpPr>
                    <p:cNvPr id="156" name="Rectangle 105">
                      <a:extLst>
                        <a:ext uri="{FF2B5EF4-FFF2-40B4-BE49-F238E27FC236}">
                          <a16:creationId xmlns="" xmlns:a16="http://schemas.microsoft.com/office/drawing/2014/main" id="{0F67D82C-D745-41B7-8C03-4D3DAB2757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1217" y="2411198"/>
                      <a:ext cx="736600" cy="24130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Rectangle 106">
                      <a:extLst>
                        <a:ext uri="{FF2B5EF4-FFF2-40B4-BE49-F238E27FC236}">
                          <a16:creationId xmlns="" xmlns:a16="http://schemas.microsoft.com/office/drawing/2014/main" id="{21CA633C-ECC8-41BA-8875-2FA7E391FA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2680" y="2328648"/>
                      <a:ext cx="187325" cy="12382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Rectangle 123">
                      <a:extLst>
                        <a:ext uri="{FF2B5EF4-FFF2-40B4-BE49-F238E27FC236}">
                          <a16:creationId xmlns="" xmlns:a16="http://schemas.microsoft.com/office/drawing/2014/main" id="{1FD208C8-AB9B-4862-A10F-E57899335E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1217" y="2665198"/>
                      <a:ext cx="736600" cy="24288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" name="Group 306">
                    <a:extLst>
                      <a:ext uri="{FF2B5EF4-FFF2-40B4-BE49-F238E27FC236}">
                        <a16:creationId xmlns="" xmlns:a16="http://schemas.microsoft.com/office/drawing/2014/main" id="{E8EC36CA-F448-438C-BC8F-DCE6848200CC}"/>
                      </a:ext>
                    </a:extLst>
                  </p:cNvPr>
                  <p:cNvGrpSpPr/>
                  <p:nvPr/>
                </p:nvGrpSpPr>
                <p:grpSpPr>
                  <a:xfrm>
                    <a:off x="9604638" y="1187749"/>
                    <a:ext cx="1584213" cy="352460"/>
                    <a:chOff x="9590893" y="872582"/>
                    <a:chExt cx="1584213" cy="352460"/>
                  </a:xfrm>
                  <a:grpFill/>
                </p:grpSpPr>
                <p:cxnSp>
                  <p:nvCxnSpPr>
                    <p:cNvPr id="154" name="Straight Connector 307">
                      <a:extLst>
                        <a:ext uri="{FF2B5EF4-FFF2-40B4-BE49-F238E27FC236}">
                          <a16:creationId xmlns="" xmlns:a16="http://schemas.microsoft.com/office/drawing/2014/main" id="{48AE3C8A-09BC-45FF-88EC-68DF656B6A23}"/>
                        </a:ext>
                      </a:extLst>
                    </p:cNvPr>
                    <p:cNvCxnSpPr>
                      <a:cxnSpLocks/>
                      <a:stCxn id="160" idx="3"/>
                    </p:cNvCxnSpPr>
                    <p:nvPr/>
                  </p:nvCxnSpPr>
                  <p:spPr>
                    <a:xfrm flipH="1">
                      <a:off x="9590893" y="872582"/>
                      <a:ext cx="767126" cy="352460"/>
                    </a:xfrm>
                    <a:prstGeom prst="line">
                      <a:avLst/>
                    </a:prstGeom>
                    <a:grpFill/>
                    <a:ln w="222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308">
                      <a:extLst>
                        <a:ext uri="{FF2B5EF4-FFF2-40B4-BE49-F238E27FC236}">
                          <a16:creationId xmlns="" xmlns:a16="http://schemas.microsoft.com/office/drawing/2014/main" id="{4EACFB71-F6EE-4168-AA9C-0DAEF466BA81}"/>
                        </a:ext>
                      </a:extLst>
                    </p:cNvPr>
                    <p:cNvCxnSpPr>
                      <a:cxnSpLocks/>
                      <a:stCxn id="160" idx="3"/>
                    </p:cNvCxnSpPr>
                    <p:nvPr/>
                  </p:nvCxnSpPr>
                  <p:spPr>
                    <a:xfrm>
                      <a:off x="10358019" y="872582"/>
                      <a:ext cx="817087" cy="352460"/>
                    </a:xfrm>
                    <a:prstGeom prst="line">
                      <a:avLst/>
                    </a:prstGeom>
                    <a:grpFill/>
                    <a:ln w="2222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" name="Group 433">
                <a:extLst>
                  <a:ext uri="{FF2B5EF4-FFF2-40B4-BE49-F238E27FC236}">
                    <a16:creationId xmlns="" xmlns:a16="http://schemas.microsoft.com/office/drawing/2014/main" id="{7A150A9D-4AAB-4469-8E16-5E60B541809E}"/>
                  </a:ext>
                </a:extLst>
              </p:cNvPr>
              <p:cNvGrpSpPr/>
              <p:nvPr userDrawn="1"/>
            </p:nvGrpSpPr>
            <p:grpSpPr>
              <a:xfrm flipH="1">
                <a:off x="10364347" y="1886576"/>
                <a:ext cx="1801067" cy="1915149"/>
                <a:chOff x="3175" y="1588"/>
                <a:chExt cx="4360863" cy="463708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32" name="Rectangle 5">
                  <a:extLst>
                    <a:ext uri="{FF2B5EF4-FFF2-40B4-BE49-F238E27FC236}">
                      <a16:creationId xmlns="" xmlns:a16="http://schemas.microsoft.com/office/drawing/2014/main" id="{60EBFBA5-F1FD-4C6D-AA2B-10903A2E0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488" y="3094038"/>
                  <a:ext cx="98425" cy="133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6">
                  <a:extLst>
                    <a:ext uri="{FF2B5EF4-FFF2-40B4-BE49-F238E27FC236}">
                      <a16:creationId xmlns="" xmlns:a16="http://schemas.microsoft.com/office/drawing/2014/main" id="{4C167A40-E808-42DF-82E3-1914FAFD6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975" y="3094038"/>
                  <a:ext cx="85725" cy="133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7">
                  <a:extLst>
                    <a:ext uri="{FF2B5EF4-FFF2-40B4-BE49-F238E27FC236}">
                      <a16:creationId xmlns="" xmlns:a16="http://schemas.microsoft.com/office/drawing/2014/main" id="{CE47508A-9327-40E2-8320-1561748B6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3148013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8">
                  <a:extLst>
                    <a:ext uri="{FF2B5EF4-FFF2-40B4-BE49-F238E27FC236}">
                      <a16:creationId xmlns="" xmlns:a16="http://schemas.microsoft.com/office/drawing/2014/main" id="{D5D05EC5-C632-4967-9AE4-1E0C7065C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176588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9">
                  <a:extLst>
                    <a:ext uri="{FF2B5EF4-FFF2-40B4-BE49-F238E27FC236}">
                      <a16:creationId xmlns="" xmlns:a16="http://schemas.microsoft.com/office/drawing/2014/main" id="{C941EBD6-2475-456A-B2F6-013528D3E3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176588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10">
                  <a:extLst>
                    <a:ext uri="{FF2B5EF4-FFF2-40B4-BE49-F238E27FC236}">
                      <a16:creationId xmlns="" xmlns:a16="http://schemas.microsoft.com/office/drawing/2014/main" id="{BFB9C2D7-CC3E-4648-A981-B046376572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344170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1">
                  <a:extLst>
                    <a:ext uri="{FF2B5EF4-FFF2-40B4-BE49-F238E27FC236}">
                      <a16:creationId xmlns="" xmlns:a16="http://schemas.microsoft.com/office/drawing/2014/main" id="{152FC474-A191-4180-AC48-ACF857696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470275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2">
                  <a:extLst>
                    <a:ext uri="{FF2B5EF4-FFF2-40B4-BE49-F238E27FC236}">
                      <a16:creationId xmlns="" xmlns:a16="http://schemas.microsoft.com/office/drawing/2014/main" id="{B0084702-E48B-44D0-8591-21918C520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470275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3">
                  <a:extLst>
                    <a:ext uri="{FF2B5EF4-FFF2-40B4-BE49-F238E27FC236}">
                      <a16:creationId xmlns="" xmlns:a16="http://schemas.microsoft.com/office/drawing/2014/main" id="{BCFD11C0-0F3B-453E-A4EE-2DF22F4AD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373380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="" xmlns:a16="http://schemas.microsoft.com/office/drawing/2014/main" id="{59FD8122-8784-4209-BF46-6634167CE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762375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5">
                  <a:extLst>
                    <a:ext uri="{FF2B5EF4-FFF2-40B4-BE49-F238E27FC236}">
                      <a16:creationId xmlns="" xmlns:a16="http://schemas.microsoft.com/office/drawing/2014/main" id="{BF5FA9DA-E32D-41E0-8EB0-976449DC5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3762375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6">
                  <a:extLst>
                    <a:ext uri="{FF2B5EF4-FFF2-40B4-BE49-F238E27FC236}">
                      <a16:creationId xmlns="" xmlns:a16="http://schemas.microsoft.com/office/drawing/2014/main" id="{559FDACD-7CEF-4C92-ADAC-3536CB856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4027488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="" xmlns:a16="http://schemas.microsoft.com/office/drawing/2014/main" id="{4C4A2830-5CD3-45FE-B937-5D309E83E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4056063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8">
                  <a:extLst>
                    <a:ext uri="{FF2B5EF4-FFF2-40B4-BE49-F238E27FC236}">
                      <a16:creationId xmlns="" xmlns:a16="http://schemas.microsoft.com/office/drawing/2014/main" id="{7F294E87-A409-4220-9FFC-F56C43665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4056063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>
                  <a:extLst>
                    <a:ext uri="{FF2B5EF4-FFF2-40B4-BE49-F238E27FC236}">
                      <a16:creationId xmlns="" xmlns:a16="http://schemas.microsoft.com/office/drawing/2014/main" id="{A1758442-B470-4762-A622-B903B2BEE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488" y="1897063"/>
                  <a:ext cx="98425" cy="12827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="" xmlns:a16="http://schemas.microsoft.com/office/drawing/2014/main" id="{4C822673-6A0E-4942-82FE-7B66372EC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975" y="1897063"/>
                  <a:ext cx="85725" cy="12827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>
                  <a:extLst>
                    <a:ext uri="{FF2B5EF4-FFF2-40B4-BE49-F238E27FC236}">
                      <a16:creationId xmlns="" xmlns:a16="http://schemas.microsoft.com/office/drawing/2014/main" id="{BF7C17D1-7CE3-4F1D-8B60-269F7F698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1897063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2">
                  <a:extLst>
                    <a:ext uri="{FF2B5EF4-FFF2-40B4-BE49-F238E27FC236}">
                      <a16:creationId xmlns="" xmlns:a16="http://schemas.microsoft.com/office/drawing/2014/main" id="{7AE0C300-B6A4-4BA4-A449-632CD884F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1925638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3">
                  <a:extLst>
                    <a:ext uri="{FF2B5EF4-FFF2-40B4-BE49-F238E27FC236}">
                      <a16:creationId xmlns="" xmlns:a16="http://schemas.microsoft.com/office/drawing/2014/main" id="{43D7208D-F659-475E-AD2C-0493D2776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1925638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24">
                  <a:extLst>
                    <a:ext uri="{FF2B5EF4-FFF2-40B4-BE49-F238E27FC236}">
                      <a16:creationId xmlns="" xmlns:a16="http://schemas.microsoft.com/office/drawing/2014/main" id="{88014E27-964A-4236-9FF0-19E70CEE3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2189163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="" xmlns:a16="http://schemas.microsoft.com/office/drawing/2014/main" id="{9B0502EC-6877-40B5-9A21-20A2FD5A7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217738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6">
                  <a:extLst>
                    <a:ext uri="{FF2B5EF4-FFF2-40B4-BE49-F238E27FC236}">
                      <a16:creationId xmlns="" xmlns:a16="http://schemas.microsoft.com/office/drawing/2014/main" id="{A66B7DEC-7EB8-4A55-9639-B06BBBF86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217738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27">
                  <a:extLst>
                    <a:ext uri="{FF2B5EF4-FFF2-40B4-BE49-F238E27FC236}">
                      <a16:creationId xmlns="" xmlns:a16="http://schemas.microsoft.com/office/drawing/2014/main" id="{0DB382E3-8F39-425B-8464-28065BA22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248285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8">
                  <a:extLst>
                    <a:ext uri="{FF2B5EF4-FFF2-40B4-BE49-F238E27FC236}">
                      <a16:creationId xmlns="" xmlns:a16="http://schemas.microsoft.com/office/drawing/2014/main" id="{92D8D82C-D187-41DC-9C83-74E94B90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511425"/>
                  <a:ext cx="306388" cy="304800"/>
                </a:xfrm>
                <a:custGeom>
                  <a:avLst/>
                  <a:gdLst>
                    <a:gd name="T0" fmla="*/ 175 w 193"/>
                    <a:gd name="T1" fmla="*/ 192 h 192"/>
                    <a:gd name="T2" fmla="*/ 0 w 193"/>
                    <a:gd name="T3" fmla="*/ 18 h 192"/>
                    <a:gd name="T4" fmla="*/ 18 w 193"/>
                    <a:gd name="T5" fmla="*/ 0 h 192"/>
                    <a:gd name="T6" fmla="*/ 193 w 193"/>
                    <a:gd name="T7" fmla="*/ 174 h 192"/>
                    <a:gd name="T8" fmla="*/ 175 w 193"/>
                    <a:gd name="T9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175" y="192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4"/>
                      </a:lnTo>
                      <a:lnTo>
                        <a:pt x="17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9">
                  <a:extLst>
                    <a:ext uri="{FF2B5EF4-FFF2-40B4-BE49-F238E27FC236}">
                      <a16:creationId xmlns="" xmlns:a16="http://schemas.microsoft.com/office/drawing/2014/main" id="{FCC53013-60A4-406D-B24B-93036851A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511425"/>
                  <a:ext cx="306388" cy="304800"/>
                </a:xfrm>
                <a:custGeom>
                  <a:avLst/>
                  <a:gdLst>
                    <a:gd name="T0" fmla="*/ 0 w 193"/>
                    <a:gd name="T1" fmla="*/ 174 h 192"/>
                    <a:gd name="T2" fmla="*/ 175 w 193"/>
                    <a:gd name="T3" fmla="*/ 0 h 192"/>
                    <a:gd name="T4" fmla="*/ 193 w 193"/>
                    <a:gd name="T5" fmla="*/ 18 h 192"/>
                    <a:gd name="T6" fmla="*/ 18 w 193"/>
                    <a:gd name="T7" fmla="*/ 192 h 192"/>
                    <a:gd name="T8" fmla="*/ 0 w 193"/>
                    <a:gd name="T9" fmla="*/ 17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2">
                      <a:moveTo>
                        <a:pt x="0" y="174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2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30">
                  <a:extLst>
                    <a:ext uri="{FF2B5EF4-FFF2-40B4-BE49-F238E27FC236}">
                      <a16:creationId xmlns="" xmlns:a16="http://schemas.microsoft.com/office/drawing/2014/main" id="{5EF4D85C-E33A-44DD-A4FE-9F04ABE06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7763" y="2774950"/>
                  <a:ext cx="3571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1">
                  <a:extLst>
                    <a:ext uri="{FF2B5EF4-FFF2-40B4-BE49-F238E27FC236}">
                      <a16:creationId xmlns="" xmlns:a16="http://schemas.microsoft.com/office/drawing/2014/main" id="{E06F46E0-76CA-4715-B438-1376E07FD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803525"/>
                  <a:ext cx="306388" cy="306387"/>
                </a:xfrm>
                <a:custGeom>
                  <a:avLst/>
                  <a:gdLst>
                    <a:gd name="T0" fmla="*/ 175 w 193"/>
                    <a:gd name="T1" fmla="*/ 193 h 193"/>
                    <a:gd name="T2" fmla="*/ 0 w 193"/>
                    <a:gd name="T3" fmla="*/ 18 h 193"/>
                    <a:gd name="T4" fmla="*/ 18 w 193"/>
                    <a:gd name="T5" fmla="*/ 0 h 193"/>
                    <a:gd name="T6" fmla="*/ 193 w 193"/>
                    <a:gd name="T7" fmla="*/ 175 h 193"/>
                    <a:gd name="T8" fmla="*/ 175 w 193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175" y="193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93" y="175"/>
                      </a:lnTo>
                      <a:lnTo>
                        <a:pt x="175" y="1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2">
                  <a:extLst>
                    <a:ext uri="{FF2B5EF4-FFF2-40B4-BE49-F238E27FC236}">
                      <a16:creationId xmlns="" xmlns:a16="http://schemas.microsoft.com/office/drawing/2014/main" id="{F72D08A0-CA6A-4383-9902-266E5272D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3" y="2803525"/>
                  <a:ext cx="306388" cy="306387"/>
                </a:xfrm>
                <a:custGeom>
                  <a:avLst/>
                  <a:gdLst>
                    <a:gd name="T0" fmla="*/ 0 w 193"/>
                    <a:gd name="T1" fmla="*/ 175 h 193"/>
                    <a:gd name="T2" fmla="*/ 175 w 193"/>
                    <a:gd name="T3" fmla="*/ 0 h 193"/>
                    <a:gd name="T4" fmla="*/ 193 w 193"/>
                    <a:gd name="T5" fmla="*/ 18 h 193"/>
                    <a:gd name="T6" fmla="*/ 18 w 193"/>
                    <a:gd name="T7" fmla="*/ 193 h 193"/>
                    <a:gd name="T8" fmla="*/ 0 w 193"/>
                    <a:gd name="T9" fmla="*/ 1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3">
                      <a:moveTo>
                        <a:pt x="0" y="175"/>
                      </a:moveTo>
                      <a:lnTo>
                        <a:pt x="175" y="0"/>
                      </a:lnTo>
                      <a:lnTo>
                        <a:pt x="193" y="18"/>
                      </a:lnTo>
                      <a:lnTo>
                        <a:pt x="18" y="1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33">
                  <a:extLst>
                    <a:ext uri="{FF2B5EF4-FFF2-40B4-BE49-F238E27FC236}">
                      <a16:creationId xmlns="" xmlns:a16="http://schemas.microsoft.com/office/drawing/2014/main" id="{E9219DE4-781F-4580-B294-E7DBFE5FA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919163"/>
                  <a:ext cx="44450" cy="981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34">
                  <a:extLst>
                    <a:ext uri="{FF2B5EF4-FFF2-40B4-BE49-F238E27FC236}">
                      <a16:creationId xmlns="" xmlns:a16="http://schemas.microsoft.com/office/drawing/2014/main" id="{8BB9904B-0826-4E02-8098-D585C5DDE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2875" y="919163"/>
                  <a:ext cx="53975" cy="9810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35">
                  <a:extLst>
                    <a:ext uri="{FF2B5EF4-FFF2-40B4-BE49-F238E27FC236}">
                      <a16:creationId xmlns="" xmlns:a16="http://schemas.microsoft.com/office/drawing/2014/main" id="{6967D846-3467-4318-842A-62B3B5EF2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915988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="" xmlns:a16="http://schemas.microsoft.com/office/drawing/2014/main" id="{A50476DE-ACC0-48B9-A39A-1925BE2A2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938213"/>
                  <a:ext cx="236538" cy="234950"/>
                </a:xfrm>
                <a:custGeom>
                  <a:avLst/>
                  <a:gdLst>
                    <a:gd name="T0" fmla="*/ 135 w 149"/>
                    <a:gd name="T1" fmla="*/ 148 h 148"/>
                    <a:gd name="T2" fmla="*/ 0 w 149"/>
                    <a:gd name="T3" fmla="*/ 14 h 148"/>
                    <a:gd name="T4" fmla="*/ 14 w 149"/>
                    <a:gd name="T5" fmla="*/ 0 h 148"/>
                    <a:gd name="T6" fmla="*/ 149 w 149"/>
                    <a:gd name="T7" fmla="*/ 134 h 148"/>
                    <a:gd name="T8" fmla="*/ 135 w 149"/>
                    <a:gd name="T9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135" y="148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4"/>
                      </a:lnTo>
                      <a:lnTo>
                        <a:pt x="135" y="1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7">
                  <a:extLst>
                    <a:ext uri="{FF2B5EF4-FFF2-40B4-BE49-F238E27FC236}">
                      <a16:creationId xmlns="" xmlns:a16="http://schemas.microsoft.com/office/drawing/2014/main" id="{4F5EB289-799D-4D35-BFD5-D544799E9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938213"/>
                  <a:ext cx="236538" cy="234950"/>
                </a:xfrm>
                <a:custGeom>
                  <a:avLst/>
                  <a:gdLst>
                    <a:gd name="T0" fmla="*/ 0 w 149"/>
                    <a:gd name="T1" fmla="*/ 134 h 148"/>
                    <a:gd name="T2" fmla="*/ 135 w 149"/>
                    <a:gd name="T3" fmla="*/ 0 h 148"/>
                    <a:gd name="T4" fmla="*/ 149 w 149"/>
                    <a:gd name="T5" fmla="*/ 14 h 148"/>
                    <a:gd name="T6" fmla="*/ 14 w 149"/>
                    <a:gd name="T7" fmla="*/ 148 h 148"/>
                    <a:gd name="T8" fmla="*/ 0 w 149"/>
                    <a:gd name="T9" fmla="*/ 13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0" y="134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38">
                  <a:extLst>
                    <a:ext uri="{FF2B5EF4-FFF2-40B4-BE49-F238E27FC236}">
                      <a16:creationId xmlns="" xmlns:a16="http://schemas.microsoft.com/office/drawing/2014/main" id="{EEF26C39-F92E-421A-A62E-25B332936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1141413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9">
                  <a:extLst>
                    <a:ext uri="{FF2B5EF4-FFF2-40B4-BE49-F238E27FC236}">
                      <a16:creationId xmlns="" xmlns:a16="http://schemas.microsoft.com/office/drawing/2014/main" id="{51F2995E-C261-45E7-89C5-8CBA0D060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160463"/>
                  <a:ext cx="236538" cy="236537"/>
                </a:xfrm>
                <a:custGeom>
                  <a:avLst/>
                  <a:gdLst>
                    <a:gd name="T0" fmla="*/ 135 w 149"/>
                    <a:gd name="T1" fmla="*/ 149 h 149"/>
                    <a:gd name="T2" fmla="*/ 0 w 149"/>
                    <a:gd name="T3" fmla="*/ 14 h 149"/>
                    <a:gd name="T4" fmla="*/ 14 w 149"/>
                    <a:gd name="T5" fmla="*/ 0 h 149"/>
                    <a:gd name="T6" fmla="*/ 149 w 149"/>
                    <a:gd name="T7" fmla="*/ 135 h 149"/>
                    <a:gd name="T8" fmla="*/ 135 w 149"/>
                    <a:gd name="T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135" y="149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40">
                  <a:extLst>
                    <a:ext uri="{FF2B5EF4-FFF2-40B4-BE49-F238E27FC236}">
                      <a16:creationId xmlns="" xmlns:a16="http://schemas.microsoft.com/office/drawing/2014/main" id="{3DC79AE5-4597-458A-94AF-541969902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160463"/>
                  <a:ext cx="236538" cy="236537"/>
                </a:xfrm>
                <a:custGeom>
                  <a:avLst/>
                  <a:gdLst>
                    <a:gd name="T0" fmla="*/ 0 w 149"/>
                    <a:gd name="T1" fmla="*/ 135 h 149"/>
                    <a:gd name="T2" fmla="*/ 135 w 149"/>
                    <a:gd name="T3" fmla="*/ 0 h 149"/>
                    <a:gd name="T4" fmla="*/ 149 w 149"/>
                    <a:gd name="T5" fmla="*/ 14 h 149"/>
                    <a:gd name="T6" fmla="*/ 14 w 149"/>
                    <a:gd name="T7" fmla="*/ 149 h 149"/>
                    <a:gd name="T8" fmla="*/ 0 w 149"/>
                    <a:gd name="T9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9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41">
                  <a:extLst>
                    <a:ext uri="{FF2B5EF4-FFF2-40B4-BE49-F238E27FC236}">
                      <a16:creationId xmlns="" xmlns:a16="http://schemas.microsoft.com/office/drawing/2014/main" id="{2ED10F3A-5370-4B60-BED6-59E7A1281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1365250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42">
                  <a:extLst>
                    <a:ext uri="{FF2B5EF4-FFF2-40B4-BE49-F238E27FC236}">
                      <a16:creationId xmlns="" xmlns:a16="http://schemas.microsoft.com/office/drawing/2014/main" id="{3B259609-FEB4-478A-AF03-6096D5C3D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387475"/>
                  <a:ext cx="236538" cy="231775"/>
                </a:xfrm>
                <a:custGeom>
                  <a:avLst/>
                  <a:gdLst>
                    <a:gd name="T0" fmla="*/ 135 w 149"/>
                    <a:gd name="T1" fmla="*/ 146 h 146"/>
                    <a:gd name="T2" fmla="*/ 0 w 149"/>
                    <a:gd name="T3" fmla="*/ 12 h 146"/>
                    <a:gd name="T4" fmla="*/ 14 w 149"/>
                    <a:gd name="T5" fmla="*/ 0 h 146"/>
                    <a:gd name="T6" fmla="*/ 149 w 149"/>
                    <a:gd name="T7" fmla="*/ 134 h 146"/>
                    <a:gd name="T8" fmla="*/ 135 w 149"/>
                    <a:gd name="T9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6">
                      <a:moveTo>
                        <a:pt x="135" y="146"/>
                      </a:move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49" y="134"/>
                      </a:lnTo>
                      <a:lnTo>
                        <a:pt x="135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43">
                  <a:extLst>
                    <a:ext uri="{FF2B5EF4-FFF2-40B4-BE49-F238E27FC236}">
                      <a16:creationId xmlns="" xmlns:a16="http://schemas.microsoft.com/office/drawing/2014/main" id="{87E43B47-F1E5-4E11-B0C1-8DAC301A7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387475"/>
                  <a:ext cx="236538" cy="231775"/>
                </a:xfrm>
                <a:custGeom>
                  <a:avLst/>
                  <a:gdLst>
                    <a:gd name="T0" fmla="*/ 0 w 149"/>
                    <a:gd name="T1" fmla="*/ 134 h 146"/>
                    <a:gd name="T2" fmla="*/ 135 w 149"/>
                    <a:gd name="T3" fmla="*/ 0 h 146"/>
                    <a:gd name="T4" fmla="*/ 149 w 149"/>
                    <a:gd name="T5" fmla="*/ 12 h 146"/>
                    <a:gd name="T6" fmla="*/ 14 w 149"/>
                    <a:gd name="T7" fmla="*/ 146 h 146"/>
                    <a:gd name="T8" fmla="*/ 0 w 149"/>
                    <a:gd name="T9" fmla="*/ 13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6">
                      <a:moveTo>
                        <a:pt x="0" y="134"/>
                      </a:moveTo>
                      <a:lnTo>
                        <a:pt x="135" y="0"/>
                      </a:lnTo>
                      <a:lnTo>
                        <a:pt x="149" y="12"/>
                      </a:lnTo>
                      <a:lnTo>
                        <a:pt x="14" y="146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44">
                  <a:extLst>
                    <a:ext uri="{FF2B5EF4-FFF2-40B4-BE49-F238E27FC236}">
                      <a16:creationId xmlns="" xmlns:a16="http://schemas.microsoft.com/office/drawing/2014/main" id="{28C5E958-88A6-40D2-BF38-B5D0D2ED9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513" y="1590675"/>
                  <a:ext cx="2746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45">
                  <a:extLst>
                    <a:ext uri="{FF2B5EF4-FFF2-40B4-BE49-F238E27FC236}">
                      <a16:creationId xmlns="" xmlns:a16="http://schemas.microsoft.com/office/drawing/2014/main" id="{1A521D09-9737-4F2D-8D0A-5832A726F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609725"/>
                  <a:ext cx="236538" cy="236537"/>
                </a:xfrm>
                <a:custGeom>
                  <a:avLst/>
                  <a:gdLst>
                    <a:gd name="T0" fmla="*/ 135 w 149"/>
                    <a:gd name="T1" fmla="*/ 149 h 149"/>
                    <a:gd name="T2" fmla="*/ 0 w 149"/>
                    <a:gd name="T3" fmla="*/ 14 h 149"/>
                    <a:gd name="T4" fmla="*/ 14 w 149"/>
                    <a:gd name="T5" fmla="*/ 0 h 149"/>
                    <a:gd name="T6" fmla="*/ 149 w 149"/>
                    <a:gd name="T7" fmla="*/ 135 h 149"/>
                    <a:gd name="T8" fmla="*/ 135 w 149"/>
                    <a:gd name="T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135" y="149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46">
                  <a:extLst>
                    <a:ext uri="{FF2B5EF4-FFF2-40B4-BE49-F238E27FC236}">
                      <a16:creationId xmlns="" xmlns:a16="http://schemas.microsoft.com/office/drawing/2014/main" id="{E52EB9ED-59F2-4B28-A917-7E552C3AC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563" y="1609725"/>
                  <a:ext cx="236538" cy="236537"/>
                </a:xfrm>
                <a:custGeom>
                  <a:avLst/>
                  <a:gdLst>
                    <a:gd name="T0" fmla="*/ 0 w 149"/>
                    <a:gd name="T1" fmla="*/ 135 h 149"/>
                    <a:gd name="T2" fmla="*/ 135 w 149"/>
                    <a:gd name="T3" fmla="*/ 0 h 149"/>
                    <a:gd name="T4" fmla="*/ 149 w 149"/>
                    <a:gd name="T5" fmla="*/ 14 h 149"/>
                    <a:gd name="T6" fmla="*/ 14 w 149"/>
                    <a:gd name="T7" fmla="*/ 149 h 149"/>
                    <a:gd name="T8" fmla="*/ 0 w 149"/>
                    <a:gd name="T9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9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47">
                  <a:extLst>
                    <a:ext uri="{FF2B5EF4-FFF2-40B4-BE49-F238E27FC236}">
                      <a16:creationId xmlns="" xmlns:a16="http://schemas.microsoft.com/office/drawing/2014/main" id="{7E9B843F-EB31-4E6A-80CB-251DEDE65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688" y="217488"/>
                  <a:ext cx="44450" cy="7461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48">
                  <a:extLst>
                    <a:ext uri="{FF2B5EF4-FFF2-40B4-BE49-F238E27FC236}">
                      <a16:creationId xmlns="" xmlns:a16="http://schemas.microsoft.com/office/drawing/2014/main" id="{59AEF696-9170-4AD0-A84B-34B3D3223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050" y="217488"/>
                  <a:ext cx="53975" cy="7461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49">
                  <a:extLst>
                    <a:ext uri="{FF2B5EF4-FFF2-40B4-BE49-F238E27FC236}">
                      <a16:creationId xmlns="" xmlns:a16="http://schemas.microsoft.com/office/drawing/2014/main" id="{062754E4-4A17-4FF9-84E4-D6AD10DBE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688" y="65088"/>
                  <a:ext cx="287338" cy="188912"/>
                </a:xfrm>
                <a:custGeom>
                  <a:avLst/>
                  <a:gdLst>
                    <a:gd name="T0" fmla="*/ 181 w 181"/>
                    <a:gd name="T1" fmla="*/ 119 h 119"/>
                    <a:gd name="T2" fmla="*/ 0 w 181"/>
                    <a:gd name="T3" fmla="*/ 119 h 119"/>
                    <a:gd name="T4" fmla="*/ 0 w 181"/>
                    <a:gd name="T5" fmla="*/ 80 h 119"/>
                    <a:gd name="T6" fmla="*/ 86 w 181"/>
                    <a:gd name="T7" fmla="*/ 0 h 119"/>
                    <a:gd name="T8" fmla="*/ 181 w 181"/>
                    <a:gd name="T9" fmla="*/ 26 h 119"/>
                    <a:gd name="T10" fmla="*/ 181 w 181"/>
                    <a:gd name="T11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119">
                      <a:moveTo>
                        <a:pt x="181" y="119"/>
                      </a:moveTo>
                      <a:lnTo>
                        <a:pt x="0" y="119"/>
                      </a:lnTo>
                      <a:lnTo>
                        <a:pt x="0" y="80"/>
                      </a:lnTo>
                      <a:lnTo>
                        <a:pt x="86" y="0"/>
                      </a:lnTo>
                      <a:lnTo>
                        <a:pt x="181" y="26"/>
                      </a:lnTo>
                      <a:lnTo>
                        <a:pt x="181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50">
                  <a:extLst>
                    <a:ext uri="{FF2B5EF4-FFF2-40B4-BE49-F238E27FC236}">
                      <a16:creationId xmlns="" xmlns:a16="http://schemas.microsoft.com/office/drawing/2014/main" id="{12B33079-A43E-48A2-A55A-ECF64D5E7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227013"/>
                  <a:ext cx="236538" cy="236537"/>
                </a:xfrm>
                <a:custGeom>
                  <a:avLst/>
                  <a:gdLst>
                    <a:gd name="T0" fmla="*/ 135 w 149"/>
                    <a:gd name="T1" fmla="*/ 149 h 149"/>
                    <a:gd name="T2" fmla="*/ 0 w 149"/>
                    <a:gd name="T3" fmla="*/ 15 h 149"/>
                    <a:gd name="T4" fmla="*/ 14 w 149"/>
                    <a:gd name="T5" fmla="*/ 0 h 149"/>
                    <a:gd name="T6" fmla="*/ 149 w 149"/>
                    <a:gd name="T7" fmla="*/ 135 h 149"/>
                    <a:gd name="T8" fmla="*/ 135 w 149"/>
                    <a:gd name="T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135" y="149"/>
                      </a:moveTo>
                      <a:lnTo>
                        <a:pt x="0" y="15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51">
                  <a:extLst>
                    <a:ext uri="{FF2B5EF4-FFF2-40B4-BE49-F238E27FC236}">
                      <a16:creationId xmlns="" xmlns:a16="http://schemas.microsoft.com/office/drawing/2014/main" id="{9AB42E90-C2EC-431A-8CE8-D81640DCE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227013"/>
                  <a:ext cx="236538" cy="236537"/>
                </a:xfrm>
                <a:custGeom>
                  <a:avLst/>
                  <a:gdLst>
                    <a:gd name="T0" fmla="*/ 0 w 149"/>
                    <a:gd name="T1" fmla="*/ 135 h 149"/>
                    <a:gd name="T2" fmla="*/ 135 w 149"/>
                    <a:gd name="T3" fmla="*/ 0 h 149"/>
                    <a:gd name="T4" fmla="*/ 149 w 149"/>
                    <a:gd name="T5" fmla="*/ 15 h 149"/>
                    <a:gd name="T6" fmla="*/ 14 w 149"/>
                    <a:gd name="T7" fmla="*/ 149 h 149"/>
                    <a:gd name="T8" fmla="*/ 0 w 149"/>
                    <a:gd name="T9" fmla="*/ 13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9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5"/>
                      </a:lnTo>
                      <a:lnTo>
                        <a:pt x="14" y="149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52">
                  <a:extLst>
                    <a:ext uri="{FF2B5EF4-FFF2-40B4-BE49-F238E27FC236}">
                      <a16:creationId xmlns="" xmlns:a16="http://schemas.microsoft.com/office/drawing/2014/main" id="{B04D3FF2-BAA1-4860-A351-C5EB50087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688" y="431800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53">
                  <a:extLst>
                    <a:ext uri="{FF2B5EF4-FFF2-40B4-BE49-F238E27FC236}">
                      <a16:creationId xmlns="" xmlns:a16="http://schemas.microsoft.com/office/drawing/2014/main" id="{D134D1C2-948B-48C9-935A-7DC235A09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450850"/>
                  <a:ext cx="236538" cy="234950"/>
                </a:xfrm>
                <a:custGeom>
                  <a:avLst/>
                  <a:gdLst>
                    <a:gd name="T0" fmla="*/ 135 w 149"/>
                    <a:gd name="T1" fmla="*/ 148 h 148"/>
                    <a:gd name="T2" fmla="*/ 0 w 149"/>
                    <a:gd name="T3" fmla="*/ 14 h 148"/>
                    <a:gd name="T4" fmla="*/ 14 w 149"/>
                    <a:gd name="T5" fmla="*/ 0 h 148"/>
                    <a:gd name="T6" fmla="*/ 149 w 149"/>
                    <a:gd name="T7" fmla="*/ 134 h 148"/>
                    <a:gd name="T8" fmla="*/ 135 w 149"/>
                    <a:gd name="T9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135" y="148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149" y="134"/>
                      </a:lnTo>
                      <a:lnTo>
                        <a:pt x="135" y="1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54">
                  <a:extLst>
                    <a:ext uri="{FF2B5EF4-FFF2-40B4-BE49-F238E27FC236}">
                      <a16:creationId xmlns="" xmlns:a16="http://schemas.microsoft.com/office/drawing/2014/main" id="{CA25F4E7-27AB-447D-8AE3-EA03D1005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450850"/>
                  <a:ext cx="236538" cy="234950"/>
                </a:xfrm>
                <a:custGeom>
                  <a:avLst/>
                  <a:gdLst>
                    <a:gd name="T0" fmla="*/ 0 w 149"/>
                    <a:gd name="T1" fmla="*/ 134 h 148"/>
                    <a:gd name="T2" fmla="*/ 135 w 149"/>
                    <a:gd name="T3" fmla="*/ 0 h 148"/>
                    <a:gd name="T4" fmla="*/ 149 w 149"/>
                    <a:gd name="T5" fmla="*/ 14 h 148"/>
                    <a:gd name="T6" fmla="*/ 14 w 149"/>
                    <a:gd name="T7" fmla="*/ 148 h 148"/>
                    <a:gd name="T8" fmla="*/ 0 w 149"/>
                    <a:gd name="T9" fmla="*/ 13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8">
                      <a:moveTo>
                        <a:pt x="0" y="134"/>
                      </a:moveTo>
                      <a:lnTo>
                        <a:pt x="135" y="0"/>
                      </a:lnTo>
                      <a:lnTo>
                        <a:pt x="149" y="14"/>
                      </a:lnTo>
                      <a:lnTo>
                        <a:pt x="14" y="14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55">
                  <a:extLst>
                    <a:ext uri="{FF2B5EF4-FFF2-40B4-BE49-F238E27FC236}">
                      <a16:creationId xmlns="" xmlns:a16="http://schemas.microsoft.com/office/drawing/2014/main" id="{48367BF9-F32B-4F0D-A1AA-19F32CE6C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2688" y="654050"/>
                  <a:ext cx="274638" cy="476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56">
                  <a:extLst>
                    <a:ext uri="{FF2B5EF4-FFF2-40B4-BE49-F238E27FC236}">
                      <a16:creationId xmlns="" xmlns:a16="http://schemas.microsoft.com/office/drawing/2014/main" id="{143287C2-5BA6-4DF7-83E3-CC0780658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676275"/>
                  <a:ext cx="236538" cy="233362"/>
                </a:xfrm>
                <a:custGeom>
                  <a:avLst/>
                  <a:gdLst>
                    <a:gd name="T0" fmla="*/ 135 w 149"/>
                    <a:gd name="T1" fmla="*/ 147 h 147"/>
                    <a:gd name="T2" fmla="*/ 0 w 149"/>
                    <a:gd name="T3" fmla="*/ 12 h 147"/>
                    <a:gd name="T4" fmla="*/ 14 w 149"/>
                    <a:gd name="T5" fmla="*/ 0 h 147"/>
                    <a:gd name="T6" fmla="*/ 149 w 149"/>
                    <a:gd name="T7" fmla="*/ 135 h 147"/>
                    <a:gd name="T8" fmla="*/ 135 w 149"/>
                    <a:gd name="T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7">
                      <a:moveTo>
                        <a:pt x="135" y="147"/>
                      </a:move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49" y="135"/>
                      </a:lnTo>
                      <a:lnTo>
                        <a:pt x="135" y="1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57">
                  <a:extLst>
                    <a:ext uri="{FF2B5EF4-FFF2-40B4-BE49-F238E27FC236}">
                      <a16:creationId xmlns="" xmlns:a16="http://schemas.microsoft.com/office/drawing/2014/main" id="{40FDDA43-5865-41DF-AEFC-BB0BCD4F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738" y="676275"/>
                  <a:ext cx="236538" cy="233362"/>
                </a:xfrm>
                <a:custGeom>
                  <a:avLst/>
                  <a:gdLst>
                    <a:gd name="T0" fmla="*/ 0 w 149"/>
                    <a:gd name="T1" fmla="*/ 135 h 147"/>
                    <a:gd name="T2" fmla="*/ 135 w 149"/>
                    <a:gd name="T3" fmla="*/ 0 h 147"/>
                    <a:gd name="T4" fmla="*/ 149 w 149"/>
                    <a:gd name="T5" fmla="*/ 12 h 147"/>
                    <a:gd name="T6" fmla="*/ 14 w 149"/>
                    <a:gd name="T7" fmla="*/ 147 h 147"/>
                    <a:gd name="T8" fmla="*/ 0 w 149"/>
                    <a:gd name="T9" fmla="*/ 13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47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149" y="12"/>
                      </a:lnTo>
                      <a:lnTo>
                        <a:pt x="14" y="147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58">
                  <a:extLst>
                    <a:ext uri="{FF2B5EF4-FFF2-40B4-BE49-F238E27FC236}">
                      <a16:creationId xmlns="" xmlns:a16="http://schemas.microsoft.com/office/drawing/2014/main" id="{40530718-9E8B-4A8E-AC34-6EB7BD502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63" y="755650"/>
                  <a:ext cx="825500" cy="396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59">
                  <a:extLst>
                    <a:ext uri="{FF2B5EF4-FFF2-40B4-BE49-F238E27FC236}">
                      <a16:creationId xmlns="" xmlns:a16="http://schemas.microsoft.com/office/drawing/2014/main" id="{FFD43D1A-12EF-41CB-8FC1-C7DF0420A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63" y="950913"/>
                  <a:ext cx="82550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60">
                  <a:extLst>
                    <a:ext uri="{FF2B5EF4-FFF2-40B4-BE49-F238E27FC236}">
                      <a16:creationId xmlns="" xmlns:a16="http://schemas.microsoft.com/office/drawing/2014/main" id="{EC11095C-D650-4806-B07A-695A53F01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5863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61">
                  <a:extLst>
                    <a:ext uri="{FF2B5EF4-FFF2-40B4-BE49-F238E27FC236}">
                      <a16:creationId xmlns="" xmlns:a16="http://schemas.microsoft.com/office/drawing/2014/main" id="{1DF4A90C-8133-474D-BEF8-7D0244D82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650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1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1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62">
                  <a:extLst>
                    <a:ext uri="{FF2B5EF4-FFF2-40B4-BE49-F238E27FC236}">
                      <a16:creationId xmlns="" xmlns:a16="http://schemas.microsoft.com/office/drawing/2014/main" id="{A089D17C-DEF7-4732-8560-CA312227B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9650" y="773113"/>
                  <a:ext cx="198438" cy="196850"/>
                </a:xfrm>
                <a:custGeom>
                  <a:avLst/>
                  <a:gdLst>
                    <a:gd name="T0" fmla="*/ 11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1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1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63">
                  <a:extLst>
                    <a:ext uri="{FF2B5EF4-FFF2-40B4-BE49-F238E27FC236}">
                      <a16:creationId xmlns="" xmlns:a16="http://schemas.microsoft.com/office/drawing/2014/main" id="{1A337C41-3D1E-4EF8-B97C-8C8B5F586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6950" y="755650"/>
                  <a:ext cx="39688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64">
                  <a:extLst>
                    <a:ext uri="{FF2B5EF4-FFF2-40B4-BE49-F238E27FC236}">
                      <a16:creationId xmlns="" xmlns:a16="http://schemas.microsoft.com/office/drawing/2014/main" id="{61CCC66D-774C-4662-B475-166A2D828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150" y="773113"/>
                  <a:ext cx="201613" cy="196850"/>
                </a:xfrm>
                <a:custGeom>
                  <a:avLst/>
                  <a:gdLst>
                    <a:gd name="T0" fmla="*/ 0 w 127"/>
                    <a:gd name="T1" fmla="*/ 112 h 124"/>
                    <a:gd name="T2" fmla="*/ 114 w 127"/>
                    <a:gd name="T3" fmla="*/ 0 h 124"/>
                    <a:gd name="T4" fmla="*/ 127 w 127"/>
                    <a:gd name="T5" fmla="*/ 12 h 124"/>
                    <a:gd name="T6" fmla="*/ 12 w 127"/>
                    <a:gd name="T7" fmla="*/ 124 h 124"/>
                    <a:gd name="T8" fmla="*/ 0 w 127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0" y="112"/>
                      </a:moveTo>
                      <a:lnTo>
                        <a:pt x="114" y="0"/>
                      </a:lnTo>
                      <a:lnTo>
                        <a:pt x="127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65">
                  <a:extLst>
                    <a:ext uri="{FF2B5EF4-FFF2-40B4-BE49-F238E27FC236}">
                      <a16:creationId xmlns="" xmlns:a16="http://schemas.microsoft.com/office/drawing/2014/main" id="{E5BC73B2-0DBC-42A6-9FBE-A36295541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150" y="773113"/>
                  <a:ext cx="201613" cy="196850"/>
                </a:xfrm>
                <a:custGeom>
                  <a:avLst/>
                  <a:gdLst>
                    <a:gd name="T0" fmla="*/ 12 w 127"/>
                    <a:gd name="T1" fmla="*/ 0 h 124"/>
                    <a:gd name="T2" fmla="*/ 127 w 127"/>
                    <a:gd name="T3" fmla="*/ 112 h 124"/>
                    <a:gd name="T4" fmla="*/ 114 w 127"/>
                    <a:gd name="T5" fmla="*/ 124 h 124"/>
                    <a:gd name="T6" fmla="*/ 0 w 127"/>
                    <a:gd name="T7" fmla="*/ 12 h 124"/>
                    <a:gd name="T8" fmla="*/ 12 w 127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12" y="0"/>
                      </a:moveTo>
                      <a:lnTo>
                        <a:pt x="127" y="112"/>
                      </a:lnTo>
                      <a:lnTo>
                        <a:pt x="114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66">
                  <a:extLst>
                    <a:ext uri="{FF2B5EF4-FFF2-40B4-BE49-F238E27FC236}">
                      <a16:creationId xmlns="" xmlns:a16="http://schemas.microsoft.com/office/drawing/2014/main" id="{EA471AAA-D1C6-4E6F-891D-CF81EE26A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450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67">
                  <a:extLst>
                    <a:ext uri="{FF2B5EF4-FFF2-40B4-BE49-F238E27FC236}">
                      <a16:creationId xmlns="" xmlns:a16="http://schemas.microsoft.com/office/drawing/2014/main" id="{74BFC369-D826-4227-BFC0-17FFE73FD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4 w 124"/>
                    <a:gd name="T3" fmla="*/ 0 h 124"/>
                    <a:gd name="T4" fmla="*/ 124 w 124"/>
                    <a:gd name="T5" fmla="*/ 12 h 124"/>
                    <a:gd name="T6" fmla="*/ 12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4" y="0"/>
                      </a:lnTo>
                      <a:lnTo>
                        <a:pt x="124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68">
                  <a:extLst>
                    <a:ext uri="{FF2B5EF4-FFF2-40B4-BE49-F238E27FC236}">
                      <a16:creationId xmlns="" xmlns:a16="http://schemas.microsoft.com/office/drawing/2014/main" id="{9567C1AA-4CD5-4D66-8855-D6702CF70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" y="773113"/>
                  <a:ext cx="196850" cy="196850"/>
                </a:xfrm>
                <a:custGeom>
                  <a:avLst/>
                  <a:gdLst>
                    <a:gd name="T0" fmla="*/ 12 w 124"/>
                    <a:gd name="T1" fmla="*/ 0 h 124"/>
                    <a:gd name="T2" fmla="*/ 124 w 124"/>
                    <a:gd name="T3" fmla="*/ 112 h 124"/>
                    <a:gd name="T4" fmla="*/ 114 w 124"/>
                    <a:gd name="T5" fmla="*/ 124 h 124"/>
                    <a:gd name="T6" fmla="*/ 0 w 124"/>
                    <a:gd name="T7" fmla="*/ 12 h 124"/>
                    <a:gd name="T8" fmla="*/ 12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2" y="0"/>
                      </a:moveTo>
                      <a:lnTo>
                        <a:pt x="124" y="112"/>
                      </a:lnTo>
                      <a:lnTo>
                        <a:pt x="114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69">
                  <a:extLst>
                    <a:ext uri="{FF2B5EF4-FFF2-40B4-BE49-F238E27FC236}">
                      <a16:creationId xmlns="" xmlns:a16="http://schemas.microsoft.com/office/drawing/2014/main" id="{C3936345-C342-414C-9485-9CFC2AC25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538" y="755650"/>
                  <a:ext cx="42863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70">
                  <a:extLst>
                    <a:ext uri="{FF2B5EF4-FFF2-40B4-BE49-F238E27FC236}">
                      <a16:creationId xmlns="" xmlns:a16="http://schemas.microsoft.com/office/drawing/2014/main" id="{DC71D559-CB2E-4E46-B3B0-35C5A51CA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3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2 w 125"/>
                    <a:gd name="T3" fmla="*/ 0 h 124"/>
                    <a:gd name="T4" fmla="*/ 125 w 125"/>
                    <a:gd name="T5" fmla="*/ 12 h 124"/>
                    <a:gd name="T6" fmla="*/ 12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5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71">
                  <a:extLst>
                    <a:ext uri="{FF2B5EF4-FFF2-40B4-BE49-F238E27FC236}">
                      <a16:creationId xmlns="" xmlns:a16="http://schemas.microsoft.com/office/drawing/2014/main" id="{7ED3D787-D1C8-495D-A138-44FF767CF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3" y="773113"/>
                  <a:ext cx="198438" cy="196850"/>
                </a:xfrm>
                <a:custGeom>
                  <a:avLst/>
                  <a:gdLst>
                    <a:gd name="T0" fmla="*/ 12 w 125"/>
                    <a:gd name="T1" fmla="*/ 0 h 124"/>
                    <a:gd name="T2" fmla="*/ 125 w 125"/>
                    <a:gd name="T3" fmla="*/ 112 h 124"/>
                    <a:gd name="T4" fmla="*/ 112 w 125"/>
                    <a:gd name="T5" fmla="*/ 124 h 124"/>
                    <a:gd name="T6" fmla="*/ 0 w 125"/>
                    <a:gd name="T7" fmla="*/ 12 h 124"/>
                    <a:gd name="T8" fmla="*/ 12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2" y="0"/>
                      </a:moveTo>
                      <a:lnTo>
                        <a:pt x="125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72">
                  <a:extLst>
                    <a:ext uri="{FF2B5EF4-FFF2-40B4-BE49-F238E27FC236}">
                      <a16:creationId xmlns="" xmlns:a16="http://schemas.microsoft.com/office/drawing/2014/main" id="{473292BC-CB81-41C1-BC70-0EC5BE21D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4950" y="755650"/>
                  <a:ext cx="822325" cy="396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73">
                  <a:extLst>
                    <a:ext uri="{FF2B5EF4-FFF2-40B4-BE49-F238E27FC236}">
                      <a16:creationId xmlns="" xmlns:a16="http://schemas.microsoft.com/office/drawing/2014/main" id="{C94B8106-CB59-460A-80DE-117187BF3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4950" y="950913"/>
                  <a:ext cx="8223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74">
                  <a:extLst>
                    <a:ext uri="{FF2B5EF4-FFF2-40B4-BE49-F238E27FC236}">
                      <a16:creationId xmlns="" xmlns:a16="http://schemas.microsoft.com/office/drawing/2014/main" id="{31BAA94F-01B3-4E12-BB35-137613BC1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2350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75">
                  <a:extLst>
                    <a:ext uri="{FF2B5EF4-FFF2-40B4-BE49-F238E27FC236}">
                      <a16:creationId xmlns="" xmlns:a16="http://schemas.microsoft.com/office/drawing/2014/main" id="{F98DC454-C329-41D9-BB68-FB92C3C9F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138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0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0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76">
                  <a:extLst>
                    <a:ext uri="{FF2B5EF4-FFF2-40B4-BE49-F238E27FC236}">
                      <a16:creationId xmlns="" xmlns:a16="http://schemas.microsoft.com/office/drawing/2014/main" id="{8A95C3CC-E501-4CA6-91BC-C7C2C9262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138" y="773113"/>
                  <a:ext cx="198438" cy="196850"/>
                </a:xfrm>
                <a:custGeom>
                  <a:avLst/>
                  <a:gdLst>
                    <a:gd name="T0" fmla="*/ 10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0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0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77">
                  <a:extLst>
                    <a:ext uri="{FF2B5EF4-FFF2-40B4-BE49-F238E27FC236}">
                      <a16:creationId xmlns="" xmlns:a16="http://schemas.microsoft.com/office/drawing/2014/main" id="{3B1BF837-6632-475F-BDF3-50830F0D8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263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78">
                  <a:extLst>
                    <a:ext uri="{FF2B5EF4-FFF2-40B4-BE49-F238E27FC236}">
                      <a16:creationId xmlns="" xmlns:a16="http://schemas.microsoft.com/office/drawing/2014/main" id="{4394731D-D589-437F-B616-CAE18D909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638" y="773113"/>
                  <a:ext cx="200025" cy="196850"/>
                </a:xfrm>
                <a:custGeom>
                  <a:avLst/>
                  <a:gdLst>
                    <a:gd name="T0" fmla="*/ 0 w 126"/>
                    <a:gd name="T1" fmla="*/ 112 h 124"/>
                    <a:gd name="T2" fmla="*/ 114 w 126"/>
                    <a:gd name="T3" fmla="*/ 0 h 124"/>
                    <a:gd name="T4" fmla="*/ 126 w 126"/>
                    <a:gd name="T5" fmla="*/ 12 h 124"/>
                    <a:gd name="T6" fmla="*/ 12 w 126"/>
                    <a:gd name="T7" fmla="*/ 124 h 124"/>
                    <a:gd name="T8" fmla="*/ 0 w 126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24">
                      <a:moveTo>
                        <a:pt x="0" y="112"/>
                      </a:moveTo>
                      <a:lnTo>
                        <a:pt x="114" y="0"/>
                      </a:lnTo>
                      <a:lnTo>
                        <a:pt x="126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79">
                  <a:extLst>
                    <a:ext uri="{FF2B5EF4-FFF2-40B4-BE49-F238E27FC236}">
                      <a16:creationId xmlns="" xmlns:a16="http://schemas.microsoft.com/office/drawing/2014/main" id="{68454A81-1CFD-4EF2-B52B-B8C8ACFD2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638" y="773113"/>
                  <a:ext cx="200025" cy="196850"/>
                </a:xfrm>
                <a:custGeom>
                  <a:avLst/>
                  <a:gdLst>
                    <a:gd name="T0" fmla="*/ 12 w 126"/>
                    <a:gd name="T1" fmla="*/ 0 h 124"/>
                    <a:gd name="T2" fmla="*/ 126 w 126"/>
                    <a:gd name="T3" fmla="*/ 112 h 124"/>
                    <a:gd name="T4" fmla="*/ 114 w 126"/>
                    <a:gd name="T5" fmla="*/ 124 h 124"/>
                    <a:gd name="T6" fmla="*/ 0 w 126"/>
                    <a:gd name="T7" fmla="*/ 12 h 124"/>
                    <a:gd name="T8" fmla="*/ 12 w 126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24">
                      <a:moveTo>
                        <a:pt x="12" y="0"/>
                      </a:moveTo>
                      <a:lnTo>
                        <a:pt x="126" y="112"/>
                      </a:lnTo>
                      <a:lnTo>
                        <a:pt x="114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80">
                  <a:extLst>
                    <a:ext uri="{FF2B5EF4-FFF2-40B4-BE49-F238E27FC236}">
                      <a16:creationId xmlns="" xmlns:a16="http://schemas.microsoft.com/office/drawing/2014/main" id="{48648EA1-ABBD-4D5B-93F3-05624BAB9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2938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81">
                  <a:extLst>
                    <a:ext uri="{FF2B5EF4-FFF2-40B4-BE49-F238E27FC236}">
                      <a16:creationId xmlns="" xmlns:a16="http://schemas.microsoft.com/office/drawing/2014/main" id="{85109FE4-59B0-4D4E-AD39-07FBB06F8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725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2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82">
                  <a:extLst>
                    <a:ext uri="{FF2B5EF4-FFF2-40B4-BE49-F238E27FC236}">
                      <a16:creationId xmlns="" xmlns:a16="http://schemas.microsoft.com/office/drawing/2014/main" id="{CD193E21-CA8A-422C-971C-0AD65642D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725" y="773113"/>
                  <a:ext cx="198438" cy="196850"/>
                </a:xfrm>
                <a:custGeom>
                  <a:avLst/>
                  <a:gdLst>
                    <a:gd name="T0" fmla="*/ 12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2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2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83">
                  <a:extLst>
                    <a:ext uri="{FF2B5EF4-FFF2-40B4-BE49-F238E27FC236}">
                      <a16:creationId xmlns="" xmlns:a16="http://schemas.microsoft.com/office/drawing/2014/main" id="{1AA31CA4-46C3-4A11-8D64-30C745935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025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84">
                  <a:extLst>
                    <a:ext uri="{FF2B5EF4-FFF2-40B4-BE49-F238E27FC236}">
                      <a16:creationId xmlns="" xmlns:a16="http://schemas.microsoft.com/office/drawing/2014/main" id="{A13092E1-6600-4EFF-B4AE-9CCBECAD0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9400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2 w 124"/>
                    <a:gd name="T3" fmla="*/ 0 h 124"/>
                    <a:gd name="T4" fmla="*/ 124 w 124"/>
                    <a:gd name="T5" fmla="*/ 12 h 124"/>
                    <a:gd name="T6" fmla="*/ 12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4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85">
                  <a:extLst>
                    <a:ext uri="{FF2B5EF4-FFF2-40B4-BE49-F238E27FC236}">
                      <a16:creationId xmlns="" xmlns:a16="http://schemas.microsoft.com/office/drawing/2014/main" id="{604EFDF3-6643-4F83-9CA1-F588F56D4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9400" y="773113"/>
                  <a:ext cx="196850" cy="196850"/>
                </a:xfrm>
                <a:custGeom>
                  <a:avLst/>
                  <a:gdLst>
                    <a:gd name="T0" fmla="*/ 12 w 124"/>
                    <a:gd name="T1" fmla="*/ 0 h 124"/>
                    <a:gd name="T2" fmla="*/ 124 w 124"/>
                    <a:gd name="T3" fmla="*/ 112 h 124"/>
                    <a:gd name="T4" fmla="*/ 112 w 124"/>
                    <a:gd name="T5" fmla="*/ 124 h 124"/>
                    <a:gd name="T6" fmla="*/ 0 w 124"/>
                    <a:gd name="T7" fmla="*/ 12 h 124"/>
                    <a:gd name="T8" fmla="*/ 12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2" y="0"/>
                      </a:moveTo>
                      <a:lnTo>
                        <a:pt x="124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86">
                  <a:extLst>
                    <a:ext uri="{FF2B5EF4-FFF2-40B4-BE49-F238E27FC236}">
                      <a16:creationId xmlns="" xmlns:a16="http://schemas.microsoft.com/office/drawing/2014/main" id="{D9EFC523-6332-4469-A40F-AE70AB6A5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6950" y="755650"/>
                  <a:ext cx="825500" cy="396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87">
                  <a:extLst>
                    <a:ext uri="{FF2B5EF4-FFF2-40B4-BE49-F238E27FC236}">
                      <a16:creationId xmlns="" xmlns:a16="http://schemas.microsoft.com/office/drawing/2014/main" id="{E2841F4A-FB43-4CA0-A3FE-DB03F0BF8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6950" y="950913"/>
                  <a:ext cx="1379538" cy="44450"/>
                </a:xfrm>
                <a:custGeom>
                  <a:avLst/>
                  <a:gdLst>
                    <a:gd name="T0" fmla="*/ 869 w 869"/>
                    <a:gd name="T1" fmla="*/ 0 h 28"/>
                    <a:gd name="T2" fmla="*/ 869 w 869"/>
                    <a:gd name="T3" fmla="*/ 28 h 28"/>
                    <a:gd name="T4" fmla="*/ 0 w 869"/>
                    <a:gd name="T5" fmla="*/ 28 h 28"/>
                    <a:gd name="T6" fmla="*/ 0 w 869"/>
                    <a:gd name="T7" fmla="*/ 0 h 28"/>
                    <a:gd name="T8" fmla="*/ 777 w 869"/>
                    <a:gd name="T9" fmla="*/ 0 h 28"/>
                    <a:gd name="T10" fmla="*/ 869 w 869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9" h="28">
                      <a:moveTo>
                        <a:pt x="869" y="0"/>
                      </a:moveTo>
                      <a:lnTo>
                        <a:pt x="869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777" y="0"/>
                      </a:lnTo>
                      <a:lnTo>
                        <a:pt x="8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88">
                  <a:extLst>
                    <a:ext uri="{FF2B5EF4-FFF2-40B4-BE49-F238E27FC236}">
                      <a16:creationId xmlns="" xmlns:a16="http://schemas.microsoft.com/office/drawing/2014/main" id="{5ADDB0BC-57EF-4298-8DB6-351A9AEDA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6950" y="950913"/>
                  <a:ext cx="1379538" cy="44450"/>
                </a:xfrm>
                <a:custGeom>
                  <a:avLst/>
                  <a:gdLst>
                    <a:gd name="T0" fmla="*/ 869 w 869"/>
                    <a:gd name="T1" fmla="*/ 0 h 28"/>
                    <a:gd name="T2" fmla="*/ 869 w 869"/>
                    <a:gd name="T3" fmla="*/ 28 h 28"/>
                    <a:gd name="T4" fmla="*/ 0 w 869"/>
                    <a:gd name="T5" fmla="*/ 28 h 28"/>
                    <a:gd name="T6" fmla="*/ 0 w 869"/>
                    <a:gd name="T7" fmla="*/ 0 h 28"/>
                    <a:gd name="T8" fmla="*/ 777 w 869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9" h="28">
                      <a:moveTo>
                        <a:pt x="869" y="0"/>
                      </a:moveTo>
                      <a:lnTo>
                        <a:pt x="869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777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89">
                  <a:extLst>
                    <a:ext uri="{FF2B5EF4-FFF2-40B4-BE49-F238E27FC236}">
                      <a16:creationId xmlns="" xmlns:a16="http://schemas.microsoft.com/office/drawing/2014/main" id="{11F4A208-51BF-417C-9784-CEFAF5509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350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90">
                  <a:extLst>
                    <a:ext uri="{FF2B5EF4-FFF2-40B4-BE49-F238E27FC236}">
                      <a16:creationId xmlns="" xmlns:a16="http://schemas.microsoft.com/office/drawing/2014/main" id="{FD13803C-A04D-49EC-911D-2E2F75416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138" y="773113"/>
                  <a:ext cx="198438" cy="196850"/>
                </a:xfrm>
                <a:custGeom>
                  <a:avLst/>
                  <a:gdLst>
                    <a:gd name="T0" fmla="*/ 0 w 125"/>
                    <a:gd name="T1" fmla="*/ 112 h 124"/>
                    <a:gd name="T2" fmla="*/ 113 w 125"/>
                    <a:gd name="T3" fmla="*/ 0 h 124"/>
                    <a:gd name="T4" fmla="*/ 125 w 125"/>
                    <a:gd name="T5" fmla="*/ 12 h 124"/>
                    <a:gd name="T6" fmla="*/ 12 w 125"/>
                    <a:gd name="T7" fmla="*/ 124 h 124"/>
                    <a:gd name="T8" fmla="*/ 0 w 125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0" y="112"/>
                      </a:moveTo>
                      <a:lnTo>
                        <a:pt x="113" y="0"/>
                      </a:lnTo>
                      <a:lnTo>
                        <a:pt x="125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91">
                  <a:extLst>
                    <a:ext uri="{FF2B5EF4-FFF2-40B4-BE49-F238E27FC236}">
                      <a16:creationId xmlns="" xmlns:a16="http://schemas.microsoft.com/office/drawing/2014/main" id="{D412C0D7-EF10-4D82-A230-8C75F5CAF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138" y="773113"/>
                  <a:ext cx="198438" cy="196850"/>
                </a:xfrm>
                <a:custGeom>
                  <a:avLst/>
                  <a:gdLst>
                    <a:gd name="T0" fmla="*/ 12 w 125"/>
                    <a:gd name="T1" fmla="*/ 0 h 124"/>
                    <a:gd name="T2" fmla="*/ 125 w 125"/>
                    <a:gd name="T3" fmla="*/ 112 h 124"/>
                    <a:gd name="T4" fmla="*/ 113 w 125"/>
                    <a:gd name="T5" fmla="*/ 124 h 124"/>
                    <a:gd name="T6" fmla="*/ 0 w 125"/>
                    <a:gd name="T7" fmla="*/ 12 h 124"/>
                    <a:gd name="T8" fmla="*/ 12 w 125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2" y="0"/>
                      </a:moveTo>
                      <a:lnTo>
                        <a:pt x="125" y="112"/>
                      </a:lnTo>
                      <a:lnTo>
                        <a:pt x="113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92">
                  <a:extLst>
                    <a:ext uri="{FF2B5EF4-FFF2-40B4-BE49-F238E27FC236}">
                      <a16:creationId xmlns="" xmlns:a16="http://schemas.microsoft.com/office/drawing/2014/main" id="{847E5E56-A3C5-4311-9DA5-A55B061F5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5438" y="755650"/>
                  <a:ext cx="38100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93">
                  <a:extLst>
                    <a:ext uri="{FF2B5EF4-FFF2-40B4-BE49-F238E27FC236}">
                      <a16:creationId xmlns="" xmlns:a16="http://schemas.microsoft.com/office/drawing/2014/main" id="{06DAD7AF-F967-4317-993C-B1F555FF1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3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2 w 124"/>
                    <a:gd name="T3" fmla="*/ 0 h 124"/>
                    <a:gd name="T4" fmla="*/ 124 w 124"/>
                    <a:gd name="T5" fmla="*/ 12 h 124"/>
                    <a:gd name="T6" fmla="*/ 10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4" y="12"/>
                      </a:lnTo>
                      <a:lnTo>
                        <a:pt x="10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94">
                  <a:extLst>
                    <a:ext uri="{FF2B5EF4-FFF2-40B4-BE49-F238E27FC236}">
                      <a16:creationId xmlns="" xmlns:a16="http://schemas.microsoft.com/office/drawing/2014/main" id="{54A25C79-A102-4379-B78C-0056A18C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3" y="773113"/>
                  <a:ext cx="196850" cy="196850"/>
                </a:xfrm>
                <a:custGeom>
                  <a:avLst/>
                  <a:gdLst>
                    <a:gd name="T0" fmla="*/ 10 w 124"/>
                    <a:gd name="T1" fmla="*/ 0 h 124"/>
                    <a:gd name="T2" fmla="*/ 124 w 124"/>
                    <a:gd name="T3" fmla="*/ 112 h 124"/>
                    <a:gd name="T4" fmla="*/ 112 w 124"/>
                    <a:gd name="T5" fmla="*/ 124 h 124"/>
                    <a:gd name="T6" fmla="*/ 0 w 124"/>
                    <a:gd name="T7" fmla="*/ 12 h 124"/>
                    <a:gd name="T8" fmla="*/ 10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0" y="0"/>
                      </a:moveTo>
                      <a:lnTo>
                        <a:pt x="124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95">
                  <a:extLst>
                    <a:ext uri="{FF2B5EF4-FFF2-40B4-BE49-F238E27FC236}">
                      <a16:creationId xmlns="" xmlns:a16="http://schemas.microsoft.com/office/drawing/2014/main" id="{A2FAD824-07AC-4228-AA1E-409FC57B6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4938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96">
                  <a:extLst>
                    <a:ext uri="{FF2B5EF4-FFF2-40B4-BE49-F238E27FC236}">
                      <a16:creationId xmlns="" xmlns:a16="http://schemas.microsoft.com/office/drawing/2014/main" id="{D977FE73-1AA6-494D-BD92-0CCB64FB5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773113"/>
                  <a:ext cx="201613" cy="196850"/>
                </a:xfrm>
                <a:custGeom>
                  <a:avLst/>
                  <a:gdLst>
                    <a:gd name="T0" fmla="*/ 0 w 127"/>
                    <a:gd name="T1" fmla="*/ 112 h 124"/>
                    <a:gd name="T2" fmla="*/ 115 w 127"/>
                    <a:gd name="T3" fmla="*/ 0 h 124"/>
                    <a:gd name="T4" fmla="*/ 127 w 127"/>
                    <a:gd name="T5" fmla="*/ 12 h 124"/>
                    <a:gd name="T6" fmla="*/ 12 w 127"/>
                    <a:gd name="T7" fmla="*/ 124 h 124"/>
                    <a:gd name="T8" fmla="*/ 0 w 127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0" y="112"/>
                      </a:moveTo>
                      <a:lnTo>
                        <a:pt x="115" y="0"/>
                      </a:lnTo>
                      <a:lnTo>
                        <a:pt x="127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97">
                  <a:extLst>
                    <a:ext uri="{FF2B5EF4-FFF2-40B4-BE49-F238E27FC236}">
                      <a16:creationId xmlns="" xmlns:a16="http://schemas.microsoft.com/office/drawing/2014/main" id="{81CB3F32-31BB-4869-8DEF-3941CF552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5" y="773113"/>
                  <a:ext cx="201613" cy="196850"/>
                </a:xfrm>
                <a:custGeom>
                  <a:avLst/>
                  <a:gdLst>
                    <a:gd name="T0" fmla="*/ 12 w 127"/>
                    <a:gd name="T1" fmla="*/ 0 h 124"/>
                    <a:gd name="T2" fmla="*/ 127 w 127"/>
                    <a:gd name="T3" fmla="*/ 112 h 124"/>
                    <a:gd name="T4" fmla="*/ 115 w 127"/>
                    <a:gd name="T5" fmla="*/ 124 h 124"/>
                    <a:gd name="T6" fmla="*/ 0 w 127"/>
                    <a:gd name="T7" fmla="*/ 12 h 124"/>
                    <a:gd name="T8" fmla="*/ 12 w 127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12" y="0"/>
                      </a:moveTo>
                      <a:lnTo>
                        <a:pt x="127" y="112"/>
                      </a:lnTo>
                      <a:lnTo>
                        <a:pt x="115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98">
                  <a:extLst>
                    <a:ext uri="{FF2B5EF4-FFF2-40B4-BE49-F238E27FC236}">
                      <a16:creationId xmlns="" xmlns:a16="http://schemas.microsoft.com/office/drawing/2014/main" id="{2FB97C5C-648D-4A0F-80DB-C0878F0B1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6025" y="755650"/>
                  <a:ext cx="41275" cy="2301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99">
                  <a:extLst>
                    <a:ext uri="{FF2B5EF4-FFF2-40B4-BE49-F238E27FC236}">
                      <a16:creationId xmlns="" xmlns:a16="http://schemas.microsoft.com/office/drawing/2014/main" id="{3C83D742-14E0-46E9-8A4D-231F7CD8C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1400" y="773113"/>
                  <a:ext cx="196850" cy="196850"/>
                </a:xfrm>
                <a:custGeom>
                  <a:avLst/>
                  <a:gdLst>
                    <a:gd name="T0" fmla="*/ 0 w 124"/>
                    <a:gd name="T1" fmla="*/ 112 h 124"/>
                    <a:gd name="T2" fmla="*/ 112 w 124"/>
                    <a:gd name="T3" fmla="*/ 0 h 124"/>
                    <a:gd name="T4" fmla="*/ 124 w 124"/>
                    <a:gd name="T5" fmla="*/ 12 h 124"/>
                    <a:gd name="T6" fmla="*/ 12 w 124"/>
                    <a:gd name="T7" fmla="*/ 124 h 124"/>
                    <a:gd name="T8" fmla="*/ 0 w 124"/>
                    <a:gd name="T9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0" y="112"/>
                      </a:moveTo>
                      <a:lnTo>
                        <a:pt x="112" y="0"/>
                      </a:lnTo>
                      <a:lnTo>
                        <a:pt x="124" y="12"/>
                      </a:lnTo>
                      <a:lnTo>
                        <a:pt x="12" y="1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00">
                  <a:extLst>
                    <a:ext uri="{FF2B5EF4-FFF2-40B4-BE49-F238E27FC236}">
                      <a16:creationId xmlns="" xmlns:a16="http://schemas.microsoft.com/office/drawing/2014/main" id="{6AB0EF97-B3AE-469B-BB22-75AE38E37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1400" y="773113"/>
                  <a:ext cx="196850" cy="196850"/>
                </a:xfrm>
                <a:custGeom>
                  <a:avLst/>
                  <a:gdLst>
                    <a:gd name="T0" fmla="*/ 12 w 124"/>
                    <a:gd name="T1" fmla="*/ 0 h 124"/>
                    <a:gd name="T2" fmla="*/ 124 w 124"/>
                    <a:gd name="T3" fmla="*/ 112 h 124"/>
                    <a:gd name="T4" fmla="*/ 112 w 124"/>
                    <a:gd name="T5" fmla="*/ 124 h 124"/>
                    <a:gd name="T6" fmla="*/ 0 w 124"/>
                    <a:gd name="T7" fmla="*/ 12 h 124"/>
                    <a:gd name="T8" fmla="*/ 12 w 124"/>
                    <a:gd name="T9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4">
                      <a:moveTo>
                        <a:pt x="12" y="0"/>
                      </a:moveTo>
                      <a:lnTo>
                        <a:pt x="124" y="112"/>
                      </a:lnTo>
                      <a:lnTo>
                        <a:pt x="112" y="1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01">
                  <a:extLst>
                    <a:ext uri="{FF2B5EF4-FFF2-40B4-BE49-F238E27FC236}">
                      <a16:creationId xmlns="" xmlns:a16="http://schemas.microsoft.com/office/drawing/2014/main" id="{35E77D74-2626-4B77-A309-A11904D72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2513" y="628650"/>
                  <a:ext cx="652463" cy="474662"/>
                </a:xfrm>
                <a:custGeom>
                  <a:avLst/>
                  <a:gdLst>
                    <a:gd name="T0" fmla="*/ 205 w 205"/>
                    <a:gd name="T1" fmla="*/ 149 h 149"/>
                    <a:gd name="T2" fmla="*/ 0 w 205"/>
                    <a:gd name="T3" fmla="*/ 149 h 149"/>
                    <a:gd name="T4" fmla="*/ 0 w 205"/>
                    <a:gd name="T5" fmla="*/ 0 h 149"/>
                    <a:gd name="T6" fmla="*/ 125 w 205"/>
                    <a:gd name="T7" fmla="*/ 0 h 149"/>
                    <a:gd name="T8" fmla="*/ 205 w 205"/>
                    <a:gd name="T9" fmla="*/ 67 h 149"/>
                    <a:gd name="T10" fmla="*/ 205 w 205"/>
                    <a:gd name="T11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149">
                      <a:moveTo>
                        <a:pt x="205" y="149"/>
                      </a:move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69" y="0"/>
                        <a:pt x="205" y="30"/>
                        <a:pt x="205" y="67"/>
                      </a:cubicBezTo>
                      <a:lnTo>
                        <a:pt x="205" y="1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102">
                  <a:extLst>
                    <a:ext uri="{FF2B5EF4-FFF2-40B4-BE49-F238E27FC236}">
                      <a16:creationId xmlns="" xmlns:a16="http://schemas.microsoft.com/office/drawing/2014/main" id="{6DA545C0-6477-40F0-8545-E070FFDA1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538" y="698500"/>
                  <a:ext cx="219075" cy="49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03">
                  <a:extLst>
                    <a:ext uri="{FF2B5EF4-FFF2-40B4-BE49-F238E27FC236}">
                      <a16:creationId xmlns="" xmlns:a16="http://schemas.microsoft.com/office/drawing/2014/main" id="{072AF5ED-FCAF-4C3B-9685-6C84DE985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163" y="1588"/>
                  <a:ext cx="3952875" cy="977900"/>
                </a:xfrm>
                <a:custGeom>
                  <a:avLst/>
                  <a:gdLst>
                    <a:gd name="T0" fmla="*/ 2474 w 2490"/>
                    <a:gd name="T1" fmla="*/ 616 h 616"/>
                    <a:gd name="T2" fmla="*/ 580 w 2490"/>
                    <a:gd name="T3" fmla="*/ 48 h 616"/>
                    <a:gd name="T4" fmla="*/ 28 w 2490"/>
                    <a:gd name="T5" fmla="*/ 469 h 616"/>
                    <a:gd name="T6" fmla="*/ 0 w 2490"/>
                    <a:gd name="T7" fmla="*/ 437 h 616"/>
                    <a:gd name="T8" fmla="*/ 572 w 2490"/>
                    <a:gd name="T9" fmla="*/ 0 h 616"/>
                    <a:gd name="T10" fmla="*/ 2490 w 2490"/>
                    <a:gd name="T11" fmla="*/ 578 h 616"/>
                    <a:gd name="T12" fmla="*/ 2474 w 2490"/>
                    <a:gd name="T13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90" h="616">
                      <a:moveTo>
                        <a:pt x="2474" y="616"/>
                      </a:moveTo>
                      <a:lnTo>
                        <a:pt x="580" y="48"/>
                      </a:lnTo>
                      <a:lnTo>
                        <a:pt x="28" y="469"/>
                      </a:lnTo>
                      <a:lnTo>
                        <a:pt x="0" y="437"/>
                      </a:lnTo>
                      <a:lnTo>
                        <a:pt x="572" y="0"/>
                      </a:lnTo>
                      <a:lnTo>
                        <a:pt x="2490" y="578"/>
                      </a:lnTo>
                      <a:lnTo>
                        <a:pt x="2474" y="6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Rectangle 107">
                  <a:extLst>
                    <a:ext uri="{FF2B5EF4-FFF2-40B4-BE49-F238E27FC236}">
                      <a16:creationId xmlns="" xmlns:a16="http://schemas.microsoft.com/office/drawing/2014/main" id="{83554BC6-1939-47F5-9044-D3EAC60F6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4825" y="752475"/>
                  <a:ext cx="771525" cy="36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08">
                  <a:extLst>
                    <a:ext uri="{FF2B5EF4-FFF2-40B4-BE49-F238E27FC236}">
                      <a16:creationId xmlns="" xmlns:a16="http://schemas.microsoft.com/office/drawing/2014/main" id="{BF2520E0-F452-4C03-B420-2811FD87A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4825" y="900113"/>
                  <a:ext cx="1287463" cy="88900"/>
                </a:xfrm>
                <a:custGeom>
                  <a:avLst/>
                  <a:gdLst>
                    <a:gd name="T0" fmla="*/ 0 w 811"/>
                    <a:gd name="T1" fmla="*/ 56 h 56"/>
                    <a:gd name="T2" fmla="*/ 0 w 811"/>
                    <a:gd name="T3" fmla="*/ 30 h 56"/>
                    <a:gd name="T4" fmla="*/ 725 w 811"/>
                    <a:gd name="T5" fmla="*/ 30 h 56"/>
                    <a:gd name="T6" fmla="*/ 735 w 811"/>
                    <a:gd name="T7" fmla="*/ 0 h 56"/>
                    <a:gd name="T8" fmla="*/ 811 w 811"/>
                    <a:gd name="T9" fmla="*/ 30 h 56"/>
                    <a:gd name="T10" fmla="*/ 811 w 811"/>
                    <a:gd name="T11" fmla="*/ 56 h 56"/>
                    <a:gd name="T12" fmla="*/ 0 w 811"/>
                    <a:gd name="T1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1" h="56">
                      <a:moveTo>
                        <a:pt x="0" y="56"/>
                      </a:moveTo>
                      <a:lnTo>
                        <a:pt x="0" y="30"/>
                      </a:lnTo>
                      <a:lnTo>
                        <a:pt x="725" y="30"/>
                      </a:lnTo>
                      <a:lnTo>
                        <a:pt x="735" y="0"/>
                      </a:lnTo>
                      <a:lnTo>
                        <a:pt x="811" y="30"/>
                      </a:lnTo>
                      <a:lnTo>
                        <a:pt x="811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109">
                  <a:extLst>
                    <a:ext uri="{FF2B5EF4-FFF2-40B4-BE49-F238E27FC236}">
                      <a16:creationId xmlns="" xmlns:a16="http://schemas.microsoft.com/office/drawing/2014/main" id="{2473D6CC-8485-4041-9D1A-79E1E9EFE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1425" y="752475"/>
                  <a:ext cx="34925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110">
                  <a:extLst>
                    <a:ext uri="{FF2B5EF4-FFF2-40B4-BE49-F238E27FC236}">
                      <a16:creationId xmlns="" xmlns:a16="http://schemas.microsoft.com/office/drawing/2014/main" id="{E0C05D52-BF1F-416B-AA62-8AFB97124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9700" y="820738"/>
                  <a:ext cx="38100" cy="133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11">
                  <a:extLst>
                    <a:ext uri="{FF2B5EF4-FFF2-40B4-BE49-F238E27FC236}">
                      <a16:creationId xmlns="" xmlns:a16="http://schemas.microsoft.com/office/drawing/2014/main" id="{E073CD91-5EB3-454B-9BF2-69A723E0A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4738" y="768350"/>
                  <a:ext cx="185738" cy="185737"/>
                </a:xfrm>
                <a:custGeom>
                  <a:avLst/>
                  <a:gdLst>
                    <a:gd name="T0" fmla="*/ 0 w 117"/>
                    <a:gd name="T1" fmla="*/ 105 h 117"/>
                    <a:gd name="T2" fmla="*/ 107 w 117"/>
                    <a:gd name="T3" fmla="*/ 0 h 117"/>
                    <a:gd name="T4" fmla="*/ 117 w 117"/>
                    <a:gd name="T5" fmla="*/ 11 h 117"/>
                    <a:gd name="T6" fmla="*/ 12 w 117"/>
                    <a:gd name="T7" fmla="*/ 117 h 117"/>
                    <a:gd name="T8" fmla="*/ 0 w 117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17">
                      <a:moveTo>
                        <a:pt x="0" y="105"/>
                      </a:moveTo>
                      <a:lnTo>
                        <a:pt x="107" y="0"/>
                      </a:lnTo>
                      <a:lnTo>
                        <a:pt x="117" y="11"/>
                      </a:lnTo>
                      <a:lnTo>
                        <a:pt x="12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12">
                  <a:extLst>
                    <a:ext uri="{FF2B5EF4-FFF2-40B4-BE49-F238E27FC236}">
                      <a16:creationId xmlns="" xmlns:a16="http://schemas.microsoft.com/office/drawing/2014/main" id="{5AD9E5D1-B31C-4B73-85B1-1EE0BDB02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300" y="814388"/>
                  <a:ext cx="142875" cy="139700"/>
                </a:xfrm>
                <a:custGeom>
                  <a:avLst/>
                  <a:gdLst>
                    <a:gd name="T0" fmla="*/ 0 w 90"/>
                    <a:gd name="T1" fmla="*/ 78 h 88"/>
                    <a:gd name="T2" fmla="*/ 78 w 90"/>
                    <a:gd name="T3" fmla="*/ 0 h 88"/>
                    <a:gd name="T4" fmla="*/ 90 w 90"/>
                    <a:gd name="T5" fmla="*/ 10 h 88"/>
                    <a:gd name="T6" fmla="*/ 12 w 90"/>
                    <a:gd name="T7" fmla="*/ 88 h 88"/>
                    <a:gd name="T8" fmla="*/ 0 w 90"/>
                    <a:gd name="T9" fmla="*/ 7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88">
                      <a:moveTo>
                        <a:pt x="0" y="78"/>
                      </a:moveTo>
                      <a:lnTo>
                        <a:pt x="78" y="0"/>
                      </a:lnTo>
                      <a:lnTo>
                        <a:pt x="90" y="10"/>
                      </a:lnTo>
                      <a:lnTo>
                        <a:pt x="12" y="8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13">
                  <a:extLst>
                    <a:ext uri="{FF2B5EF4-FFF2-40B4-BE49-F238E27FC236}">
                      <a16:creationId xmlns="" xmlns:a16="http://schemas.microsoft.com/office/drawing/2014/main" id="{9E9FB48E-A6F5-4CC0-AEAD-6B22EFEA0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4738" y="768350"/>
                  <a:ext cx="185738" cy="185737"/>
                </a:xfrm>
                <a:custGeom>
                  <a:avLst/>
                  <a:gdLst>
                    <a:gd name="T0" fmla="*/ 12 w 117"/>
                    <a:gd name="T1" fmla="*/ 0 h 117"/>
                    <a:gd name="T2" fmla="*/ 117 w 117"/>
                    <a:gd name="T3" fmla="*/ 105 h 117"/>
                    <a:gd name="T4" fmla="*/ 107 w 117"/>
                    <a:gd name="T5" fmla="*/ 117 h 117"/>
                    <a:gd name="T6" fmla="*/ 0 w 117"/>
                    <a:gd name="T7" fmla="*/ 11 h 117"/>
                    <a:gd name="T8" fmla="*/ 12 w 117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17">
                      <a:moveTo>
                        <a:pt x="12" y="0"/>
                      </a:moveTo>
                      <a:lnTo>
                        <a:pt x="117" y="105"/>
                      </a:lnTo>
                      <a:lnTo>
                        <a:pt x="107" y="117"/>
                      </a:lnTo>
                      <a:lnTo>
                        <a:pt x="0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114">
                  <a:extLst>
                    <a:ext uri="{FF2B5EF4-FFF2-40B4-BE49-F238E27FC236}">
                      <a16:creationId xmlns="" xmlns:a16="http://schemas.microsoft.com/office/drawing/2014/main" id="{73BAA50B-AA4E-4C85-A588-650B75929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2038" y="752475"/>
                  <a:ext cx="38100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5">
                  <a:extLst>
                    <a:ext uri="{FF2B5EF4-FFF2-40B4-BE49-F238E27FC236}">
                      <a16:creationId xmlns="" xmlns:a16="http://schemas.microsoft.com/office/drawing/2014/main" id="{85E3DFFD-1575-4A69-98CA-C2B18F572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113" y="768350"/>
                  <a:ext cx="184150" cy="185737"/>
                </a:xfrm>
                <a:custGeom>
                  <a:avLst/>
                  <a:gdLst>
                    <a:gd name="T0" fmla="*/ 0 w 116"/>
                    <a:gd name="T1" fmla="*/ 105 h 117"/>
                    <a:gd name="T2" fmla="*/ 104 w 116"/>
                    <a:gd name="T3" fmla="*/ 0 h 117"/>
                    <a:gd name="T4" fmla="*/ 116 w 116"/>
                    <a:gd name="T5" fmla="*/ 11 h 117"/>
                    <a:gd name="T6" fmla="*/ 10 w 116"/>
                    <a:gd name="T7" fmla="*/ 117 h 117"/>
                    <a:gd name="T8" fmla="*/ 0 w 116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0" y="105"/>
                      </a:moveTo>
                      <a:lnTo>
                        <a:pt x="104" y="0"/>
                      </a:lnTo>
                      <a:lnTo>
                        <a:pt x="116" y="11"/>
                      </a:lnTo>
                      <a:lnTo>
                        <a:pt x="10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16">
                  <a:extLst>
                    <a:ext uri="{FF2B5EF4-FFF2-40B4-BE49-F238E27FC236}">
                      <a16:creationId xmlns="" xmlns:a16="http://schemas.microsoft.com/office/drawing/2014/main" id="{402C03CB-13E7-4920-A07D-7EF64199A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113" y="768350"/>
                  <a:ext cx="184150" cy="185737"/>
                </a:xfrm>
                <a:custGeom>
                  <a:avLst/>
                  <a:gdLst>
                    <a:gd name="T0" fmla="*/ 10 w 116"/>
                    <a:gd name="T1" fmla="*/ 0 h 117"/>
                    <a:gd name="T2" fmla="*/ 116 w 116"/>
                    <a:gd name="T3" fmla="*/ 105 h 117"/>
                    <a:gd name="T4" fmla="*/ 104 w 116"/>
                    <a:gd name="T5" fmla="*/ 117 h 117"/>
                    <a:gd name="T6" fmla="*/ 0 w 116"/>
                    <a:gd name="T7" fmla="*/ 11 h 117"/>
                    <a:gd name="T8" fmla="*/ 10 w 116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10" y="0"/>
                      </a:moveTo>
                      <a:lnTo>
                        <a:pt x="116" y="105"/>
                      </a:lnTo>
                      <a:lnTo>
                        <a:pt x="104" y="117"/>
                      </a:lnTo>
                      <a:lnTo>
                        <a:pt x="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117">
                  <a:extLst>
                    <a:ext uri="{FF2B5EF4-FFF2-40B4-BE49-F238E27FC236}">
                      <a16:creationId xmlns="" xmlns:a16="http://schemas.microsoft.com/office/drawing/2014/main" id="{B619557F-7D22-4BE3-822E-08E89EB74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7413" y="752475"/>
                  <a:ext cx="38100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18">
                  <a:extLst>
                    <a:ext uri="{FF2B5EF4-FFF2-40B4-BE49-F238E27FC236}">
                      <a16:creationId xmlns="" xmlns:a16="http://schemas.microsoft.com/office/drawing/2014/main" id="{4261A2D5-1DC0-488A-9C9A-4CF548897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725" y="768350"/>
                  <a:ext cx="188913" cy="185737"/>
                </a:xfrm>
                <a:custGeom>
                  <a:avLst/>
                  <a:gdLst>
                    <a:gd name="T0" fmla="*/ 0 w 119"/>
                    <a:gd name="T1" fmla="*/ 105 h 117"/>
                    <a:gd name="T2" fmla="*/ 107 w 119"/>
                    <a:gd name="T3" fmla="*/ 0 h 117"/>
                    <a:gd name="T4" fmla="*/ 119 w 119"/>
                    <a:gd name="T5" fmla="*/ 11 h 117"/>
                    <a:gd name="T6" fmla="*/ 12 w 119"/>
                    <a:gd name="T7" fmla="*/ 117 h 117"/>
                    <a:gd name="T8" fmla="*/ 0 w 119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17">
                      <a:moveTo>
                        <a:pt x="0" y="105"/>
                      </a:moveTo>
                      <a:lnTo>
                        <a:pt x="107" y="0"/>
                      </a:lnTo>
                      <a:lnTo>
                        <a:pt x="119" y="11"/>
                      </a:lnTo>
                      <a:lnTo>
                        <a:pt x="12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19">
                  <a:extLst>
                    <a:ext uri="{FF2B5EF4-FFF2-40B4-BE49-F238E27FC236}">
                      <a16:creationId xmlns="" xmlns:a16="http://schemas.microsoft.com/office/drawing/2014/main" id="{37910041-9361-46E8-870D-6B09322E53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725" y="768350"/>
                  <a:ext cx="188913" cy="185737"/>
                </a:xfrm>
                <a:custGeom>
                  <a:avLst/>
                  <a:gdLst>
                    <a:gd name="T0" fmla="*/ 12 w 119"/>
                    <a:gd name="T1" fmla="*/ 0 h 117"/>
                    <a:gd name="T2" fmla="*/ 119 w 119"/>
                    <a:gd name="T3" fmla="*/ 105 h 117"/>
                    <a:gd name="T4" fmla="*/ 107 w 119"/>
                    <a:gd name="T5" fmla="*/ 117 h 117"/>
                    <a:gd name="T6" fmla="*/ 0 w 119"/>
                    <a:gd name="T7" fmla="*/ 11 h 117"/>
                    <a:gd name="T8" fmla="*/ 12 w 119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17">
                      <a:moveTo>
                        <a:pt x="12" y="0"/>
                      </a:moveTo>
                      <a:lnTo>
                        <a:pt x="119" y="105"/>
                      </a:lnTo>
                      <a:lnTo>
                        <a:pt x="107" y="117"/>
                      </a:lnTo>
                      <a:lnTo>
                        <a:pt x="0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Rectangle 120">
                  <a:extLst>
                    <a:ext uri="{FF2B5EF4-FFF2-40B4-BE49-F238E27FC236}">
                      <a16:creationId xmlns="" xmlns:a16="http://schemas.microsoft.com/office/drawing/2014/main" id="{BF89B4E4-1CD9-4ADE-850F-F2BE08B01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1200" y="752475"/>
                  <a:ext cx="34925" cy="2143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21">
                  <a:extLst>
                    <a:ext uri="{FF2B5EF4-FFF2-40B4-BE49-F238E27FC236}">
                      <a16:creationId xmlns="" xmlns:a16="http://schemas.microsoft.com/office/drawing/2014/main" id="{07253CD2-DDD1-45AD-A949-C82BC7534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100" y="768350"/>
                  <a:ext cx="184150" cy="185737"/>
                </a:xfrm>
                <a:custGeom>
                  <a:avLst/>
                  <a:gdLst>
                    <a:gd name="T0" fmla="*/ 0 w 116"/>
                    <a:gd name="T1" fmla="*/ 105 h 117"/>
                    <a:gd name="T2" fmla="*/ 106 w 116"/>
                    <a:gd name="T3" fmla="*/ 0 h 117"/>
                    <a:gd name="T4" fmla="*/ 116 w 116"/>
                    <a:gd name="T5" fmla="*/ 11 h 117"/>
                    <a:gd name="T6" fmla="*/ 12 w 116"/>
                    <a:gd name="T7" fmla="*/ 117 h 117"/>
                    <a:gd name="T8" fmla="*/ 0 w 116"/>
                    <a:gd name="T9" fmla="*/ 10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0" y="105"/>
                      </a:moveTo>
                      <a:lnTo>
                        <a:pt x="106" y="0"/>
                      </a:lnTo>
                      <a:lnTo>
                        <a:pt x="116" y="11"/>
                      </a:lnTo>
                      <a:lnTo>
                        <a:pt x="12" y="11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22">
                  <a:extLst>
                    <a:ext uri="{FF2B5EF4-FFF2-40B4-BE49-F238E27FC236}">
                      <a16:creationId xmlns="" xmlns:a16="http://schemas.microsoft.com/office/drawing/2014/main" id="{B20022FA-A592-4BF8-AB38-3D19517AA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100" y="768350"/>
                  <a:ext cx="184150" cy="185737"/>
                </a:xfrm>
                <a:custGeom>
                  <a:avLst/>
                  <a:gdLst>
                    <a:gd name="T0" fmla="*/ 12 w 116"/>
                    <a:gd name="T1" fmla="*/ 0 h 117"/>
                    <a:gd name="T2" fmla="*/ 116 w 116"/>
                    <a:gd name="T3" fmla="*/ 105 h 117"/>
                    <a:gd name="T4" fmla="*/ 106 w 116"/>
                    <a:gd name="T5" fmla="*/ 117 h 117"/>
                    <a:gd name="T6" fmla="*/ 0 w 116"/>
                    <a:gd name="T7" fmla="*/ 11 h 117"/>
                    <a:gd name="T8" fmla="*/ 12 w 116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7">
                      <a:moveTo>
                        <a:pt x="12" y="0"/>
                      </a:moveTo>
                      <a:lnTo>
                        <a:pt x="116" y="105"/>
                      </a:lnTo>
                      <a:lnTo>
                        <a:pt x="106" y="117"/>
                      </a:lnTo>
                      <a:lnTo>
                        <a:pt x="0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124">
                  <a:extLst>
                    <a:ext uri="{FF2B5EF4-FFF2-40B4-BE49-F238E27FC236}">
                      <a16:creationId xmlns="" xmlns:a16="http://schemas.microsoft.com/office/drawing/2014/main" id="{5E491AB2-CC7B-48C6-AC2F-8EAF25B99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5" y="695325"/>
                  <a:ext cx="206375" cy="676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125">
                  <a:extLst>
                    <a:ext uri="{FF2B5EF4-FFF2-40B4-BE49-F238E27FC236}">
                      <a16:creationId xmlns="" xmlns:a16="http://schemas.microsoft.com/office/drawing/2014/main" id="{C4FC7E12-EDB8-4515-A565-32C5E905A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475" y="4430713"/>
                  <a:ext cx="1154113" cy="207962"/>
                </a:xfrm>
                <a:custGeom>
                  <a:avLst/>
                  <a:gdLst>
                    <a:gd name="T0" fmla="*/ 362 w 362"/>
                    <a:gd name="T1" fmla="*/ 31 h 65"/>
                    <a:gd name="T2" fmla="*/ 362 w 362"/>
                    <a:gd name="T3" fmla="*/ 65 h 65"/>
                    <a:gd name="T4" fmla="*/ 0 w 362"/>
                    <a:gd name="T5" fmla="*/ 65 h 65"/>
                    <a:gd name="T6" fmla="*/ 0 w 362"/>
                    <a:gd name="T7" fmla="*/ 31 h 65"/>
                    <a:gd name="T8" fmla="*/ 30 w 362"/>
                    <a:gd name="T9" fmla="*/ 0 h 65"/>
                    <a:gd name="T10" fmla="*/ 332 w 362"/>
                    <a:gd name="T11" fmla="*/ 0 h 65"/>
                    <a:gd name="T12" fmla="*/ 362 w 362"/>
                    <a:gd name="T13" fmla="*/ 3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2" h="65">
                      <a:moveTo>
                        <a:pt x="362" y="31"/>
                      </a:moveTo>
                      <a:cubicBezTo>
                        <a:pt x="362" y="65"/>
                        <a:pt x="362" y="65"/>
                        <a:pt x="362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32" y="0"/>
                        <a:pt x="332" y="0"/>
                        <a:pt x="332" y="0"/>
                      </a:cubicBezTo>
                      <a:cubicBezTo>
                        <a:pt x="349" y="0"/>
                        <a:pt x="362" y="14"/>
                        <a:pt x="362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Freeform 5">
                <a:extLst>
                  <a:ext uri="{FF2B5EF4-FFF2-40B4-BE49-F238E27FC236}">
                    <a16:creationId xmlns="" xmlns:a16="http://schemas.microsoft.com/office/drawing/2014/main" id="{AD703DDB-AC0B-4988-BF1F-9707EC777BD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 flipH="1">
                <a:off x="3253112" y="2886893"/>
                <a:ext cx="3271081" cy="1192866"/>
              </a:xfrm>
              <a:custGeom>
                <a:avLst/>
                <a:gdLst>
                  <a:gd name="T0" fmla="*/ 692 w 2980"/>
                  <a:gd name="T1" fmla="*/ 625 h 1086"/>
                  <a:gd name="T2" fmla="*/ 1350 w 2980"/>
                  <a:gd name="T3" fmla="*/ 765 h 1086"/>
                  <a:gd name="T4" fmla="*/ 1662 w 2980"/>
                  <a:gd name="T5" fmla="*/ 831 h 1086"/>
                  <a:gd name="T6" fmla="*/ 1686 w 2980"/>
                  <a:gd name="T7" fmla="*/ 716 h 1086"/>
                  <a:gd name="T8" fmla="*/ 1668 w 2980"/>
                  <a:gd name="T9" fmla="*/ 547 h 1086"/>
                  <a:gd name="T10" fmla="*/ 1693 w 2980"/>
                  <a:gd name="T11" fmla="*/ 451 h 1086"/>
                  <a:gd name="T12" fmla="*/ 1732 w 2980"/>
                  <a:gd name="T13" fmla="*/ 173 h 1086"/>
                  <a:gd name="T14" fmla="*/ 1836 w 2980"/>
                  <a:gd name="T15" fmla="*/ 22 h 1086"/>
                  <a:gd name="T16" fmla="*/ 1949 w 2980"/>
                  <a:gd name="T17" fmla="*/ 123 h 1086"/>
                  <a:gd name="T18" fmla="*/ 1876 w 2980"/>
                  <a:gd name="T19" fmla="*/ 190 h 1086"/>
                  <a:gd name="T20" fmla="*/ 1876 w 2980"/>
                  <a:gd name="T21" fmla="*/ 315 h 1086"/>
                  <a:gd name="T22" fmla="*/ 1959 w 2980"/>
                  <a:gd name="T23" fmla="*/ 445 h 1086"/>
                  <a:gd name="T24" fmla="*/ 1963 w 2980"/>
                  <a:gd name="T25" fmla="*/ 549 h 1086"/>
                  <a:gd name="T26" fmla="*/ 1947 w 2980"/>
                  <a:gd name="T27" fmla="*/ 572 h 1086"/>
                  <a:gd name="T28" fmla="*/ 1921 w 2980"/>
                  <a:gd name="T29" fmla="*/ 587 h 1086"/>
                  <a:gd name="T30" fmla="*/ 1880 w 2980"/>
                  <a:gd name="T31" fmla="*/ 612 h 1086"/>
                  <a:gd name="T32" fmla="*/ 2031 w 2980"/>
                  <a:gd name="T33" fmla="*/ 662 h 1086"/>
                  <a:gd name="T34" fmla="*/ 2195 w 2980"/>
                  <a:gd name="T35" fmla="*/ 411 h 1086"/>
                  <a:gd name="T36" fmla="*/ 2174 w 2980"/>
                  <a:gd name="T37" fmla="*/ 364 h 1086"/>
                  <a:gd name="T38" fmla="*/ 2163 w 2980"/>
                  <a:gd name="T39" fmla="*/ 250 h 1086"/>
                  <a:gd name="T40" fmla="*/ 2289 w 2980"/>
                  <a:gd name="T41" fmla="*/ 309 h 1086"/>
                  <a:gd name="T42" fmla="*/ 2341 w 2980"/>
                  <a:gd name="T43" fmla="*/ 468 h 1086"/>
                  <a:gd name="T44" fmla="*/ 2382 w 2980"/>
                  <a:gd name="T45" fmla="*/ 504 h 1086"/>
                  <a:gd name="T46" fmla="*/ 2451 w 2980"/>
                  <a:gd name="T47" fmla="*/ 331 h 1086"/>
                  <a:gd name="T48" fmla="*/ 2514 w 2980"/>
                  <a:gd name="T49" fmla="*/ 246 h 1086"/>
                  <a:gd name="T50" fmla="*/ 2622 w 2980"/>
                  <a:gd name="T51" fmla="*/ 226 h 1086"/>
                  <a:gd name="T52" fmla="*/ 2684 w 2980"/>
                  <a:gd name="T53" fmla="*/ 335 h 1086"/>
                  <a:gd name="T54" fmla="*/ 2710 w 2980"/>
                  <a:gd name="T55" fmla="*/ 558 h 1086"/>
                  <a:gd name="T56" fmla="*/ 2757 w 2980"/>
                  <a:gd name="T57" fmla="*/ 626 h 1086"/>
                  <a:gd name="T58" fmla="*/ 2773 w 2980"/>
                  <a:gd name="T59" fmla="*/ 697 h 1086"/>
                  <a:gd name="T60" fmla="*/ 2727 w 2980"/>
                  <a:gd name="T61" fmla="*/ 770 h 1086"/>
                  <a:gd name="T62" fmla="*/ 2664 w 2980"/>
                  <a:gd name="T63" fmla="*/ 906 h 1086"/>
                  <a:gd name="T64" fmla="*/ 2980 w 2980"/>
                  <a:gd name="T65" fmla="*/ 998 h 1086"/>
                  <a:gd name="T66" fmla="*/ 2343 w 2980"/>
                  <a:gd name="T67" fmla="*/ 754 h 1086"/>
                  <a:gd name="T68" fmla="*/ 2434 w 2980"/>
                  <a:gd name="T69" fmla="*/ 842 h 1086"/>
                  <a:gd name="T70" fmla="*/ 2466 w 2980"/>
                  <a:gd name="T71" fmla="*/ 584 h 1086"/>
                  <a:gd name="T72" fmla="*/ 2476 w 2980"/>
                  <a:gd name="T73" fmla="*/ 480 h 1086"/>
                  <a:gd name="T74" fmla="*/ 2385 w 2980"/>
                  <a:gd name="T75" fmla="*/ 557 h 1086"/>
                  <a:gd name="T76" fmla="*/ 2337 w 2980"/>
                  <a:gd name="T77" fmla="*/ 621 h 1086"/>
                  <a:gd name="T78" fmla="*/ 2338 w 2980"/>
                  <a:gd name="T79" fmla="*/ 706 h 1086"/>
                  <a:gd name="T80" fmla="*/ 2101 w 2980"/>
                  <a:gd name="T81" fmla="*/ 618 h 1086"/>
                  <a:gd name="T82" fmla="*/ 2156 w 2980"/>
                  <a:gd name="T83" fmla="*/ 738 h 1086"/>
                  <a:gd name="T84" fmla="*/ 2186 w 2980"/>
                  <a:gd name="T85" fmla="*/ 671 h 1086"/>
                  <a:gd name="T86" fmla="*/ 2185 w 2980"/>
                  <a:gd name="T87" fmla="*/ 524 h 1086"/>
                  <a:gd name="T88" fmla="*/ 1875 w 2980"/>
                  <a:gd name="T89" fmla="*/ 494 h 1086"/>
                  <a:gd name="T90" fmla="*/ 1898 w 2980"/>
                  <a:gd name="T91" fmla="*/ 550 h 1086"/>
                  <a:gd name="T92" fmla="*/ 1900 w 2980"/>
                  <a:gd name="T93" fmla="*/ 515 h 1086"/>
                  <a:gd name="T94" fmla="*/ 2712 w 2980"/>
                  <a:gd name="T95" fmla="*/ 705 h 1086"/>
                  <a:gd name="T96" fmla="*/ 2681 w 2980"/>
                  <a:gd name="T97" fmla="*/ 766 h 1086"/>
                  <a:gd name="T98" fmla="*/ 2717 w 2980"/>
                  <a:gd name="T99" fmla="*/ 679 h 1086"/>
                  <a:gd name="T100" fmla="*/ 1878 w 2980"/>
                  <a:gd name="T101" fmla="*/ 592 h 1086"/>
                  <a:gd name="T102" fmla="*/ 2768 w 2980"/>
                  <a:gd name="T103" fmla="*/ 671 h 1086"/>
                  <a:gd name="T104" fmla="*/ 2724 w 2980"/>
                  <a:gd name="T105" fmla="*/ 758 h 1086"/>
                  <a:gd name="T106" fmla="*/ 2714 w 2980"/>
                  <a:gd name="T107" fmla="*/ 764 h 1086"/>
                  <a:gd name="T108" fmla="*/ 2697 w 2980"/>
                  <a:gd name="T109" fmla="*/ 805 h 1086"/>
                  <a:gd name="T110" fmla="*/ 2360 w 2980"/>
                  <a:gd name="T111" fmla="*/ 608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80" h="1086">
                    <a:moveTo>
                      <a:pt x="0" y="806"/>
                    </a:moveTo>
                    <a:cubicBezTo>
                      <a:pt x="23" y="800"/>
                      <a:pt x="45" y="795"/>
                      <a:pt x="68" y="789"/>
                    </a:cubicBezTo>
                    <a:cubicBezTo>
                      <a:pt x="216" y="750"/>
                      <a:pt x="364" y="710"/>
                      <a:pt x="513" y="671"/>
                    </a:cubicBezTo>
                    <a:cubicBezTo>
                      <a:pt x="568" y="656"/>
                      <a:pt x="624" y="641"/>
                      <a:pt x="680" y="626"/>
                    </a:cubicBezTo>
                    <a:cubicBezTo>
                      <a:pt x="684" y="625"/>
                      <a:pt x="688" y="624"/>
                      <a:pt x="692" y="625"/>
                    </a:cubicBezTo>
                    <a:cubicBezTo>
                      <a:pt x="739" y="636"/>
                      <a:pt x="785" y="647"/>
                      <a:pt x="832" y="657"/>
                    </a:cubicBezTo>
                    <a:cubicBezTo>
                      <a:pt x="902" y="673"/>
                      <a:pt x="972" y="689"/>
                      <a:pt x="1041" y="705"/>
                    </a:cubicBezTo>
                    <a:cubicBezTo>
                      <a:pt x="1096" y="717"/>
                      <a:pt x="1151" y="729"/>
                      <a:pt x="1205" y="742"/>
                    </a:cubicBezTo>
                    <a:cubicBezTo>
                      <a:pt x="1243" y="750"/>
                      <a:pt x="1280" y="760"/>
                      <a:pt x="1318" y="767"/>
                    </a:cubicBezTo>
                    <a:cubicBezTo>
                      <a:pt x="1328" y="769"/>
                      <a:pt x="1340" y="766"/>
                      <a:pt x="1350" y="765"/>
                    </a:cubicBezTo>
                    <a:cubicBezTo>
                      <a:pt x="1396" y="759"/>
                      <a:pt x="1441" y="755"/>
                      <a:pt x="1486" y="770"/>
                    </a:cubicBezTo>
                    <a:cubicBezTo>
                      <a:pt x="1508" y="778"/>
                      <a:pt x="1528" y="788"/>
                      <a:pt x="1541" y="808"/>
                    </a:cubicBezTo>
                    <a:cubicBezTo>
                      <a:pt x="1549" y="821"/>
                      <a:pt x="1562" y="822"/>
                      <a:pt x="1574" y="825"/>
                    </a:cubicBezTo>
                    <a:cubicBezTo>
                      <a:pt x="1599" y="830"/>
                      <a:pt x="1623" y="835"/>
                      <a:pt x="1647" y="840"/>
                    </a:cubicBezTo>
                    <a:cubicBezTo>
                      <a:pt x="1655" y="842"/>
                      <a:pt x="1661" y="839"/>
                      <a:pt x="1662" y="831"/>
                    </a:cubicBezTo>
                    <a:cubicBezTo>
                      <a:pt x="1663" y="826"/>
                      <a:pt x="1662" y="821"/>
                      <a:pt x="1663" y="816"/>
                    </a:cubicBezTo>
                    <a:cubicBezTo>
                      <a:pt x="1665" y="808"/>
                      <a:pt x="1667" y="799"/>
                      <a:pt x="1672" y="792"/>
                    </a:cubicBezTo>
                    <a:cubicBezTo>
                      <a:pt x="1678" y="781"/>
                      <a:pt x="1686" y="770"/>
                      <a:pt x="1692" y="760"/>
                    </a:cubicBezTo>
                    <a:cubicBezTo>
                      <a:pt x="1694" y="757"/>
                      <a:pt x="1694" y="753"/>
                      <a:pt x="1694" y="750"/>
                    </a:cubicBezTo>
                    <a:cubicBezTo>
                      <a:pt x="1691" y="739"/>
                      <a:pt x="1687" y="727"/>
                      <a:pt x="1686" y="716"/>
                    </a:cubicBezTo>
                    <a:cubicBezTo>
                      <a:pt x="1685" y="707"/>
                      <a:pt x="1689" y="698"/>
                      <a:pt x="1690" y="690"/>
                    </a:cubicBezTo>
                    <a:cubicBezTo>
                      <a:pt x="1690" y="685"/>
                      <a:pt x="1691" y="679"/>
                      <a:pt x="1690" y="675"/>
                    </a:cubicBezTo>
                    <a:cubicBezTo>
                      <a:pt x="1683" y="649"/>
                      <a:pt x="1674" y="624"/>
                      <a:pt x="1675" y="597"/>
                    </a:cubicBezTo>
                    <a:cubicBezTo>
                      <a:pt x="1676" y="585"/>
                      <a:pt x="1675" y="572"/>
                      <a:pt x="1674" y="559"/>
                    </a:cubicBezTo>
                    <a:cubicBezTo>
                      <a:pt x="1674" y="555"/>
                      <a:pt x="1671" y="551"/>
                      <a:pt x="1668" y="547"/>
                    </a:cubicBezTo>
                    <a:cubicBezTo>
                      <a:pt x="1665" y="542"/>
                      <a:pt x="1658" y="536"/>
                      <a:pt x="1659" y="532"/>
                    </a:cubicBezTo>
                    <a:cubicBezTo>
                      <a:pt x="1661" y="523"/>
                      <a:pt x="1667" y="515"/>
                      <a:pt x="1671" y="506"/>
                    </a:cubicBezTo>
                    <a:cubicBezTo>
                      <a:pt x="1674" y="501"/>
                      <a:pt x="1679" y="496"/>
                      <a:pt x="1681" y="491"/>
                    </a:cubicBezTo>
                    <a:cubicBezTo>
                      <a:pt x="1687" y="480"/>
                      <a:pt x="1692" y="468"/>
                      <a:pt x="1698" y="454"/>
                    </a:cubicBezTo>
                    <a:cubicBezTo>
                      <a:pt x="1697" y="454"/>
                      <a:pt x="1695" y="452"/>
                      <a:pt x="1693" y="451"/>
                    </a:cubicBezTo>
                    <a:cubicBezTo>
                      <a:pt x="1689" y="447"/>
                      <a:pt x="1687" y="443"/>
                      <a:pt x="1692" y="438"/>
                    </a:cubicBezTo>
                    <a:cubicBezTo>
                      <a:pt x="1706" y="422"/>
                      <a:pt x="1708" y="404"/>
                      <a:pt x="1704" y="384"/>
                    </a:cubicBezTo>
                    <a:cubicBezTo>
                      <a:pt x="1699" y="365"/>
                      <a:pt x="1694" y="346"/>
                      <a:pt x="1692" y="327"/>
                    </a:cubicBezTo>
                    <a:cubicBezTo>
                      <a:pt x="1690" y="298"/>
                      <a:pt x="1695" y="269"/>
                      <a:pt x="1701" y="241"/>
                    </a:cubicBezTo>
                    <a:cubicBezTo>
                      <a:pt x="1707" y="216"/>
                      <a:pt x="1715" y="192"/>
                      <a:pt x="1732" y="173"/>
                    </a:cubicBezTo>
                    <a:cubicBezTo>
                      <a:pt x="1738" y="167"/>
                      <a:pt x="1744" y="161"/>
                      <a:pt x="1752" y="156"/>
                    </a:cubicBezTo>
                    <a:cubicBezTo>
                      <a:pt x="1761" y="149"/>
                      <a:pt x="1772" y="146"/>
                      <a:pt x="1780" y="138"/>
                    </a:cubicBezTo>
                    <a:cubicBezTo>
                      <a:pt x="1794" y="126"/>
                      <a:pt x="1803" y="111"/>
                      <a:pt x="1806" y="92"/>
                    </a:cubicBezTo>
                    <a:cubicBezTo>
                      <a:pt x="1808" y="76"/>
                      <a:pt x="1811" y="60"/>
                      <a:pt x="1822" y="47"/>
                    </a:cubicBezTo>
                    <a:cubicBezTo>
                      <a:pt x="1828" y="40"/>
                      <a:pt x="1832" y="31"/>
                      <a:pt x="1836" y="22"/>
                    </a:cubicBezTo>
                    <a:cubicBezTo>
                      <a:pt x="1845" y="5"/>
                      <a:pt x="1860" y="0"/>
                      <a:pt x="1876" y="10"/>
                    </a:cubicBezTo>
                    <a:cubicBezTo>
                      <a:pt x="1898" y="23"/>
                      <a:pt x="1919" y="38"/>
                      <a:pt x="1939" y="53"/>
                    </a:cubicBezTo>
                    <a:cubicBezTo>
                      <a:pt x="1950" y="61"/>
                      <a:pt x="1949" y="72"/>
                      <a:pt x="1942" y="84"/>
                    </a:cubicBezTo>
                    <a:cubicBezTo>
                      <a:pt x="1933" y="97"/>
                      <a:pt x="1933" y="101"/>
                      <a:pt x="1940" y="111"/>
                    </a:cubicBezTo>
                    <a:cubicBezTo>
                      <a:pt x="1943" y="115"/>
                      <a:pt x="1946" y="119"/>
                      <a:pt x="1949" y="123"/>
                    </a:cubicBezTo>
                    <a:cubicBezTo>
                      <a:pt x="1955" y="132"/>
                      <a:pt x="1952" y="138"/>
                      <a:pt x="1940" y="138"/>
                    </a:cubicBezTo>
                    <a:cubicBezTo>
                      <a:pt x="1935" y="138"/>
                      <a:pt x="1930" y="136"/>
                      <a:pt x="1924" y="135"/>
                    </a:cubicBezTo>
                    <a:cubicBezTo>
                      <a:pt x="1919" y="142"/>
                      <a:pt x="1908" y="145"/>
                      <a:pt x="1907" y="157"/>
                    </a:cubicBezTo>
                    <a:cubicBezTo>
                      <a:pt x="1907" y="161"/>
                      <a:pt x="1899" y="163"/>
                      <a:pt x="1895" y="167"/>
                    </a:cubicBezTo>
                    <a:cubicBezTo>
                      <a:pt x="1889" y="175"/>
                      <a:pt x="1883" y="183"/>
                      <a:pt x="1876" y="190"/>
                    </a:cubicBezTo>
                    <a:cubicBezTo>
                      <a:pt x="1869" y="198"/>
                      <a:pt x="1860" y="195"/>
                      <a:pt x="1851" y="194"/>
                    </a:cubicBezTo>
                    <a:cubicBezTo>
                      <a:pt x="1849" y="193"/>
                      <a:pt x="1847" y="194"/>
                      <a:pt x="1844" y="194"/>
                    </a:cubicBezTo>
                    <a:cubicBezTo>
                      <a:pt x="1844" y="196"/>
                      <a:pt x="1844" y="199"/>
                      <a:pt x="1845" y="201"/>
                    </a:cubicBezTo>
                    <a:cubicBezTo>
                      <a:pt x="1845" y="204"/>
                      <a:pt x="1847" y="206"/>
                      <a:pt x="1849" y="209"/>
                    </a:cubicBezTo>
                    <a:cubicBezTo>
                      <a:pt x="1873" y="240"/>
                      <a:pt x="1878" y="277"/>
                      <a:pt x="1876" y="315"/>
                    </a:cubicBezTo>
                    <a:cubicBezTo>
                      <a:pt x="1875" y="331"/>
                      <a:pt x="1878" y="347"/>
                      <a:pt x="1879" y="362"/>
                    </a:cubicBezTo>
                    <a:cubicBezTo>
                      <a:pt x="1879" y="384"/>
                      <a:pt x="1894" y="395"/>
                      <a:pt x="1909" y="407"/>
                    </a:cubicBezTo>
                    <a:cubicBezTo>
                      <a:pt x="1916" y="413"/>
                      <a:pt x="1925" y="418"/>
                      <a:pt x="1933" y="423"/>
                    </a:cubicBezTo>
                    <a:cubicBezTo>
                      <a:pt x="1935" y="425"/>
                      <a:pt x="1938" y="427"/>
                      <a:pt x="1938" y="429"/>
                    </a:cubicBezTo>
                    <a:cubicBezTo>
                      <a:pt x="1941" y="439"/>
                      <a:pt x="1950" y="442"/>
                      <a:pt x="1959" y="445"/>
                    </a:cubicBezTo>
                    <a:cubicBezTo>
                      <a:pt x="1962" y="447"/>
                      <a:pt x="1965" y="449"/>
                      <a:pt x="1969" y="449"/>
                    </a:cubicBezTo>
                    <a:cubicBezTo>
                      <a:pt x="1986" y="453"/>
                      <a:pt x="1992" y="465"/>
                      <a:pt x="1995" y="480"/>
                    </a:cubicBezTo>
                    <a:cubicBezTo>
                      <a:pt x="1998" y="493"/>
                      <a:pt x="1989" y="511"/>
                      <a:pt x="1977" y="517"/>
                    </a:cubicBezTo>
                    <a:cubicBezTo>
                      <a:pt x="1971" y="520"/>
                      <a:pt x="1967" y="521"/>
                      <a:pt x="1970" y="530"/>
                    </a:cubicBezTo>
                    <a:cubicBezTo>
                      <a:pt x="1971" y="535"/>
                      <a:pt x="1965" y="542"/>
                      <a:pt x="1963" y="549"/>
                    </a:cubicBezTo>
                    <a:cubicBezTo>
                      <a:pt x="1962" y="549"/>
                      <a:pt x="1961" y="549"/>
                      <a:pt x="1959" y="548"/>
                    </a:cubicBezTo>
                    <a:cubicBezTo>
                      <a:pt x="1961" y="551"/>
                      <a:pt x="1963" y="553"/>
                      <a:pt x="1965" y="555"/>
                    </a:cubicBezTo>
                    <a:cubicBezTo>
                      <a:pt x="1966" y="557"/>
                      <a:pt x="1967" y="560"/>
                      <a:pt x="1968" y="563"/>
                    </a:cubicBezTo>
                    <a:cubicBezTo>
                      <a:pt x="1965" y="564"/>
                      <a:pt x="1962" y="566"/>
                      <a:pt x="1959" y="565"/>
                    </a:cubicBezTo>
                    <a:cubicBezTo>
                      <a:pt x="1953" y="564"/>
                      <a:pt x="1949" y="566"/>
                      <a:pt x="1947" y="572"/>
                    </a:cubicBezTo>
                    <a:cubicBezTo>
                      <a:pt x="1942" y="586"/>
                      <a:pt x="1935" y="599"/>
                      <a:pt x="1928" y="612"/>
                    </a:cubicBezTo>
                    <a:cubicBezTo>
                      <a:pt x="1927" y="614"/>
                      <a:pt x="1927" y="617"/>
                      <a:pt x="1925" y="619"/>
                    </a:cubicBezTo>
                    <a:cubicBezTo>
                      <a:pt x="1922" y="621"/>
                      <a:pt x="1918" y="621"/>
                      <a:pt x="1914" y="622"/>
                    </a:cubicBezTo>
                    <a:cubicBezTo>
                      <a:pt x="1913" y="619"/>
                      <a:pt x="1911" y="616"/>
                      <a:pt x="1912" y="613"/>
                    </a:cubicBezTo>
                    <a:cubicBezTo>
                      <a:pt x="1914" y="604"/>
                      <a:pt x="1918" y="596"/>
                      <a:pt x="1921" y="587"/>
                    </a:cubicBezTo>
                    <a:cubicBezTo>
                      <a:pt x="1922" y="585"/>
                      <a:pt x="1922" y="583"/>
                      <a:pt x="1923" y="582"/>
                    </a:cubicBezTo>
                    <a:cubicBezTo>
                      <a:pt x="1922" y="581"/>
                      <a:pt x="1922" y="581"/>
                      <a:pt x="1921" y="580"/>
                    </a:cubicBezTo>
                    <a:cubicBezTo>
                      <a:pt x="1918" y="582"/>
                      <a:pt x="1915" y="585"/>
                      <a:pt x="1912" y="587"/>
                    </a:cubicBezTo>
                    <a:cubicBezTo>
                      <a:pt x="1903" y="593"/>
                      <a:pt x="1894" y="600"/>
                      <a:pt x="1885" y="606"/>
                    </a:cubicBezTo>
                    <a:cubicBezTo>
                      <a:pt x="1883" y="608"/>
                      <a:pt x="1880" y="611"/>
                      <a:pt x="1880" y="612"/>
                    </a:cubicBezTo>
                    <a:cubicBezTo>
                      <a:pt x="1881" y="617"/>
                      <a:pt x="1883" y="623"/>
                      <a:pt x="1887" y="624"/>
                    </a:cubicBezTo>
                    <a:cubicBezTo>
                      <a:pt x="1899" y="631"/>
                      <a:pt x="1913" y="636"/>
                      <a:pt x="1926" y="642"/>
                    </a:cubicBezTo>
                    <a:cubicBezTo>
                      <a:pt x="1957" y="654"/>
                      <a:pt x="1987" y="666"/>
                      <a:pt x="2017" y="679"/>
                    </a:cubicBezTo>
                    <a:cubicBezTo>
                      <a:pt x="2024" y="682"/>
                      <a:pt x="2027" y="681"/>
                      <a:pt x="2027" y="673"/>
                    </a:cubicBezTo>
                    <a:cubicBezTo>
                      <a:pt x="2027" y="669"/>
                      <a:pt x="2030" y="666"/>
                      <a:pt x="2031" y="662"/>
                    </a:cubicBezTo>
                    <a:cubicBezTo>
                      <a:pt x="2045" y="633"/>
                      <a:pt x="2059" y="604"/>
                      <a:pt x="2075" y="575"/>
                    </a:cubicBezTo>
                    <a:cubicBezTo>
                      <a:pt x="2085" y="557"/>
                      <a:pt x="2098" y="540"/>
                      <a:pt x="2112" y="523"/>
                    </a:cubicBezTo>
                    <a:cubicBezTo>
                      <a:pt x="2128" y="503"/>
                      <a:pt x="2146" y="485"/>
                      <a:pt x="2162" y="465"/>
                    </a:cubicBezTo>
                    <a:cubicBezTo>
                      <a:pt x="2167" y="459"/>
                      <a:pt x="2170" y="452"/>
                      <a:pt x="2174" y="446"/>
                    </a:cubicBezTo>
                    <a:cubicBezTo>
                      <a:pt x="2181" y="434"/>
                      <a:pt x="2187" y="422"/>
                      <a:pt x="2195" y="411"/>
                    </a:cubicBezTo>
                    <a:cubicBezTo>
                      <a:pt x="2200" y="406"/>
                      <a:pt x="2207" y="402"/>
                      <a:pt x="2212" y="397"/>
                    </a:cubicBezTo>
                    <a:cubicBezTo>
                      <a:pt x="2215" y="395"/>
                      <a:pt x="2216" y="391"/>
                      <a:pt x="2218" y="388"/>
                    </a:cubicBezTo>
                    <a:cubicBezTo>
                      <a:pt x="2214" y="386"/>
                      <a:pt x="2209" y="383"/>
                      <a:pt x="2205" y="381"/>
                    </a:cubicBezTo>
                    <a:cubicBezTo>
                      <a:pt x="2204" y="381"/>
                      <a:pt x="2203" y="382"/>
                      <a:pt x="2202" y="382"/>
                    </a:cubicBezTo>
                    <a:cubicBezTo>
                      <a:pt x="2188" y="385"/>
                      <a:pt x="2183" y="382"/>
                      <a:pt x="2174" y="364"/>
                    </a:cubicBezTo>
                    <a:cubicBezTo>
                      <a:pt x="2170" y="357"/>
                      <a:pt x="2167" y="348"/>
                      <a:pt x="2156" y="348"/>
                    </a:cubicBezTo>
                    <a:cubicBezTo>
                      <a:pt x="2159" y="339"/>
                      <a:pt x="2154" y="337"/>
                      <a:pt x="2147" y="335"/>
                    </a:cubicBezTo>
                    <a:cubicBezTo>
                      <a:pt x="2128" y="330"/>
                      <a:pt x="2126" y="327"/>
                      <a:pt x="2139" y="312"/>
                    </a:cubicBezTo>
                    <a:cubicBezTo>
                      <a:pt x="2151" y="298"/>
                      <a:pt x="2151" y="282"/>
                      <a:pt x="2154" y="266"/>
                    </a:cubicBezTo>
                    <a:cubicBezTo>
                      <a:pt x="2155" y="260"/>
                      <a:pt x="2159" y="253"/>
                      <a:pt x="2163" y="250"/>
                    </a:cubicBezTo>
                    <a:cubicBezTo>
                      <a:pt x="2182" y="239"/>
                      <a:pt x="2204" y="234"/>
                      <a:pt x="2225" y="233"/>
                    </a:cubicBezTo>
                    <a:cubicBezTo>
                      <a:pt x="2237" y="233"/>
                      <a:pt x="2249" y="238"/>
                      <a:pt x="2255" y="249"/>
                    </a:cubicBezTo>
                    <a:cubicBezTo>
                      <a:pt x="2259" y="256"/>
                      <a:pt x="2261" y="265"/>
                      <a:pt x="2261" y="273"/>
                    </a:cubicBezTo>
                    <a:cubicBezTo>
                      <a:pt x="2261" y="282"/>
                      <a:pt x="2265" y="285"/>
                      <a:pt x="2271" y="290"/>
                    </a:cubicBezTo>
                    <a:cubicBezTo>
                      <a:pt x="2277" y="294"/>
                      <a:pt x="2282" y="301"/>
                      <a:pt x="2289" y="309"/>
                    </a:cubicBezTo>
                    <a:cubicBezTo>
                      <a:pt x="2280" y="313"/>
                      <a:pt x="2274" y="316"/>
                      <a:pt x="2267" y="319"/>
                    </a:cubicBezTo>
                    <a:cubicBezTo>
                      <a:pt x="2261" y="322"/>
                      <a:pt x="2260" y="327"/>
                      <a:pt x="2262" y="333"/>
                    </a:cubicBezTo>
                    <a:cubicBezTo>
                      <a:pt x="2266" y="348"/>
                      <a:pt x="2271" y="362"/>
                      <a:pt x="2284" y="372"/>
                    </a:cubicBezTo>
                    <a:cubicBezTo>
                      <a:pt x="2292" y="379"/>
                      <a:pt x="2299" y="388"/>
                      <a:pt x="2306" y="395"/>
                    </a:cubicBezTo>
                    <a:cubicBezTo>
                      <a:pt x="2329" y="414"/>
                      <a:pt x="2337" y="441"/>
                      <a:pt x="2341" y="468"/>
                    </a:cubicBezTo>
                    <a:cubicBezTo>
                      <a:pt x="2343" y="487"/>
                      <a:pt x="2341" y="506"/>
                      <a:pt x="2340" y="525"/>
                    </a:cubicBezTo>
                    <a:cubicBezTo>
                      <a:pt x="2340" y="539"/>
                      <a:pt x="2338" y="553"/>
                      <a:pt x="2338" y="566"/>
                    </a:cubicBezTo>
                    <a:cubicBezTo>
                      <a:pt x="2338" y="567"/>
                      <a:pt x="2339" y="568"/>
                      <a:pt x="2341" y="571"/>
                    </a:cubicBezTo>
                    <a:cubicBezTo>
                      <a:pt x="2348" y="562"/>
                      <a:pt x="2355" y="553"/>
                      <a:pt x="2360" y="544"/>
                    </a:cubicBezTo>
                    <a:cubicBezTo>
                      <a:pt x="2368" y="531"/>
                      <a:pt x="2375" y="518"/>
                      <a:pt x="2382" y="504"/>
                    </a:cubicBezTo>
                    <a:cubicBezTo>
                      <a:pt x="2389" y="491"/>
                      <a:pt x="2396" y="478"/>
                      <a:pt x="2403" y="465"/>
                    </a:cubicBezTo>
                    <a:cubicBezTo>
                      <a:pt x="2416" y="441"/>
                      <a:pt x="2430" y="418"/>
                      <a:pt x="2443" y="395"/>
                    </a:cubicBezTo>
                    <a:cubicBezTo>
                      <a:pt x="2448" y="387"/>
                      <a:pt x="2451" y="378"/>
                      <a:pt x="2455" y="370"/>
                    </a:cubicBezTo>
                    <a:cubicBezTo>
                      <a:pt x="2456" y="368"/>
                      <a:pt x="2456" y="366"/>
                      <a:pt x="2456" y="363"/>
                    </a:cubicBezTo>
                    <a:cubicBezTo>
                      <a:pt x="2454" y="352"/>
                      <a:pt x="2452" y="342"/>
                      <a:pt x="2451" y="331"/>
                    </a:cubicBezTo>
                    <a:cubicBezTo>
                      <a:pt x="2450" y="328"/>
                      <a:pt x="2452" y="326"/>
                      <a:pt x="2453" y="323"/>
                    </a:cubicBezTo>
                    <a:cubicBezTo>
                      <a:pt x="2457" y="315"/>
                      <a:pt x="2462" y="307"/>
                      <a:pt x="2466" y="298"/>
                    </a:cubicBezTo>
                    <a:cubicBezTo>
                      <a:pt x="2474" y="280"/>
                      <a:pt x="2486" y="268"/>
                      <a:pt x="2508" y="271"/>
                    </a:cubicBezTo>
                    <a:cubicBezTo>
                      <a:pt x="2513" y="271"/>
                      <a:pt x="2518" y="271"/>
                      <a:pt x="2524" y="271"/>
                    </a:cubicBezTo>
                    <a:cubicBezTo>
                      <a:pt x="2520" y="261"/>
                      <a:pt x="2517" y="253"/>
                      <a:pt x="2514" y="246"/>
                    </a:cubicBezTo>
                    <a:cubicBezTo>
                      <a:pt x="2521" y="240"/>
                      <a:pt x="2523" y="224"/>
                      <a:pt x="2518" y="213"/>
                    </a:cubicBezTo>
                    <a:cubicBezTo>
                      <a:pt x="2513" y="200"/>
                      <a:pt x="2514" y="196"/>
                      <a:pt x="2524" y="187"/>
                    </a:cubicBezTo>
                    <a:cubicBezTo>
                      <a:pt x="2546" y="166"/>
                      <a:pt x="2571" y="161"/>
                      <a:pt x="2600" y="170"/>
                    </a:cubicBezTo>
                    <a:cubicBezTo>
                      <a:pt x="2612" y="173"/>
                      <a:pt x="2617" y="183"/>
                      <a:pt x="2619" y="193"/>
                    </a:cubicBezTo>
                    <a:cubicBezTo>
                      <a:pt x="2621" y="204"/>
                      <a:pt x="2620" y="215"/>
                      <a:pt x="2622" y="226"/>
                    </a:cubicBezTo>
                    <a:cubicBezTo>
                      <a:pt x="2623" y="233"/>
                      <a:pt x="2628" y="240"/>
                      <a:pt x="2631" y="247"/>
                    </a:cubicBezTo>
                    <a:cubicBezTo>
                      <a:pt x="2625" y="246"/>
                      <a:pt x="2621" y="245"/>
                      <a:pt x="2621" y="254"/>
                    </a:cubicBezTo>
                    <a:cubicBezTo>
                      <a:pt x="2621" y="261"/>
                      <a:pt x="2619" y="268"/>
                      <a:pt x="2617" y="274"/>
                    </a:cubicBezTo>
                    <a:cubicBezTo>
                      <a:pt x="2615" y="285"/>
                      <a:pt x="2623" y="291"/>
                      <a:pt x="2630" y="296"/>
                    </a:cubicBezTo>
                    <a:cubicBezTo>
                      <a:pt x="2648" y="309"/>
                      <a:pt x="2667" y="321"/>
                      <a:pt x="2684" y="335"/>
                    </a:cubicBezTo>
                    <a:cubicBezTo>
                      <a:pt x="2698" y="346"/>
                      <a:pt x="2710" y="359"/>
                      <a:pt x="2710" y="379"/>
                    </a:cubicBezTo>
                    <a:cubicBezTo>
                      <a:pt x="2710" y="382"/>
                      <a:pt x="2711" y="385"/>
                      <a:pt x="2712" y="388"/>
                    </a:cubicBezTo>
                    <a:cubicBezTo>
                      <a:pt x="2721" y="410"/>
                      <a:pt x="2717" y="431"/>
                      <a:pt x="2715" y="453"/>
                    </a:cubicBezTo>
                    <a:cubicBezTo>
                      <a:pt x="2712" y="481"/>
                      <a:pt x="2705" y="508"/>
                      <a:pt x="2708" y="537"/>
                    </a:cubicBezTo>
                    <a:cubicBezTo>
                      <a:pt x="2709" y="544"/>
                      <a:pt x="2710" y="551"/>
                      <a:pt x="2710" y="558"/>
                    </a:cubicBezTo>
                    <a:cubicBezTo>
                      <a:pt x="2709" y="592"/>
                      <a:pt x="2707" y="626"/>
                      <a:pt x="2706" y="660"/>
                    </a:cubicBezTo>
                    <a:cubicBezTo>
                      <a:pt x="2706" y="664"/>
                      <a:pt x="2705" y="668"/>
                      <a:pt x="2704" y="673"/>
                    </a:cubicBezTo>
                    <a:cubicBezTo>
                      <a:pt x="2706" y="673"/>
                      <a:pt x="2707" y="674"/>
                      <a:pt x="2708" y="674"/>
                    </a:cubicBezTo>
                    <a:cubicBezTo>
                      <a:pt x="2712" y="669"/>
                      <a:pt x="2716" y="664"/>
                      <a:pt x="2720" y="660"/>
                    </a:cubicBezTo>
                    <a:cubicBezTo>
                      <a:pt x="2732" y="648"/>
                      <a:pt x="2743" y="635"/>
                      <a:pt x="2757" y="626"/>
                    </a:cubicBezTo>
                    <a:cubicBezTo>
                      <a:pt x="2770" y="618"/>
                      <a:pt x="2777" y="607"/>
                      <a:pt x="2788" y="598"/>
                    </a:cubicBezTo>
                    <a:cubicBezTo>
                      <a:pt x="2797" y="590"/>
                      <a:pt x="2804" y="592"/>
                      <a:pt x="2811" y="602"/>
                    </a:cubicBezTo>
                    <a:cubicBezTo>
                      <a:pt x="2812" y="605"/>
                      <a:pt x="2814" y="609"/>
                      <a:pt x="2816" y="612"/>
                    </a:cubicBezTo>
                    <a:cubicBezTo>
                      <a:pt x="2821" y="619"/>
                      <a:pt x="2818" y="625"/>
                      <a:pt x="2814" y="631"/>
                    </a:cubicBezTo>
                    <a:cubicBezTo>
                      <a:pt x="2800" y="653"/>
                      <a:pt x="2787" y="675"/>
                      <a:pt x="2773" y="697"/>
                    </a:cubicBezTo>
                    <a:cubicBezTo>
                      <a:pt x="2771" y="702"/>
                      <a:pt x="2770" y="708"/>
                      <a:pt x="2770" y="711"/>
                    </a:cubicBezTo>
                    <a:cubicBezTo>
                      <a:pt x="2766" y="713"/>
                      <a:pt x="2761" y="715"/>
                      <a:pt x="2760" y="718"/>
                    </a:cubicBezTo>
                    <a:cubicBezTo>
                      <a:pt x="2757" y="722"/>
                      <a:pt x="2751" y="726"/>
                      <a:pt x="2759" y="734"/>
                    </a:cubicBezTo>
                    <a:cubicBezTo>
                      <a:pt x="2754" y="739"/>
                      <a:pt x="2747" y="743"/>
                      <a:pt x="2742" y="749"/>
                    </a:cubicBezTo>
                    <a:cubicBezTo>
                      <a:pt x="2736" y="755"/>
                      <a:pt x="2732" y="763"/>
                      <a:pt x="2727" y="770"/>
                    </a:cubicBezTo>
                    <a:cubicBezTo>
                      <a:pt x="2713" y="792"/>
                      <a:pt x="2700" y="814"/>
                      <a:pt x="2686" y="836"/>
                    </a:cubicBezTo>
                    <a:cubicBezTo>
                      <a:pt x="2681" y="844"/>
                      <a:pt x="2672" y="850"/>
                      <a:pt x="2664" y="857"/>
                    </a:cubicBezTo>
                    <a:cubicBezTo>
                      <a:pt x="2660" y="861"/>
                      <a:pt x="2659" y="864"/>
                      <a:pt x="2661" y="870"/>
                    </a:cubicBezTo>
                    <a:cubicBezTo>
                      <a:pt x="2665" y="878"/>
                      <a:pt x="2666" y="887"/>
                      <a:pt x="2663" y="896"/>
                    </a:cubicBezTo>
                    <a:cubicBezTo>
                      <a:pt x="2662" y="899"/>
                      <a:pt x="2663" y="903"/>
                      <a:pt x="2664" y="906"/>
                    </a:cubicBezTo>
                    <a:cubicBezTo>
                      <a:pt x="2668" y="918"/>
                      <a:pt x="2672" y="931"/>
                      <a:pt x="2677" y="943"/>
                    </a:cubicBezTo>
                    <a:cubicBezTo>
                      <a:pt x="2679" y="949"/>
                      <a:pt x="2683" y="955"/>
                      <a:pt x="2688" y="957"/>
                    </a:cubicBezTo>
                    <a:cubicBezTo>
                      <a:pt x="2720" y="971"/>
                      <a:pt x="2752" y="984"/>
                      <a:pt x="2784" y="997"/>
                    </a:cubicBezTo>
                    <a:cubicBezTo>
                      <a:pt x="2788" y="999"/>
                      <a:pt x="2793" y="998"/>
                      <a:pt x="2797" y="998"/>
                    </a:cubicBezTo>
                    <a:cubicBezTo>
                      <a:pt x="2858" y="998"/>
                      <a:pt x="2918" y="998"/>
                      <a:pt x="2980" y="998"/>
                    </a:cubicBezTo>
                    <a:cubicBezTo>
                      <a:pt x="2980" y="1027"/>
                      <a:pt x="2980" y="1056"/>
                      <a:pt x="2980" y="1086"/>
                    </a:cubicBezTo>
                    <a:cubicBezTo>
                      <a:pt x="1987" y="1086"/>
                      <a:pt x="994" y="1086"/>
                      <a:pt x="0" y="1086"/>
                    </a:cubicBezTo>
                    <a:cubicBezTo>
                      <a:pt x="0" y="992"/>
                      <a:pt x="0" y="899"/>
                      <a:pt x="0" y="806"/>
                    </a:cubicBezTo>
                    <a:close/>
                    <a:moveTo>
                      <a:pt x="2347" y="754"/>
                    </a:moveTo>
                    <a:cubicBezTo>
                      <a:pt x="2345" y="754"/>
                      <a:pt x="2344" y="754"/>
                      <a:pt x="2343" y="754"/>
                    </a:cubicBezTo>
                    <a:cubicBezTo>
                      <a:pt x="2339" y="757"/>
                      <a:pt x="2333" y="761"/>
                      <a:pt x="2331" y="765"/>
                    </a:cubicBezTo>
                    <a:cubicBezTo>
                      <a:pt x="2326" y="774"/>
                      <a:pt x="2323" y="784"/>
                      <a:pt x="2318" y="793"/>
                    </a:cubicBezTo>
                    <a:cubicBezTo>
                      <a:pt x="2314" y="801"/>
                      <a:pt x="2317" y="804"/>
                      <a:pt x="2324" y="807"/>
                    </a:cubicBezTo>
                    <a:cubicBezTo>
                      <a:pt x="2357" y="821"/>
                      <a:pt x="2390" y="835"/>
                      <a:pt x="2423" y="848"/>
                    </a:cubicBezTo>
                    <a:cubicBezTo>
                      <a:pt x="2430" y="852"/>
                      <a:pt x="2433" y="850"/>
                      <a:pt x="2434" y="842"/>
                    </a:cubicBezTo>
                    <a:cubicBezTo>
                      <a:pt x="2435" y="825"/>
                      <a:pt x="2436" y="808"/>
                      <a:pt x="2438" y="791"/>
                    </a:cubicBezTo>
                    <a:cubicBezTo>
                      <a:pt x="2438" y="789"/>
                      <a:pt x="2437" y="786"/>
                      <a:pt x="2436" y="784"/>
                    </a:cubicBezTo>
                    <a:cubicBezTo>
                      <a:pt x="2429" y="769"/>
                      <a:pt x="2430" y="753"/>
                      <a:pt x="2433" y="737"/>
                    </a:cubicBezTo>
                    <a:cubicBezTo>
                      <a:pt x="2439" y="704"/>
                      <a:pt x="2445" y="671"/>
                      <a:pt x="2451" y="638"/>
                    </a:cubicBezTo>
                    <a:cubicBezTo>
                      <a:pt x="2455" y="620"/>
                      <a:pt x="2462" y="602"/>
                      <a:pt x="2466" y="584"/>
                    </a:cubicBezTo>
                    <a:cubicBezTo>
                      <a:pt x="2468" y="579"/>
                      <a:pt x="2469" y="572"/>
                      <a:pt x="2467" y="569"/>
                    </a:cubicBezTo>
                    <a:cubicBezTo>
                      <a:pt x="2460" y="560"/>
                      <a:pt x="2462" y="552"/>
                      <a:pt x="2468" y="544"/>
                    </a:cubicBezTo>
                    <a:cubicBezTo>
                      <a:pt x="2470" y="541"/>
                      <a:pt x="2472" y="538"/>
                      <a:pt x="2472" y="534"/>
                    </a:cubicBezTo>
                    <a:cubicBezTo>
                      <a:pt x="2473" y="526"/>
                      <a:pt x="2473" y="518"/>
                      <a:pt x="2473" y="510"/>
                    </a:cubicBezTo>
                    <a:cubicBezTo>
                      <a:pt x="2474" y="500"/>
                      <a:pt x="2476" y="490"/>
                      <a:pt x="2476" y="480"/>
                    </a:cubicBezTo>
                    <a:cubicBezTo>
                      <a:pt x="2477" y="478"/>
                      <a:pt x="2474" y="475"/>
                      <a:pt x="2473" y="472"/>
                    </a:cubicBezTo>
                    <a:cubicBezTo>
                      <a:pt x="2471" y="474"/>
                      <a:pt x="2469" y="475"/>
                      <a:pt x="2467" y="477"/>
                    </a:cubicBezTo>
                    <a:cubicBezTo>
                      <a:pt x="2456" y="487"/>
                      <a:pt x="2447" y="497"/>
                      <a:pt x="2436" y="506"/>
                    </a:cubicBezTo>
                    <a:cubicBezTo>
                      <a:pt x="2423" y="518"/>
                      <a:pt x="2408" y="528"/>
                      <a:pt x="2395" y="540"/>
                    </a:cubicBezTo>
                    <a:cubicBezTo>
                      <a:pt x="2390" y="544"/>
                      <a:pt x="2384" y="552"/>
                      <a:pt x="2385" y="557"/>
                    </a:cubicBezTo>
                    <a:cubicBezTo>
                      <a:pt x="2388" y="569"/>
                      <a:pt x="2383" y="578"/>
                      <a:pt x="2376" y="588"/>
                    </a:cubicBezTo>
                    <a:cubicBezTo>
                      <a:pt x="2374" y="590"/>
                      <a:pt x="2374" y="593"/>
                      <a:pt x="2373" y="596"/>
                    </a:cubicBezTo>
                    <a:cubicBezTo>
                      <a:pt x="2370" y="606"/>
                      <a:pt x="2367" y="616"/>
                      <a:pt x="2364" y="626"/>
                    </a:cubicBezTo>
                    <a:cubicBezTo>
                      <a:pt x="2363" y="628"/>
                      <a:pt x="2360" y="629"/>
                      <a:pt x="2357" y="630"/>
                    </a:cubicBezTo>
                    <a:cubicBezTo>
                      <a:pt x="2349" y="633"/>
                      <a:pt x="2345" y="627"/>
                      <a:pt x="2337" y="621"/>
                    </a:cubicBezTo>
                    <a:cubicBezTo>
                      <a:pt x="2338" y="630"/>
                      <a:pt x="2338" y="637"/>
                      <a:pt x="2339" y="643"/>
                    </a:cubicBezTo>
                    <a:cubicBezTo>
                      <a:pt x="2340" y="647"/>
                      <a:pt x="2340" y="652"/>
                      <a:pt x="2342" y="654"/>
                    </a:cubicBezTo>
                    <a:cubicBezTo>
                      <a:pt x="2351" y="664"/>
                      <a:pt x="2350" y="667"/>
                      <a:pt x="2338" y="671"/>
                    </a:cubicBezTo>
                    <a:cubicBezTo>
                      <a:pt x="2336" y="672"/>
                      <a:pt x="2333" y="676"/>
                      <a:pt x="2333" y="678"/>
                    </a:cubicBezTo>
                    <a:cubicBezTo>
                      <a:pt x="2334" y="687"/>
                      <a:pt x="2337" y="696"/>
                      <a:pt x="2338" y="706"/>
                    </a:cubicBezTo>
                    <a:cubicBezTo>
                      <a:pt x="2341" y="722"/>
                      <a:pt x="2344" y="738"/>
                      <a:pt x="2347" y="754"/>
                    </a:cubicBezTo>
                    <a:close/>
                    <a:moveTo>
                      <a:pt x="2185" y="524"/>
                    </a:moveTo>
                    <a:cubicBezTo>
                      <a:pt x="2174" y="534"/>
                      <a:pt x="2160" y="543"/>
                      <a:pt x="2151" y="556"/>
                    </a:cubicBezTo>
                    <a:cubicBezTo>
                      <a:pt x="2137" y="576"/>
                      <a:pt x="2125" y="599"/>
                      <a:pt x="2104" y="614"/>
                    </a:cubicBezTo>
                    <a:cubicBezTo>
                      <a:pt x="2103" y="615"/>
                      <a:pt x="2102" y="616"/>
                      <a:pt x="2101" y="618"/>
                    </a:cubicBezTo>
                    <a:cubicBezTo>
                      <a:pt x="2094" y="628"/>
                      <a:pt x="2086" y="638"/>
                      <a:pt x="2079" y="649"/>
                    </a:cubicBezTo>
                    <a:cubicBezTo>
                      <a:pt x="2076" y="653"/>
                      <a:pt x="2075" y="659"/>
                      <a:pt x="2075" y="664"/>
                    </a:cubicBezTo>
                    <a:cubicBezTo>
                      <a:pt x="2073" y="673"/>
                      <a:pt x="2073" y="683"/>
                      <a:pt x="2071" y="692"/>
                    </a:cubicBezTo>
                    <a:cubicBezTo>
                      <a:pt x="2069" y="699"/>
                      <a:pt x="2070" y="702"/>
                      <a:pt x="2077" y="704"/>
                    </a:cubicBezTo>
                    <a:cubicBezTo>
                      <a:pt x="2103" y="715"/>
                      <a:pt x="2130" y="726"/>
                      <a:pt x="2156" y="738"/>
                    </a:cubicBezTo>
                    <a:cubicBezTo>
                      <a:pt x="2162" y="740"/>
                      <a:pt x="2165" y="739"/>
                      <a:pt x="2167" y="733"/>
                    </a:cubicBezTo>
                    <a:cubicBezTo>
                      <a:pt x="2169" y="729"/>
                      <a:pt x="2172" y="724"/>
                      <a:pt x="2174" y="719"/>
                    </a:cubicBezTo>
                    <a:cubicBezTo>
                      <a:pt x="2179" y="711"/>
                      <a:pt x="2189" y="705"/>
                      <a:pt x="2183" y="693"/>
                    </a:cubicBezTo>
                    <a:cubicBezTo>
                      <a:pt x="2182" y="692"/>
                      <a:pt x="2183" y="689"/>
                      <a:pt x="2184" y="688"/>
                    </a:cubicBezTo>
                    <a:cubicBezTo>
                      <a:pt x="2190" y="683"/>
                      <a:pt x="2201" y="679"/>
                      <a:pt x="2186" y="671"/>
                    </a:cubicBezTo>
                    <a:cubicBezTo>
                      <a:pt x="2186" y="671"/>
                      <a:pt x="2187" y="671"/>
                      <a:pt x="2186" y="670"/>
                    </a:cubicBezTo>
                    <a:cubicBezTo>
                      <a:pt x="2182" y="652"/>
                      <a:pt x="2178" y="635"/>
                      <a:pt x="2185" y="616"/>
                    </a:cubicBezTo>
                    <a:cubicBezTo>
                      <a:pt x="2186" y="613"/>
                      <a:pt x="2186" y="609"/>
                      <a:pt x="2186" y="605"/>
                    </a:cubicBezTo>
                    <a:cubicBezTo>
                      <a:pt x="2186" y="589"/>
                      <a:pt x="2186" y="573"/>
                      <a:pt x="2192" y="558"/>
                    </a:cubicBezTo>
                    <a:cubicBezTo>
                      <a:pt x="2197" y="547"/>
                      <a:pt x="2199" y="534"/>
                      <a:pt x="2185" y="524"/>
                    </a:cubicBezTo>
                    <a:close/>
                    <a:moveTo>
                      <a:pt x="1366" y="777"/>
                    </a:moveTo>
                    <a:cubicBezTo>
                      <a:pt x="1379" y="785"/>
                      <a:pt x="1522" y="814"/>
                      <a:pt x="1529" y="811"/>
                    </a:cubicBezTo>
                    <a:cubicBezTo>
                      <a:pt x="1499" y="768"/>
                      <a:pt x="1404" y="762"/>
                      <a:pt x="1366" y="777"/>
                    </a:cubicBezTo>
                    <a:close/>
                    <a:moveTo>
                      <a:pt x="1885" y="487"/>
                    </a:moveTo>
                    <a:cubicBezTo>
                      <a:pt x="1880" y="491"/>
                      <a:pt x="1878" y="493"/>
                      <a:pt x="1875" y="494"/>
                    </a:cubicBezTo>
                    <a:cubicBezTo>
                      <a:pt x="1867" y="498"/>
                      <a:pt x="1866" y="504"/>
                      <a:pt x="1870" y="512"/>
                    </a:cubicBezTo>
                    <a:cubicBezTo>
                      <a:pt x="1872" y="518"/>
                      <a:pt x="1872" y="524"/>
                      <a:pt x="1873" y="530"/>
                    </a:cubicBezTo>
                    <a:cubicBezTo>
                      <a:pt x="1874" y="536"/>
                      <a:pt x="1874" y="542"/>
                      <a:pt x="1875" y="548"/>
                    </a:cubicBezTo>
                    <a:cubicBezTo>
                      <a:pt x="1876" y="551"/>
                      <a:pt x="1879" y="555"/>
                      <a:pt x="1881" y="555"/>
                    </a:cubicBezTo>
                    <a:cubicBezTo>
                      <a:pt x="1887" y="554"/>
                      <a:pt x="1896" y="554"/>
                      <a:pt x="1898" y="550"/>
                    </a:cubicBezTo>
                    <a:cubicBezTo>
                      <a:pt x="1906" y="538"/>
                      <a:pt x="1910" y="523"/>
                      <a:pt x="1918" y="511"/>
                    </a:cubicBezTo>
                    <a:cubicBezTo>
                      <a:pt x="1923" y="501"/>
                      <a:pt x="1919" y="494"/>
                      <a:pt x="1913" y="487"/>
                    </a:cubicBezTo>
                    <a:cubicBezTo>
                      <a:pt x="1912" y="485"/>
                      <a:pt x="1908" y="484"/>
                      <a:pt x="1906" y="484"/>
                    </a:cubicBezTo>
                    <a:cubicBezTo>
                      <a:pt x="1905" y="485"/>
                      <a:pt x="1903" y="488"/>
                      <a:pt x="1903" y="491"/>
                    </a:cubicBezTo>
                    <a:cubicBezTo>
                      <a:pt x="1902" y="499"/>
                      <a:pt x="1902" y="507"/>
                      <a:pt x="1900" y="515"/>
                    </a:cubicBezTo>
                    <a:cubicBezTo>
                      <a:pt x="1900" y="518"/>
                      <a:pt x="1896" y="521"/>
                      <a:pt x="1894" y="523"/>
                    </a:cubicBezTo>
                    <a:cubicBezTo>
                      <a:pt x="1891" y="521"/>
                      <a:pt x="1887" y="518"/>
                      <a:pt x="1887" y="515"/>
                    </a:cubicBezTo>
                    <a:cubicBezTo>
                      <a:pt x="1886" y="510"/>
                      <a:pt x="1887" y="505"/>
                      <a:pt x="1887" y="499"/>
                    </a:cubicBezTo>
                    <a:cubicBezTo>
                      <a:pt x="1887" y="496"/>
                      <a:pt x="1886" y="492"/>
                      <a:pt x="1885" y="487"/>
                    </a:cubicBezTo>
                    <a:close/>
                    <a:moveTo>
                      <a:pt x="2712" y="705"/>
                    </a:moveTo>
                    <a:cubicBezTo>
                      <a:pt x="2710" y="705"/>
                      <a:pt x="2709" y="704"/>
                      <a:pt x="2707" y="704"/>
                    </a:cubicBezTo>
                    <a:cubicBezTo>
                      <a:pt x="2705" y="708"/>
                      <a:pt x="2703" y="713"/>
                      <a:pt x="2700" y="717"/>
                    </a:cubicBezTo>
                    <a:cubicBezTo>
                      <a:pt x="2695" y="725"/>
                      <a:pt x="2690" y="735"/>
                      <a:pt x="2683" y="741"/>
                    </a:cubicBezTo>
                    <a:cubicBezTo>
                      <a:pt x="2675" y="749"/>
                      <a:pt x="2672" y="761"/>
                      <a:pt x="2679" y="767"/>
                    </a:cubicBezTo>
                    <a:cubicBezTo>
                      <a:pt x="2680" y="766"/>
                      <a:pt x="2681" y="766"/>
                      <a:pt x="2681" y="766"/>
                    </a:cubicBezTo>
                    <a:cubicBezTo>
                      <a:pt x="2691" y="749"/>
                      <a:pt x="2702" y="733"/>
                      <a:pt x="2711" y="716"/>
                    </a:cubicBezTo>
                    <a:cubicBezTo>
                      <a:pt x="2713" y="713"/>
                      <a:pt x="2712" y="709"/>
                      <a:pt x="2712" y="705"/>
                    </a:cubicBezTo>
                    <a:close/>
                    <a:moveTo>
                      <a:pt x="2759" y="641"/>
                    </a:moveTo>
                    <a:cubicBezTo>
                      <a:pt x="2758" y="640"/>
                      <a:pt x="2756" y="639"/>
                      <a:pt x="2755" y="638"/>
                    </a:cubicBezTo>
                    <a:cubicBezTo>
                      <a:pt x="2743" y="652"/>
                      <a:pt x="2730" y="665"/>
                      <a:pt x="2717" y="679"/>
                    </a:cubicBezTo>
                    <a:cubicBezTo>
                      <a:pt x="2721" y="683"/>
                      <a:pt x="2724" y="687"/>
                      <a:pt x="2728" y="692"/>
                    </a:cubicBezTo>
                    <a:cubicBezTo>
                      <a:pt x="2739" y="674"/>
                      <a:pt x="2749" y="657"/>
                      <a:pt x="2759" y="641"/>
                    </a:cubicBezTo>
                    <a:close/>
                    <a:moveTo>
                      <a:pt x="1911" y="568"/>
                    </a:moveTo>
                    <a:cubicBezTo>
                      <a:pt x="1902" y="564"/>
                      <a:pt x="1879" y="565"/>
                      <a:pt x="1879" y="570"/>
                    </a:cubicBezTo>
                    <a:cubicBezTo>
                      <a:pt x="1877" y="577"/>
                      <a:pt x="1878" y="585"/>
                      <a:pt x="1878" y="592"/>
                    </a:cubicBezTo>
                    <a:cubicBezTo>
                      <a:pt x="1879" y="593"/>
                      <a:pt x="1880" y="593"/>
                      <a:pt x="1881" y="593"/>
                    </a:cubicBezTo>
                    <a:cubicBezTo>
                      <a:pt x="1891" y="585"/>
                      <a:pt x="1900" y="577"/>
                      <a:pt x="1911" y="568"/>
                    </a:cubicBezTo>
                    <a:close/>
                    <a:moveTo>
                      <a:pt x="2789" y="650"/>
                    </a:moveTo>
                    <a:cubicBezTo>
                      <a:pt x="2787" y="649"/>
                      <a:pt x="2785" y="649"/>
                      <a:pt x="2784" y="648"/>
                    </a:cubicBezTo>
                    <a:cubicBezTo>
                      <a:pt x="2778" y="656"/>
                      <a:pt x="2772" y="663"/>
                      <a:pt x="2768" y="671"/>
                    </a:cubicBezTo>
                    <a:cubicBezTo>
                      <a:pt x="2766" y="674"/>
                      <a:pt x="2769" y="680"/>
                      <a:pt x="2770" y="684"/>
                    </a:cubicBezTo>
                    <a:cubicBezTo>
                      <a:pt x="2773" y="682"/>
                      <a:pt x="2776" y="680"/>
                      <a:pt x="2779" y="678"/>
                    </a:cubicBezTo>
                    <a:cubicBezTo>
                      <a:pt x="2781" y="674"/>
                      <a:pt x="2784" y="670"/>
                      <a:pt x="2785" y="666"/>
                    </a:cubicBezTo>
                    <a:cubicBezTo>
                      <a:pt x="2787" y="661"/>
                      <a:pt x="2788" y="655"/>
                      <a:pt x="2789" y="650"/>
                    </a:cubicBezTo>
                    <a:close/>
                    <a:moveTo>
                      <a:pt x="2724" y="758"/>
                    </a:moveTo>
                    <a:cubicBezTo>
                      <a:pt x="2738" y="748"/>
                      <a:pt x="2743" y="734"/>
                      <a:pt x="2736" y="726"/>
                    </a:cubicBezTo>
                    <a:cubicBezTo>
                      <a:pt x="2721" y="740"/>
                      <a:pt x="2718" y="749"/>
                      <a:pt x="2724" y="758"/>
                    </a:cubicBezTo>
                    <a:close/>
                    <a:moveTo>
                      <a:pt x="2714" y="764"/>
                    </a:moveTo>
                    <a:cubicBezTo>
                      <a:pt x="2699" y="777"/>
                      <a:pt x="2696" y="788"/>
                      <a:pt x="2704" y="793"/>
                    </a:cubicBezTo>
                    <a:cubicBezTo>
                      <a:pt x="2718" y="778"/>
                      <a:pt x="2720" y="773"/>
                      <a:pt x="2714" y="764"/>
                    </a:cubicBezTo>
                    <a:close/>
                    <a:moveTo>
                      <a:pt x="2747" y="723"/>
                    </a:moveTo>
                    <a:cubicBezTo>
                      <a:pt x="2761" y="711"/>
                      <a:pt x="2763" y="703"/>
                      <a:pt x="2756" y="696"/>
                    </a:cubicBezTo>
                    <a:cubicBezTo>
                      <a:pt x="2742" y="708"/>
                      <a:pt x="2740" y="712"/>
                      <a:pt x="2747" y="723"/>
                    </a:cubicBezTo>
                    <a:close/>
                    <a:moveTo>
                      <a:pt x="2687" y="826"/>
                    </a:moveTo>
                    <a:cubicBezTo>
                      <a:pt x="2690" y="818"/>
                      <a:pt x="2694" y="811"/>
                      <a:pt x="2697" y="805"/>
                    </a:cubicBezTo>
                    <a:cubicBezTo>
                      <a:pt x="2683" y="811"/>
                      <a:pt x="2680" y="819"/>
                      <a:pt x="2687" y="826"/>
                    </a:cubicBezTo>
                    <a:close/>
                    <a:moveTo>
                      <a:pt x="2360" y="608"/>
                    </a:moveTo>
                    <a:cubicBezTo>
                      <a:pt x="2361" y="600"/>
                      <a:pt x="2361" y="595"/>
                      <a:pt x="2362" y="590"/>
                    </a:cubicBezTo>
                    <a:cubicBezTo>
                      <a:pt x="2360" y="590"/>
                      <a:pt x="2356" y="590"/>
                      <a:pt x="2355" y="591"/>
                    </a:cubicBezTo>
                    <a:cubicBezTo>
                      <a:pt x="2351" y="596"/>
                      <a:pt x="2352" y="601"/>
                      <a:pt x="2360" y="60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D43F5400-7616-4B19-BBC1-943808214A52}"/>
                </a:ext>
              </a:extLst>
            </p:cNvPr>
            <p:cNvSpPr/>
            <p:nvPr userDrawn="1"/>
          </p:nvSpPr>
          <p:spPr>
            <a:xfrm>
              <a:off x="0" y="3455121"/>
              <a:ext cx="12192000" cy="26489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-1" y="3686828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製造業</a:t>
            </a:r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及其</a:t>
            </a:r>
            <a:r>
              <a:rPr lang="zh-TW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技術服務業</a:t>
            </a:r>
            <a:endParaRPr lang="en-US" altLang="zh-TW" sz="6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紓困</a:t>
            </a:r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及振興措施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156295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經濟部產業競爭力發展中心　</a:t>
            </a:r>
            <a:r>
              <a:rPr lang="en-US" altLang="zh-TW" sz="2000" b="1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0800-000-257</a:t>
            </a:r>
            <a:r>
              <a:rPr lang="zh-TW" altLang="en-US" sz="2000" b="1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907217" y="71056"/>
            <a:ext cx="199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經濟部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7" y="189722"/>
            <a:ext cx="550714" cy="38266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zh-TW" altLang="en-US" smtClean="0"/>
              <a:t>1</a:t>
            </a:fld>
            <a:endParaRPr lang="zh-TW" altLang="en-US"/>
          </a:p>
        </p:txBody>
      </p:sp>
      <p:cxnSp>
        <p:nvCxnSpPr>
          <p:cNvPr id="18" name="Straight Connector 29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2223415" y="6356350"/>
            <a:ext cx="1080470" cy="1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9012142" y="6356349"/>
            <a:ext cx="1080470" cy="1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267126" y="6339196"/>
            <a:ext cx="2743200" cy="365125"/>
          </a:xfrm>
        </p:spPr>
        <p:txBody>
          <a:bodyPr/>
          <a:lstStyle/>
          <a:p>
            <a:r>
              <a:rPr lang="en-US" altLang="zh-TW" dirty="0" smtClean="0"/>
              <a:t>12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76391" y="2048668"/>
            <a:ext cx="2708918" cy="462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zh-TW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全職員工</a:t>
            </a:r>
            <a:endParaRPr lang="zh-TW" altLang="en-US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84771" y="2048668"/>
            <a:ext cx="3686546" cy="462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4/5/6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zh-TW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全職員工</a:t>
            </a:r>
            <a:endParaRPr lang="zh-TW" altLang="en-US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2491" y="1531285"/>
            <a:ext cx="1076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營運資金補貼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基準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10077" y="3932181"/>
            <a:ext cx="2289174" cy="865797"/>
            <a:chOff x="810077" y="3187786"/>
            <a:chExt cx="2289174" cy="865797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77" y="3187786"/>
              <a:ext cx="865797" cy="865797"/>
            </a:xfrm>
            <a:prstGeom prst="rect">
              <a:avLst/>
            </a:prstGeom>
          </p:spPr>
        </p:pic>
        <p:sp>
          <p:nvSpPr>
            <p:cNvPr id="13" name="乘號 12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970779" y="2046661"/>
            <a:ext cx="3686546" cy="462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營運資金補貼</a:t>
            </a:r>
            <a:endParaRPr lang="zh-TW" altLang="en-US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76391" y="2577867"/>
            <a:ext cx="2708918" cy="3987538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5410743" y="2805193"/>
            <a:ext cx="2060574" cy="707886"/>
            <a:chOff x="1038677" y="3345697"/>
            <a:chExt cx="2060574" cy="707886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53" name="乘號 52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3784771" y="2524774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784771" y="2524774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84770" y="3538229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784769" y="4543640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784769" y="5563085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84771" y="5565138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84771" y="4551684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84771" y="3538229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904621" y="3099018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904621" y="4105481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904621" y="5147733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904621" y="6169919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322005" y="252862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人數與組成均不變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322005" y="4571636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4455629" y="5019301"/>
            <a:ext cx="1297417" cy="461665"/>
            <a:chOff x="1038677" y="3345697"/>
            <a:chExt cx="1925839" cy="685279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67" name="乘號 66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919466" y="3345697"/>
              <a:ext cx="1045050" cy="685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05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6216670" y="5014773"/>
            <a:ext cx="1101851" cy="461665"/>
            <a:chOff x="1038677" y="3345697"/>
            <a:chExt cx="1635548" cy="685279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71" name="乘號 70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A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919466" y="3345697"/>
              <a:ext cx="754759" cy="685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r>
                <a:rPr lang="zh-TW" altLang="en-US" sz="105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A9B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加號 14"/>
          <p:cNvSpPr/>
          <p:nvPr/>
        </p:nvSpPr>
        <p:spPr>
          <a:xfrm>
            <a:off x="5712630" y="5090152"/>
            <a:ext cx="309604" cy="30960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4322005" y="3559086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減少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TW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非裁員</a:t>
            </a:r>
            <a:r>
              <a:rPr lang="en-US" altLang="zh-TW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7" name="群組 86"/>
          <p:cNvGrpSpPr/>
          <p:nvPr/>
        </p:nvGrpSpPr>
        <p:grpSpPr>
          <a:xfrm>
            <a:off x="4455629" y="6042380"/>
            <a:ext cx="1291005" cy="461665"/>
            <a:chOff x="1038677" y="3345697"/>
            <a:chExt cx="1916321" cy="685280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89" name="乘號 88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1919466" y="3345697"/>
              <a:ext cx="1035532" cy="68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lang="zh-TW" altLang="en-US" sz="105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6216670" y="6037856"/>
            <a:ext cx="1101851" cy="461665"/>
            <a:chOff x="1038677" y="3345697"/>
            <a:chExt cx="1635548" cy="685279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93" name="乘號 92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A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1919466" y="3345697"/>
              <a:ext cx="754759" cy="685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r>
                <a:rPr lang="zh-TW" altLang="en-US" sz="105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A9B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5" name="加號 94"/>
          <p:cNvSpPr/>
          <p:nvPr/>
        </p:nvSpPr>
        <p:spPr>
          <a:xfrm>
            <a:off x="5712630" y="6113235"/>
            <a:ext cx="309604" cy="30960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/>
        </p:nvSpPr>
        <p:spPr>
          <a:xfrm>
            <a:off x="7970779" y="2529867"/>
            <a:ext cx="3686546" cy="3978605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7560292" y="2814893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向右箭號 123"/>
          <p:cNvSpPr/>
          <p:nvPr/>
        </p:nvSpPr>
        <p:spPr>
          <a:xfrm>
            <a:off x="7560292" y="3828348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右箭號 124"/>
          <p:cNvSpPr/>
          <p:nvPr/>
        </p:nvSpPr>
        <p:spPr>
          <a:xfrm>
            <a:off x="7560292" y="4841803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右箭號 125"/>
          <p:cNvSpPr/>
          <p:nvPr/>
        </p:nvSpPr>
        <p:spPr>
          <a:xfrm>
            <a:off x="7560292" y="5855257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4" name="群組 103"/>
          <p:cNvGrpSpPr/>
          <p:nvPr/>
        </p:nvGrpSpPr>
        <p:grpSpPr>
          <a:xfrm>
            <a:off x="8813259" y="2726237"/>
            <a:ext cx="2289174" cy="865797"/>
            <a:chOff x="810077" y="3187786"/>
            <a:chExt cx="2289174" cy="865797"/>
          </a:xfrm>
        </p:grpSpPr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77" y="3187786"/>
              <a:ext cx="865797" cy="865797"/>
            </a:xfrm>
            <a:prstGeom prst="rect">
              <a:avLst/>
            </a:prstGeom>
          </p:spPr>
        </p:pic>
        <p:sp>
          <p:nvSpPr>
            <p:cNvPr id="106" name="乘號 105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7" name="矩形 126"/>
          <p:cNvSpPr/>
          <p:nvPr/>
        </p:nvSpPr>
        <p:spPr>
          <a:xfrm>
            <a:off x="8374229" y="4183859"/>
            <a:ext cx="30283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萬元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x </a:t>
            </a:r>
            <a:r>
              <a:rPr lang="en-US" altLang="zh-TW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endParaRPr lang="en-US" altLang="zh-TW" sz="3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2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endParaRPr lang="zh-TW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4335778" y="5565070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減少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非裁員</a:t>
            </a:r>
            <a:r>
              <a:rPr lang="en-US" altLang="zh-TW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、新增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9" name="群組 128"/>
          <p:cNvGrpSpPr/>
          <p:nvPr/>
        </p:nvGrpSpPr>
        <p:grpSpPr>
          <a:xfrm>
            <a:off x="5385190" y="3834115"/>
            <a:ext cx="2060574" cy="707886"/>
            <a:chOff x="1038677" y="3345697"/>
            <a:chExt cx="2060574" cy="707886"/>
          </a:xfrm>
        </p:grpSpPr>
        <p:pic>
          <p:nvPicPr>
            <p:cNvPr id="130" name="圖片 1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131" name="乘號 130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4" name="橢圓 73"/>
          <p:cNvSpPr/>
          <p:nvPr/>
        </p:nvSpPr>
        <p:spPr>
          <a:xfrm>
            <a:off x="309083" y="817380"/>
            <a:ext cx="680799" cy="6807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99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</a:t>
            </a:r>
            <a:endParaRPr lang="zh-TW" altLang="en-US" sz="3200" b="1" dirty="0">
              <a:solidFill>
                <a:srgbClr val="FF99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4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9429546" y="313028"/>
            <a:ext cx="2469182" cy="1410432"/>
            <a:chOff x="9429546" y="313028"/>
            <a:chExt cx="2469182" cy="1410432"/>
          </a:xfrm>
        </p:grpSpPr>
        <p:grpSp>
          <p:nvGrpSpPr>
            <p:cNvPr id="86" name="群組 85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9647937" y="1077129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計算方式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4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749694" y="1227587"/>
            <a:ext cx="11278390" cy="4855159"/>
            <a:chOff x="749694" y="1593347"/>
            <a:chExt cx="11278390" cy="4855159"/>
          </a:xfrm>
        </p:grpSpPr>
        <p:sp>
          <p:nvSpPr>
            <p:cNvPr id="54" name="Rounded Rectangle 71">
              <a:extLst>
                <a:ext uri="{FF2B5EF4-FFF2-40B4-BE49-F238E27FC236}">
                  <a16:creationId xmlns="" xmlns:a16="http://schemas.microsoft.com/office/drawing/2014/main" id="{7D0BCF7D-5706-4743-9547-30B7A843D0E5}"/>
                </a:ext>
              </a:extLst>
            </p:cNvPr>
            <p:cNvSpPr/>
            <p:nvPr/>
          </p:nvSpPr>
          <p:spPr>
            <a:xfrm>
              <a:off x="776909" y="5006393"/>
              <a:ext cx="9381930" cy="1332803"/>
            </a:xfrm>
            <a:prstGeom prst="roundRect">
              <a:avLst>
                <a:gd name="adj" fmla="val 7734"/>
              </a:avLst>
            </a:prstGeom>
            <a:solidFill>
              <a:schemeClr val="bg1"/>
            </a:solidFill>
            <a:ln w="25400"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4" name="Rounded Rectangle 71">
              <a:extLst>
                <a:ext uri="{FF2B5EF4-FFF2-40B4-BE49-F238E27FC236}">
                  <a16:creationId xmlns="" xmlns:a16="http://schemas.microsoft.com/office/drawing/2014/main" id="{7D0BCF7D-5706-4743-9547-30B7A843D0E5}"/>
                </a:ext>
              </a:extLst>
            </p:cNvPr>
            <p:cNvSpPr/>
            <p:nvPr/>
          </p:nvSpPr>
          <p:spPr>
            <a:xfrm>
              <a:off x="4326124" y="2438994"/>
              <a:ext cx="3098727" cy="2163737"/>
            </a:xfrm>
            <a:prstGeom prst="roundRect">
              <a:avLst>
                <a:gd name="adj" fmla="val 7734"/>
              </a:avLst>
            </a:prstGeom>
            <a:solidFill>
              <a:schemeClr val="bg1"/>
            </a:solidFill>
            <a:ln w="25400">
              <a:solidFill>
                <a:srgbClr val="0C9B74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2" name="Rounded Rectangle 71">
              <a:extLst>
                <a:ext uri="{FF2B5EF4-FFF2-40B4-BE49-F238E27FC236}">
                  <a16:creationId xmlns="" xmlns:a16="http://schemas.microsoft.com/office/drawing/2014/main" id="{7D0BCF7D-5706-4743-9547-30B7A843D0E5}"/>
                </a:ext>
              </a:extLst>
            </p:cNvPr>
            <p:cNvSpPr/>
            <p:nvPr/>
          </p:nvSpPr>
          <p:spPr>
            <a:xfrm>
              <a:off x="791823" y="2438994"/>
              <a:ext cx="3352800" cy="2163737"/>
            </a:xfrm>
            <a:prstGeom prst="roundRect">
              <a:avLst>
                <a:gd name="adj" fmla="val 7734"/>
              </a:avLst>
            </a:prstGeom>
            <a:solidFill>
              <a:schemeClr val="bg1"/>
            </a:solidFill>
            <a:ln w="25400">
              <a:solidFill>
                <a:srgbClr val="0C9B74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4380" y="2135893"/>
              <a:ext cx="1011338" cy="984537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1009151" y="3138813"/>
              <a:ext cx="1535998" cy="369332"/>
            </a:xfrm>
            <a:prstGeom prst="rect">
              <a:avLst/>
            </a:prstGeom>
            <a:solidFill>
              <a:srgbClr val="0C9B74"/>
            </a:solidFill>
            <a:ln>
              <a:solidFill>
                <a:srgbClr val="0C9B74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民法第482條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33504" y="3619718"/>
              <a:ext cx="32378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雙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方</a:t>
              </a:r>
              <a:r>
                <a:rPr lang="zh-TW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約定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，一</a:t>
              </a:r>
              <a:r>
                <a:rPr lang="zh-TW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方不限期間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提供勞務</a:t>
              </a:r>
              <a:r>
                <a:rPr lang="zh-TW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，一方</a:t>
              </a:r>
              <a:r>
                <a:rPr lang="zh-TW" altLang="en-US" sz="20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給付報酬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之</a:t>
              </a:r>
              <a:r>
                <a:rPr lang="zh-TW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契約。</a:t>
              </a:r>
              <a:endParaRPr lang="zh-TW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891560" y="2538122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僱傭</a:t>
              </a:r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關係</a:t>
              </a:r>
              <a:endPara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567166" y="3153327"/>
              <a:ext cx="2228495" cy="369332"/>
            </a:xfrm>
            <a:prstGeom prst="rect">
              <a:avLst/>
            </a:prstGeom>
            <a:solidFill>
              <a:srgbClr val="0C9B74"/>
            </a:solidFill>
            <a:ln>
              <a:solidFill>
                <a:srgbClr val="0C9B74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勞基法第</a:t>
              </a:r>
              <a:r>
                <a:rPr lang="en-US" altLang="zh-TW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</a:t>
              </a:r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條第</a:t>
              </a:r>
              <a:r>
                <a:rPr lang="en-US" altLang="zh-TW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項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595605" y="3505946"/>
              <a:ext cx="232106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每週工時</a:t>
              </a:r>
              <a:r>
                <a:rPr lang="en-US" altLang="zh-TW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40</a:t>
              </a:r>
              <a:r>
                <a:rPr lang="zh-TW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小時</a:t>
              </a:r>
              <a:endPara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每日工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時</a:t>
              </a:r>
              <a:r>
                <a:rPr lang="en-US" altLang="zh-TW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小時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4461090" y="2541570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全時員工</a:t>
              </a:r>
              <a:endPara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8622" y="2128954"/>
              <a:ext cx="1019288" cy="950739"/>
            </a:xfrm>
            <a:prstGeom prst="rect">
              <a:avLst/>
            </a:prstGeom>
          </p:spPr>
        </p:pic>
        <p:sp>
          <p:nvSpPr>
            <p:cNvPr id="37" name="圓角矩形 36"/>
            <p:cNvSpPr/>
            <p:nvPr/>
          </p:nvSpPr>
          <p:spPr>
            <a:xfrm>
              <a:off x="749694" y="4876470"/>
              <a:ext cx="9434633" cy="61825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785847" y="4862431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全時員工判斷依據？</a:t>
              </a:r>
              <a:endPara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917988" y="5651801"/>
              <a:ext cx="9720738" cy="541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TW" altLang="en-US" sz="2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凡投保</a:t>
              </a:r>
              <a:r>
                <a:rPr lang="zh-TW" altLang="en-US" sz="23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超過最低薪資級距</a:t>
              </a:r>
              <a:r>
                <a:rPr lang="zh-TW" altLang="en-US" sz="2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，其</a:t>
              </a:r>
              <a:r>
                <a:rPr lang="zh-TW" altLang="en-US" sz="23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勞保系統</a:t>
              </a:r>
              <a:r>
                <a:rPr lang="zh-TW" altLang="en-US" sz="2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將自動刊載為「全時員工」。</a:t>
              </a:r>
              <a:endParaRPr lang="zh-TW" altLang="en-US" sz="23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65356" y="1593347"/>
              <a:ext cx="67944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具僱傭關係之全時員工</a:t>
              </a:r>
            </a:p>
          </p:txBody>
        </p:sp>
        <p:sp>
          <p:nvSpPr>
            <p:cNvPr id="44" name="Rounded Rectangle 71">
              <a:extLst>
                <a:ext uri="{FF2B5EF4-FFF2-40B4-BE49-F238E27FC236}">
                  <a16:creationId xmlns="" xmlns:a16="http://schemas.microsoft.com/office/drawing/2014/main" id="{7D0BCF7D-5706-4743-9547-30B7A843D0E5}"/>
                </a:ext>
              </a:extLst>
            </p:cNvPr>
            <p:cNvSpPr/>
            <p:nvPr/>
          </p:nvSpPr>
          <p:spPr>
            <a:xfrm>
              <a:off x="7721998" y="2501051"/>
              <a:ext cx="3887466" cy="2120001"/>
            </a:xfrm>
            <a:prstGeom prst="roundRect">
              <a:avLst>
                <a:gd name="adj" fmla="val 7734"/>
              </a:avLst>
            </a:prstGeom>
            <a:solidFill>
              <a:schemeClr val="bg1"/>
            </a:solidFill>
            <a:ln w="25400">
              <a:solidFill>
                <a:srgbClr val="00B050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7694784" y="2371128"/>
              <a:ext cx="3914680" cy="638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8" name="群組 37"/>
            <p:cNvGrpSpPr/>
            <p:nvPr/>
          </p:nvGrpSpPr>
          <p:grpSpPr>
            <a:xfrm rot="646081" flipH="1">
              <a:off x="9648694" y="4618813"/>
              <a:ext cx="2379390" cy="1829693"/>
              <a:chOff x="165661" y="1459029"/>
              <a:chExt cx="2266736" cy="1781167"/>
            </a:xfrm>
          </p:grpSpPr>
          <p:grpSp>
            <p:nvGrpSpPr>
              <p:cNvPr id="39" name="群組 38"/>
              <p:cNvGrpSpPr/>
              <p:nvPr/>
            </p:nvGrpSpPr>
            <p:grpSpPr>
              <a:xfrm flipH="1">
                <a:off x="165661" y="1459029"/>
                <a:ext cx="2266736" cy="1781167"/>
                <a:chOff x="7276880" y="1844780"/>
                <a:chExt cx="4259660" cy="3347177"/>
              </a:xfrm>
            </p:grpSpPr>
            <p:sp>
              <p:nvSpPr>
                <p:cNvPr id="42" name="Rectangle 38">
                  <a:extLst>
                    <a:ext uri="{FF2B5EF4-FFF2-40B4-BE49-F238E27FC236}">
                      <a16:creationId xmlns="" xmlns:a16="http://schemas.microsoft.com/office/drawing/2014/main" id="{FAA1D54F-3C6C-4699-8262-906B189D5126}"/>
                    </a:ext>
                  </a:extLst>
                </p:cNvPr>
                <p:cNvSpPr/>
                <p:nvPr/>
              </p:nvSpPr>
              <p:spPr>
                <a:xfrm rot="7746126">
                  <a:off x="10616468" y="4271886"/>
                  <a:ext cx="368939" cy="1471204"/>
                </a:xfrm>
                <a:custGeom>
                  <a:avLst/>
                  <a:gdLst>
                    <a:gd name="connsiteX0" fmla="*/ 0 w 281140"/>
                    <a:gd name="connsiteY0" fmla="*/ 2317881 h 2317883"/>
                    <a:gd name="connsiteX1" fmla="*/ 5890 w 281140"/>
                    <a:gd name="connsiteY1" fmla="*/ 162918 h 2317883"/>
                    <a:gd name="connsiteX2" fmla="*/ 158242 w 281140"/>
                    <a:gd name="connsiteY2" fmla="*/ 0 h 2317883"/>
                    <a:gd name="connsiteX3" fmla="*/ 281140 w 281140"/>
                    <a:gd name="connsiteY3" fmla="*/ 106275 h 2317883"/>
                    <a:gd name="connsiteX4" fmla="*/ 281140 w 281140"/>
                    <a:gd name="connsiteY4" fmla="*/ 2317883 h 2317883"/>
                    <a:gd name="connsiteX5" fmla="*/ 0 w 281140"/>
                    <a:gd name="connsiteY5" fmla="*/ 2317881 h 2317883"/>
                    <a:gd name="connsiteX0" fmla="*/ 0 w 281140"/>
                    <a:gd name="connsiteY0" fmla="*/ 2302794 h 2302796"/>
                    <a:gd name="connsiteX1" fmla="*/ 5890 w 281140"/>
                    <a:gd name="connsiteY1" fmla="*/ 147831 h 2302796"/>
                    <a:gd name="connsiteX2" fmla="*/ 162025 w 281140"/>
                    <a:gd name="connsiteY2" fmla="*/ 0 h 2302796"/>
                    <a:gd name="connsiteX3" fmla="*/ 281140 w 281140"/>
                    <a:gd name="connsiteY3" fmla="*/ 91188 h 2302796"/>
                    <a:gd name="connsiteX4" fmla="*/ 281140 w 281140"/>
                    <a:gd name="connsiteY4" fmla="*/ 2302796 h 2302796"/>
                    <a:gd name="connsiteX5" fmla="*/ 0 w 281140"/>
                    <a:gd name="connsiteY5" fmla="*/ 2302794 h 2302796"/>
                    <a:gd name="connsiteX0" fmla="*/ 0 w 281140"/>
                    <a:gd name="connsiteY0" fmla="*/ 2294398 h 2294400"/>
                    <a:gd name="connsiteX1" fmla="*/ 5890 w 281140"/>
                    <a:gd name="connsiteY1" fmla="*/ 139435 h 2294400"/>
                    <a:gd name="connsiteX2" fmla="*/ 167772 w 281140"/>
                    <a:gd name="connsiteY2" fmla="*/ 0 h 2294400"/>
                    <a:gd name="connsiteX3" fmla="*/ 281140 w 281140"/>
                    <a:gd name="connsiteY3" fmla="*/ 82792 h 2294400"/>
                    <a:gd name="connsiteX4" fmla="*/ 281140 w 281140"/>
                    <a:gd name="connsiteY4" fmla="*/ 2294400 h 2294400"/>
                    <a:gd name="connsiteX5" fmla="*/ 0 w 281140"/>
                    <a:gd name="connsiteY5" fmla="*/ 2294398 h 2294400"/>
                    <a:gd name="connsiteX0" fmla="*/ 0 w 281140"/>
                    <a:gd name="connsiteY0" fmla="*/ 2297807 h 2297809"/>
                    <a:gd name="connsiteX1" fmla="*/ 5890 w 281140"/>
                    <a:gd name="connsiteY1" fmla="*/ 142844 h 2297809"/>
                    <a:gd name="connsiteX2" fmla="*/ 152352 w 281140"/>
                    <a:gd name="connsiteY2" fmla="*/ 0 h 2297809"/>
                    <a:gd name="connsiteX3" fmla="*/ 281140 w 281140"/>
                    <a:gd name="connsiteY3" fmla="*/ 86201 h 2297809"/>
                    <a:gd name="connsiteX4" fmla="*/ 281140 w 281140"/>
                    <a:gd name="connsiteY4" fmla="*/ 2297809 h 2297809"/>
                    <a:gd name="connsiteX5" fmla="*/ 0 w 281140"/>
                    <a:gd name="connsiteY5" fmla="*/ 2297807 h 2297809"/>
                    <a:gd name="connsiteX0" fmla="*/ 0 w 281140"/>
                    <a:gd name="connsiteY0" fmla="*/ 2211606 h 2211608"/>
                    <a:gd name="connsiteX1" fmla="*/ 5890 w 281140"/>
                    <a:gd name="connsiteY1" fmla="*/ 56643 h 2211608"/>
                    <a:gd name="connsiteX2" fmla="*/ 281140 w 281140"/>
                    <a:gd name="connsiteY2" fmla="*/ 0 h 2211608"/>
                    <a:gd name="connsiteX3" fmla="*/ 281140 w 281140"/>
                    <a:gd name="connsiteY3" fmla="*/ 2211608 h 2211608"/>
                    <a:gd name="connsiteX4" fmla="*/ 0 w 281140"/>
                    <a:gd name="connsiteY4" fmla="*/ 2211606 h 2211608"/>
                    <a:gd name="connsiteX0" fmla="*/ 1777 w 282917"/>
                    <a:gd name="connsiteY0" fmla="*/ 2211606 h 2211608"/>
                    <a:gd name="connsiteX1" fmla="*/ 447 w 282917"/>
                    <a:gd name="connsiteY1" fmla="*/ 431030 h 2211608"/>
                    <a:gd name="connsiteX2" fmla="*/ 282917 w 282917"/>
                    <a:gd name="connsiteY2" fmla="*/ 0 h 2211608"/>
                    <a:gd name="connsiteX3" fmla="*/ 282917 w 282917"/>
                    <a:gd name="connsiteY3" fmla="*/ 2211608 h 2211608"/>
                    <a:gd name="connsiteX4" fmla="*/ 1777 w 282917"/>
                    <a:gd name="connsiteY4" fmla="*/ 2211606 h 2211608"/>
                    <a:gd name="connsiteX0" fmla="*/ 1777 w 282917"/>
                    <a:gd name="connsiteY0" fmla="*/ 1957273 h 1957275"/>
                    <a:gd name="connsiteX1" fmla="*/ 447 w 282917"/>
                    <a:gd name="connsiteY1" fmla="*/ 176697 h 1957275"/>
                    <a:gd name="connsiteX2" fmla="*/ 266318 w 282917"/>
                    <a:gd name="connsiteY2" fmla="*/ 0 h 1957275"/>
                    <a:gd name="connsiteX3" fmla="*/ 282917 w 282917"/>
                    <a:gd name="connsiteY3" fmla="*/ 1957275 h 1957275"/>
                    <a:gd name="connsiteX4" fmla="*/ 1777 w 282917"/>
                    <a:gd name="connsiteY4" fmla="*/ 1957273 h 195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917" h="1957275">
                      <a:moveTo>
                        <a:pt x="1777" y="1957273"/>
                      </a:moveTo>
                      <a:cubicBezTo>
                        <a:pt x="3740" y="1238952"/>
                        <a:pt x="-1516" y="895018"/>
                        <a:pt x="447" y="176697"/>
                      </a:cubicBezTo>
                      <a:lnTo>
                        <a:pt x="266318" y="0"/>
                      </a:lnTo>
                      <a:lnTo>
                        <a:pt x="282917" y="1957275"/>
                      </a:lnTo>
                      <a:lnTo>
                        <a:pt x="1777" y="1957273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45" name="Donut 48">
                  <a:extLst>
                    <a:ext uri="{FF2B5EF4-FFF2-40B4-BE49-F238E27FC236}">
                      <a16:creationId xmlns="" xmlns:a16="http://schemas.microsoft.com/office/drawing/2014/main" id="{71EBD7EE-6398-4EDB-9A20-E32926880488}"/>
                    </a:ext>
                  </a:extLst>
                </p:cNvPr>
                <p:cNvSpPr/>
                <p:nvPr/>
              </p:nvSpPr>
              <p:spPr>
                <a:xfrm>
                  <a:off x="7276880" y="1844780"/>
                  <a:ext cx="3126033" cy="3126033"/>
                </a:xfrm>
                <a:prstGeom prst="donut">
                  <a:avLst>
                    <a:gd name="adj" fmla="val 366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ound Same Side Corner Rectangle 49">
                  <a:extLst>
                    <a:ext uri="{FF2B5EF4-FFF2-40B4-BE49-F238E27FC236}">
                      <a16:creationId xmlns="" xmlns:a16="http://schemas.microsoft.com/office/drawing/2014/main" id="{2BB6F33C-BBBD-4226-B37E-FC4DE04C033D}"/>
                    </a:ext>
                  </a:extLst>
                </p:cNvPr>
                <p:cNvSpPr/>
                <p:nvPr/>
              </p:nvSpPr>
              <p:spPr>
                <a:xfrm rot="7735350">
                  <a:off x="9865709" y="4334171"/>
                  <a:ext cx="503113" cy="310161"/>
                </a:xfrm>
                <a:prstGeom prst="round2SameRect">
                  <a:avLst>
                    <a:gd name="adj1" fmla="val 31004"/>
                    <a:gd name="adj2" fmla="val 0"/>
                  </a:avLst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0" name="橢圓 39"/>
              <p:cNvSpPr/>
              <p:nvPr/>
            </p:nvSpPr>
            <p:spPr>
              <a:xfrm>
                <a:off x="837031" y="1524152"/>
                <a:ext cx="1544556" cy="15445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9903689" y="571953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TW" altLang="en-US" sz="2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員工問題</a:t>
              </a:r>
              <a:endPara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60146" y="4557893"/>
              <a:ext cx="1169005" cy="1225799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8336724" y="2380960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員工數計算？</a:t>
              </a:r>
              <a:endParaRPr lang="zh-TW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842916" y="3096893"/>
              <a:ext cx="3681184" cy="1426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ts val="30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月份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之投保全職人員名單為準。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eaLnBrk="0" hangingPunct="0">
                <a:lnSpc>
                  <a:spcPts val="2200"/>
                </a:lnSpc>
                <a:buFont typeface="Wingdings" panose="05000000000000000000" pitchFamily="2" charset="2"/>
                <a:buChar char="u"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員工有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增加補貼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eaLnBrk="0" hangingPunct="0">
                <a:lnSpc>
                  <a:spcPts val="2200"/>
                </a:lnSpc>
                <a:buFont typeface="Wingdings" panose="05000000000000000000" pitchFamily="2" charset="2"/>
                <a:buChar char="u"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員工有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減少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時，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核實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補貼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1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9429546" y="313028"/>
            <a:ext cx="2469182" cy="1410432"/>
            <a:chOff x="9429546" y="313028"/>
            <a:chExt cx="2469182" cy="1410432"/>
          </a:xfrm>
        </p:grpSpPr>
        <p:grpSp>
          <p:nvGrpSpPr>
            <p:cNvPr id="67" name="群組 66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9647937" y="1077129"/>
              <a:ext cx="20313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全職員工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4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en-US" dirty="0"/>
          </a:p>
        </p:txBody>
      </p:sp>
      <p:sp>
        <p:nvSpPr>
          <p:cNvPr id="36" name="矩形 35"/>
          <p:cNvSpPr/>
          <p:nvPr/>
        </p:nvSpPr>
        <p:spPr>
          <a:xfrm>
            <a:off x="932997" y="1853761"/>
            <a:ext cx="10435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參考主計總處之定義：指每月給付受雇員工之工作報酬。</a:t>
            </a:r>
            <a:endParaRPr lang="zh-TW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932997" y="2587886"/>
            <a:ext cx="2477542" cy="3693314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3585736" y="2587886"/>
            <a:ext cx="2477542" cy="3693314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6235621" y="2566828"/>
            <a:ext cx="2477542" cy="3693314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40" name="圓角矩形 39"/>
          <p:cNvSpPr/>
          <p:nvPr/>
        </p:nvSpPr>
        <p:spPr>
          <a:xfrm>
            <a:off x="8891213" y="2587886"/>
            <a:ext cx="2477542" cy="3693314"/>
          </a:xfrm>
          <a:prstGeom prst="roundRect">
            <a:avLst/>
          </a:prstGeom>
          <a:solidFill>
            <a:srgbClr val="FF996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932997" y="2583670"/>
            <a:ext cx="7783020" cy="48381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8859695" y="2574773"/>
            <a:ext cx="2521524" cy="483815"/>
          </a:xfrm>
          <a:prstGeom prst="roundRect">
            <a:avLst/>
          </a:prstGeom>
          <a:solidFill>
            <a:srgbClr val="FF8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519758" y="260582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報酬涵蓋範圍</a:t>
            </a:r>
            <a:endParaRPr lang="zh-TW" altLang="en-US" sz="2400" b="1" dirty="0"/>
          </a:p>
        </p:txBody>
      </p:sp>
      <p:sp>
        <p:nvSpPr>
          <p:cNvPr id="44" name="矩形 43"/>
          <p:cNvSpPr/>
          <p:nvPr/>
        </p:nvSpPr>
        <p:spPr>
          <a:xfrm>
            <a:off x="8963053" y="258584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不列入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計算項目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93422" y="3214970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5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本薪</a:t>
            </a:r>
            <a:endParaRPr lang="zh-TW" altLang="en-US" sz="5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59996" y="3261136"/>
            <a:ext cx="239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按月給付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</a:t>
            </a:r>
            <a:endParaRPr lang="en-US" altLang="zh-TW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固定津貼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獎金</a:t>
            </a:r>
            <a:endParaRPr lang="zh-TW" altLang="en-US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154179" y="326113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若以</a:t>
            </a: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實物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方式給付</a:t>
            </a:r>
            <a:endParaRPr lang="en-US" altLang="zh-TW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dist"/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應按</a:t>
            </a: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實價折值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計入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000466" y="5905142"/>
            <a:ext cx="4331843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i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不扣除</a:t>
            </a:r>
            <a:r>
              <a:rPr lang="zh-TW" altLang="en-US" sz="1600" b="1" i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應付所得稅、保險稅、工會會費</a:t>
            </a:r>
            <a:endParaRPr lang="zh-TW" altLang="en-US" sz="1600" b="1" i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55488" y="4243080"/>
            <a:ext cx="10791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dist">
              <a:buFont typeface="Wingdings" panose="05000000000000000000" pitchFamily="2" charset="2"/>
              <a:buChar char="u"/>
            </a:pP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房屋津貼</a:t>
            </a:r>
            <a:endParaRPr lang="en-US" altLang="zh-TW" sz="1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 algn="dist">
              <a:buFont typeface="Wingdings" panose="05000000000000000000" pitchFamily="2" charset="2"/>
              <a:buChar char="u"/>
            </a:pP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交通費</a:t>
            </a:r>
            <a:endParaRPr lang="en-US" altLang="zh-TW" sz="1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 algn="dist">
              <a:buFont typeface="Wingdings" panose="05000000000000000000" pitchFamily="2" charset="2"/>
              <a:buChar char="u"/>
            </a:pP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膳食費</a:t>
            </a:r>
            <a:endParaRPr lang="en-US" altLang="zh-TW" sz="1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 algn="dist">
              <a:buFont typeface="Wingdings" panose="05000000000000000000" pitchFamily="2" charset="2"/>
              <a:buChar char="u"/>
            </a:pP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水電費</a:t>
            </a:r>
            <a:endParaRPr lang="en-US" altLang="zh-TW" sz="1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54582" y="4240091"/>
            <a:ext cx="1296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全勤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獎金</a:t>
            </a:r>
            <a:endParaRPr lang="en-US" altLang="zh-TW" sz="1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按月發放之工作獎金</a:t>
            </a:r>
            <a:endParaRPr lang="en-US" altLang="zh-TW" sz="1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4625"/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如業績、生產、績效獎金</a:t>
            </a:r>
            <a:r>
              <a:rPr lang="en-US" altLang="zh-TW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6404291" y="4467007"/>
            <a:ext cx="2211572" cy="881221"/>
            <a:chOff x="6623698" y="4872777"/>
            <a:chExt cx="1932337" cy="769957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81561" y="4873177"/>
              <a:ext cx="774474" cy="76955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23698" y="4872777"/>
              <a:ext cx="717985" cy="744825"/>
            </a:xfrm>
            <a:prstGeom prst="rect">
              <a:avLst/>
            </a:prstGeom>
          </p:spPr>
        </p:pic>
        <p:sp>
          <p:nvSpPr>
            <p:cNvPr id="23" name="向右箭號 22"/>
            <p:cNvSpPr/>
            <p:nvPr/>
          </p:nvSpPr>
          <p:spPr>
            <a:xfrm>
              <a:off x="7429834" y="5084614"/>
              <a:ext cx="474432" cy="21060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向右箭號 59"/>
            <p:cNvSpPr/>
            <p:nvPr/>
          </p:nvSpPr>
          <p:spPr>
            <a:xfrm flipH="1">
              <a:off x="7322128" y="5289225"/>
              <a:ext cx="474432" cy="21060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0714" y="5794218"/>
            <a:ext cx="675711" cy="61961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9104795" y="3237054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加班費</a:t>
            </a:r>
            <a:endParaRPr lang="zh-TW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8" name="圖片 57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5439" y="4357540"/>
            <a:ext cx="1243297" cy="1443682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9133444" y="3989229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每月固定加班亦不採認</a:t>
            </a:r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加號 58"/>
          <p:cNvSpPr/>
          <p:nvPr/>
        </p:nvSpPr>
        <p:spPr>
          <a:xfrm rot="2707131">
            <a:off x="9857092" y="4481134"/>
            <a:ext cx="1399806" cy="1399806"/>
          </a:xfrm>
          <a:prstGeom prst="mathPlus">
            <a:avLst>
              <a:gd name="adj1" fmla="val 126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361" y="4094278"/>
            <a:ext cx="1398881" cy="1734149"/>
          </a:xfrm>
          <a:prstGeom prst="rect">
            <a:avLst/>
          </a:prstGeom>
        </p:spPr>
      </p:pic>
      <p:sp>
        <p:nvSpPr>
          <p:cNvPr id="52" name="Google Shape;422;p60"/>
          <p:cNvSpPr txBox="1">
            <a:spLocks noChangeArrowheads="1"/>
          </p:cNvSpPr>
          <p:nvPr/>
        </p:nvSpPr>
        <p:spPr bwMode="auto">
          <a:xfrm>
            <a:off x="1781938" y="226499"/>
            <a:ext cx="8337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8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8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417105" y="313028"/>
            <a:ext cx="2492991" cy="1410432"/>
            <a:chOff x="9417105" y="313028"/>
            <a:chExt cx="2492991" cy="1410432"/>
          </a:xfrm>
        </p:grpSpPr>
        <p:grpSp>
          <p:nvGrpSpPr>
            <p:cNvPr id="63" name="群組 62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417105" y="1077129"/>
              <a:ext cx="24929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經常性薪資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0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95626" y="2793746"/>
            <a:ext cx="454483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申請前曾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裁員、減班休息、減薪情事</a:t>
            </a:r>
            <a:endParaRPr lang="en-US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仍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可申請</a:t>
            </a:r>
            <a:endParaRPr lang="zh-TW" altLang="zh-TW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541385" y="2793746"/>
            <a:ext cx="476180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獲補貼期間，進行減班休息、裁員、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減薪</a:t>
            </a:r>
            <a:endParaRPr lang="en-US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解散或歇業者 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取消資格</a:t>
            </a:r>
            <a:endParaRPr lang="zh-TW" altLang="zh-TW" sz="3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238223" y="3021557"/>
            <a:ext cx="1213164" cy="2956290"/>
            <a:chOff x="5193619" y="2776230"/>
            <a:chExt cx="1072615" cy="2956290"/>
          </a:xfrm>
        </p:grpSpPr>
        <p:sp>
          <p:nvSpPr>
            <p:cNvPr id="37" name="橢圓 36"/>
            <p:cNvSpPr/>
            <p:nvPr/>
          </p:nvSpPr>
          <p:spPr>
            <a:xfrm>
              <a:off x="5193619" y="5392669"/>
              <a:ext cx="339851" cy="3398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/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5358331" y="2776230"/>
              <a:ext cx="0" cy="2762959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五邊形 46"/>
            <p:cNvSpPr/>
            <p:nvPr/>
          </p:nvSpPr>
          <p:spPr>
            <a:xfrm>
              <a:off x="5240475" y="2883254"/>
              <a:ext cx="1025759" cy="2150807"/>
            </a:xfrm>
            <a:prstGeom prst="homePlate">
              <a:avLst>
                <a:gd name="adj" fmla="val 15676"/>
              </a:avLst>
            </a:prstGeom>
            <a:solidFill>
              <a:srgbClr val="FFC000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none" rtlCol="0" anchor="ctr"/>
            <a:lstStyle/>
            <a:p>
              <a:r>
                <a:rPr lang="zh-TW" altLang="en-US" sz="3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獲補貼後</a:t>
              </a:r>
              <a:endPara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5" name="＞形箭號 54"/>
            <p:cNvSpPr/>
            <p:nvPr/>
          </p:nvSpPr>
          <p:spPr>
            <a:xfrm>
              <a:off x="5970984" y="2971620"/>
              <a:ext cx="182410" cy="1967291"/>
            </a:xfrm>
            <a:prstGeom prst="chevron">
              <a:avLst>
                <a:gd name="adj" fmla="val 8484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＞形箭號 99"/>
            <p:cNvSpPr/>
            <p:nvPr/>
          </p:nvSpPr>
          <p:spPr>
            <a:xfrm>
              <a:off x="6010026" y="2975011"/>
              <a:ext cx="215063" cy="1967291"/>
            </a:xfrm>
            <a:prstGeom prst="chevron">
              <a:avLst>
                <a:gd name="adj" fmla="val 7694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37478" y="5785315"/>
            <a:ext cx="10945713" cy="294080"/>
            <a:chOff x="537478" y="5539988"/>
            <a:chExt cx="10945713" cy="294080"/>
          </a:xfrm>
        </p:grpSpPr>
        <p:grpSp>
          <p:nvGrpSpPr>
            <p:cNvPr id="56" name="群組 55"/>
            <p:cNvGrpSpPr/>
            <p:nvPr/>
          </p:nvGrpSpPr>
          <p:grpSpPr>
            <a:xfrm>
              <a:off x="537478" y="5539988"/>
              <a:ext cx="10945713" cy="293281"/>
              <a:chOff x="416805" y="5791200"/>
              <a:chExt cx="10945713" cy="180000"/>
            </a:xfrm>
            <a:solidFill>
              <a:schemeClr val="bg1">
                <a:lumMod val="65000"/>
              </a:schemeClr>
            </a:solidFill>
          </p:grpSpPr>
          <p:sp>
            <p:nvSpPr>
              <p:cNvPr id="57" name="矩形 56"/>
              <p:cNvSpPr/>
              <p:nvPr/>
            </p:nvSpPr>
            <p:spPr>
              <a:xfrm>
                <a:off x="506803" y="5791200"/>
                <a:ext cx="10765717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416805" y="579120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橢圓 58"/>
              <p:cNvSpPr/>
              <p:nvPr/>
            </p:nvSpPr>
            <p:spPr>
              <a:xfrm>
                <a:off x="11182518" y="579120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3" name="直線接點 62"/>
            <p:cNvCxnSpPr/>
            <p:nvPr/>
          </p:nvCxnSpPr>
          <p:spPr>
            <a:xfrm flipH="1">
              <a:off x="76559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H="1">
              <a:off x="109105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H="1">
              <a:off x="141651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H="1">
              <a:off x="174197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H="1">
              <a:off x="206743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flipH="1">
              <a:off x="239289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 flipH="1">
              <a:off x="271835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H="1">
              <a:off x="304381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H="1">
              <a:off x="336927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>
              <a:off x="369473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H="1">
              <a:off x="402019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flipH="1">
              <a:off x="434565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flipH="1">
              <a:off x="467111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flipH="1">
              <a:off x="499657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H="1">
              <a:off x="532203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H="1">
              <a:off x="564749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 flipH="1">
              <a:off x="597295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 flipH="1">
              <a:off x="629841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H="1">
              <a:off x="662387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H="1">
              <a:off x="694933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H="1">
              <a:off x="727479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H="1">
              <a:off x="7680325" y="5540787"/>
              <a:ext cx="213209" cy="263694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H="1">
              <a:off x="792571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H="1">
              <a:off x="825117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flipH="1">
              <a:off x="857663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H="1">
              <a:off x="890209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 flipH="1">
              <a:off x="922755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H="1">
              <a:off x="955301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flipH="1">
              <a:off x="987847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flipH="1">
              <a:off x="1020393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flipH="1">
              <a:off x="10529392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H="1">
              <a:off x="10854853" y="5540787"/>
              <a:ext cx="293282" cy="293281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標題 2"/>
          <p:cNvSpPr txBox="1">
            <a:spLocks/>
          </p:cNvSpPr>
          <p:nvPr/>
        </p:nvSpPr>
        <p:spPr>
          <a:xfrm>
            <a:off x="1939118" y="1758333"/>
            <a:ext cx="9949079" cy="5847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zh-TW" sz="3200" dirty="0" smtClean="0">
                <a:solidFill>
                  <a:srgbClr val="FF0000"/>
                </a:solidFill>
              </a:rPr>
              <a:t>不可</a:t>
            </a:r>
            <a:r>
              <a:rPr lang="zh-TW" altLang="zh-TW" sz="3200" dirty="0" smtClean="0"/>
              <a:t>實施</a:t>
            </a:r>
            <a:r>
              <a:rPr lang="zh-TW" altLang="zh-TW" sz="3200" dirty="0"/>
              <a:t>減班休息</a:t>
            </a:r>
            <a:r>
              <a:rPr lang="zh-TW" altLang="zh-TW" sz="3200" dirty="0" smtClean="0"/>
              <a:t>、裁員</a:t>
            </a:r>
            <a:r>
              <a:rPr lang="zh-TW" altLang="en-US" sz="3200" dirty="0" smtClean="0"/>
              <a:t>、員工</a:t>
            </a:r>
            <a:r>
              <a:rPr lang="zh-TW" altLang="zh-TW" sz="3200" dirty="0" smtClean="0"/>
              <a:t>減薪</a:t>
            </a:r>
            <a:endParaRPr lang="zh-TW" altLang="en-US" sz="3200" u="sng" dirty="0"/>
          </a:p>
        </p:txBody>
      </p:sp>
      <p:sp>
        <p:nvSpPr>
          <p:cNvPr id="96" name="圓角矩形 95"/>
          <p:cNvSpPr/>
          <p:nvPr/>
        </p:nvSpPr>
        <p:spPr>
          <a:xfrm>
            <a:off x="629369" y="1499748"/>
            <a:ext cx="1169043" cy="116904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C9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補助期間</a:t>
            </a:r>
            <a:endParaRPr lang="zh-TW" altLang="en-US" sz="32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017725" y="6081987"/>
            <a:ext cx="4185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企業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保就業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，政府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有補貼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1236086" y="3918036"/>
            <a:ext cx="863257" cy="863257"/>
          </a:xfrm>
          <a:prstGeom prst="donut">
            <a:avLst>
              <a:gd name="adj" fmla="val 1531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乘號 12"/>
          <p:cNvSpPr/>
          <p:nvPr/>
        </p:nvSpPr>
        <p:spPr>
          <a:xfrm>
            <a:off x="6645997" y="3825303"/>
            <a:ext cx="1032747" cy="1032747"/>
          </a:xfrm>
          <a:prstGeom prst="mathMultiply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11311967" y="5606538"/>
            <a:ext cx="603242" cy="6228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53" y="4642066"/>
            <a:ext cx="1106419" cy="110641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22" y="4642067"/>
            <a:ext cx="1106419" cy="110641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97" y="4955410"/>
            <a:ext cx="838337" cy="838337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9158609" y="4330723"/>
            <a:ext cx="1650270" cy="1436177"/>
            <a:chOff x="8919598" y="4163569"/>
            <a:chExt cx="1842343" cy="160333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9" r="32181" b="28959"/>
            <a:stretch/>
          </p:blipFill>
          <p:spPr>
            <a:xfrm flipH="1">
              <a:off x="8919598" y="4858050"/>
              <a:ext cx="590377" cy="77840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609" y="4163569"/>
              <a:ext cx="1603332" cy="1603332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093629" y="5374516"/>
              <a:ext cx="127373" cy="200722"/>
            </a:xfrm>
            <a:prstGeom prst="rect">
              <a:avLst/>
            </a:prstGeom>
            <a:solidFill>
              <a:srgbClr val="EDB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284268"/>
                  </a:solidFill>
                </a:rPr>
                <a:t>$</a:t>
              </a:r>
              <a:endParaRPr lang="zh-TW" altLang="en-US" b="1" dirty="0">
                <a:solidFill>
                  <a:srgbClr val="284268"/>
                </a:solidFill>
              </a:endParaRPr>
            </a:p>
          </p:txBody>
        </p:sp>
      </p:grpSp>
      <p:grpSp>
        <p:nvGrpSpPr>
          <p:cNvPr id="98" name="群組 97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99" name="矩形 98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保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薪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</a:t>
              </a:r>
            </a:p>
          </p:txBody>
        </p:sp>
      </p:grpSp>
      <p:sp>
        <p:nvSpPr>
          <p:cNvPr id="103" name="矩形 102"/>
          <p:cNvSpPr/>
          <p:nvPr/>
        </p:nvSpPr>
        <p:spPr>
          <a:xfrm>
            <a:off x="9647937" y="1077129"/>
            <a:ext cx="203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105" name="Google Shape;422;p60"/>
          <p:cNvSpPr txBox="1">
            <a:spLocks noChangeArrowheads="1"/>
          </p:cNvSpPr>
          <p:nvPr/>
        </p:nvSpPr>
        <p:spPr bwMode="auto">
          <a:xfrm>
            <a:off x="1781938" y="226499"/>
            <a:ext cx="8337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8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8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14</a:t>
            </a:fld>
            <a:endParaRPr lang="en-US" dirty="0"/>
          </a:p>
        </p:txBody>
      </p:sp>
      <p:sp>
        <p:nvSpPr>
          <p:cNvPr id="6" name="矩形 28"/>
          <p:cNvSpPr>
            <a:spLocks noChangeArrowheads="1"/>
          </p:cNvSpPr>
          <p:nvPr/>
        </p:nvSpPr>
        <p:spPr bwMode="auto">
          <a:xfrm>
            <a:off x="8393441" y="1389856"/>
            <a:ext cx="327756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平均營業額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減少達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</a:p>
        </p:txBody>
      </p:sp>
      <p:sp>
        <p:nvSpPr>
          <p:cNvPr id="8" name="矩形 19"/>
          <p:cNvSpPr>
            <a:spLocks noChangeArrowheads="1"/>
          </p:cNvSpPr>
          <p:nvPr/>
        </p:nvSpPr>
        <p:spPr bwMode="auto">
          <a:xfrm>
            <a:off x="960553" y="1325563"/>
            <a:ext cx="1222204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受影響事業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認定：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今年                                               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endParaRPr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平行四邊形 9"/>
          <p:cNvSpPr/>
          <p:nvPr/>
        </p:nvSpPr>
        <p:spPr>
          <a:xfrm>
            <a:off x="6346008" y="2203450"/>
            <a:ext cx="5252020" cy="644525"/>
          </a:xfrm>
          <a:prstGeom prst="parallelogram">
            <a:avLst/>
          </a:prstGeom>
          <a:solidFill>
            <a:srgbClr val="FF614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5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平行四邊形 10"/>
          <p:cNvSpPr/>
          <p:nvPr/>
        </p:nvSpPr>
        <p:spPr>
          <a:xfrm>
            <a:off x="510201" y="2236788"/>
            <a:ext cx="5206149" cy="566737"/>
          </a:xfrm>
          <a:prstGeom prst="parallelogram">
            <a:avLst/>
          </a:prstGeom>
          <a:solidFill>
            <a:srgbClr val="6C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699932" y="2259013"/>
            <a:ext cx="482251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3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防疫千億保</a:t>
            </a:r>
          </a:p>
        </p:txBody>
      </p:sp>
      <p:sp>
        <p:nvSpPr>
          <p:cNvPr id="13" name="矩形 79"/>
          <p:cNvSpPr>
            <a:spLocks noChangeArrowheads="1"/>
          </p:cNvSpPr>
          <p:nvPr/>
        </p:nvSpPr>
        <p:spPr bwMode="auto">
          <a:xfrm>
            <a:off x="28574" y="3305175"/>
            <a:ext cx="607766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保證專款</a:t>
            </a:r>
            <a:r>
              <a:rPr lang="en-US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en-US" altLang="zh-TW" sz="4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加碼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 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億大型融資保證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可以承作貸款</a:t>
            </a:r>
            <a:r>
              <a:rPr lang="en-US" altLang="zh-TW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3,000 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9"/>
          <p:cNvSpPr txBox="1">
            <a:spLocks noChangeArrowheads="1"/>
          </p:cNvSpPr>
          <p:nvPr/>
        </p:nvSpPr>
        <p:spPr bwMode="auto">
          <a:xfrm>
            <a:off x="6562844" y="2249488"/>
            <a:ext cx="493302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3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中央銀行</a:t>
            </a:r>
          </a:p>
        </p:txBody>
      </p:sp>
      <p:sp>
        <p:nvSpPr>
          <p:cNvPr id="15" name="矩形 79"/>
          <p:cNvSpPr>
            <a:spLocks noChangeArrowheads="1"/>
          </p:cNvSpPr>
          <p:nvPr/>
        </p:nvSpPr>
        <p:spPr bwMode="auto">
          <a:xfrm>
            <a:off x="6373114" y="3413125"/>
            <a:ext cx="503518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 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信保保證 </a:t>
            </a:r>
            <a:r>
              <a:rPr lang="en-US" altLang="zh-TW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成；利率 </a:t>
            </a:r>
            <a:r>
              <a:rPr lang="en-US" altLang="zh-TW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 </a:t>
            </a:r>
            <a:endParaRPr lang="en-US" altLang="zh-TW" sz="2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貸款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 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信保保證</a:t>
            </a:r>
            <a:r>
              <a:rPr lang="en-US" altLang="zh-TW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 </a:t>
            </a:r>
            <a:r>
              <a:rPr lang="zh-TW" altLang="en-US" sz="1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銀行自行徵提擔保品者  </a:t>
            </a:r>
            <a:endParaRPr lang="en-US" altLang="zh-TW" sz="1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利率 </a:t>
            </a:r>
            <a:r>
              <a:rPr lang="en-US" altLang="zh-TW" sz="20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1.5% 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960553" y="3090863"/>
            <a:ext cx="47557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06109" y="2946400"/>
            <a:ext cx="1953609" cy="412750"/>
          </a:xfrm>
          <a:prstGeom prst="rect">
            <a:avLst/>
          </a:prstGeom>
          <a:solidFill>
            <a:srgbClr val="6C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ctr">
              <a:defRPr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2000" dirty="0"/>
              <a:t>政府當保人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562844" y="2959100"/>
            <a:ext cx="4728693" cy="431800"/>
          </a:xfrm>
          <a:prstGeom prst="rect">
            <a:avLst/>
          </a:prstGeom>
          <a:solidFill>
            <a:srgbClr val="FF614C"/>
          </a:solidFill>
          <a:ln>
            <a:solidFill>
              <a:srgbClr val="FF6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提供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銀行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2,000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億元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資金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5198" y="2882900"/>
            <a:ext cx="5033098" cy="2706688"/>
          </a:xfrm>
          <a:prstGeom prst="rect">
            <a:avLst/>
          </a:prstGeom>
          <a:noFill/>
          <a:ln>
            <a:solidFill>
              <a:srgbClr val="FF61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201" y="2873375"/>
            <a:ext cx="5108157" cy="2716213"/>
          </a:xfrm>
          <a:prstGeom prst="rect">
            <a:avLst/>
          </a:prstGeom>
          <a:noFill/>
          <a:ln>
            <a:solidFill>
              <a:srgbClr val="6CCC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6109" y="5040313"/>
            <a:ext cx="4916340" cy="463550"/>
          </a:xfrm>
          <a:prstGeom prst="rect">
            <a:avLst/>
          </a:prstGeom>
          <a:solidFill>
            <a:srgbClr val="6C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受影響事業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皆適用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469022" y="5048250"/>
            <a:ext cx="4822516" cy="444500"/>
          </a:xfrm>
          <a:prstGeom prst="rect">
            <a:avLst/>
          </a:prstGeom>
          <a:solidFill>
            <a:srgbClr val="FF6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中小企業資金紓困</a:t>
            </a:r>
          </a:p>
        </p:txBody>
      </p:sp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76529" y="1919288"/>
            <a:ext cx="874016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1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依法辦理公司登記、商業登記、有限合夥登記、稅籍登記及小規模商業</a:t>
            </a:r>
            <a:endParaRPr lang="zh-TW" altLang="en-US" sz="13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46087" y="981075"/>
            <a:ext cx="2366432" cy="95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今年任一個月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或去年下半年月平均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或去年同期月平均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或前年同期月平均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Google Shape;422;p60"/>
          <p:cNvSpPr txBox="1">
            <a:spLocks noChangeArrowheads="1"/>
          </p:cNvSpPr>
          <p:nvPr/>
        </p:nvSpPr>
        <p:spPr bwMode="auto">
          <a:xfrm>
            <a:off x="3461140" y="253370"/>
            <a:ext cx="574615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融資協處</a:t>
            </a:r>
          </a:p>
        </p:txBody>
      </p:sp>
      <p:sp>
        <p:nvSpPr>
          <p:cNvPr id="28" name="矩形 27"/>
          <p:cNvSpPr/>
          <p:nvPr/>
        </p:nvSpPr>
        <p:spPr>
          <a:xfrm>
            <a:off x="149502" y="5649913"/>
            <a:ext cx="11521499" cy="1146175"/>
          </a:xfrm>
          <a:prstGeom prst="rect">
            <a:avLst/>
          </a:prstGeom>
          <a:solidFill>
            <a:srgbClr val="F5C63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平行四邊形 28"/>
          <p:cNvSpPr/>
          <p:nvPr/>
        </p:nvSpPr>
        <p:spPr>
          <a:xfrm>
            <a:off x="149502" y="5654675"/>
            <a:ext cx="1797237" cy="1146175"/>
          </a:xfrm>
          <a:prstGeom prst="parallelogram">
            <a:avLst>
              <a:gd name="adj" fmla="val 25760"/>
            </a:avLst>
          </a:prstGeom>
          <a:solidFill>
            <a:srgbClr val="FF614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利息</a:t>
            </a:r>
            <a:endParaRPr lang="en-US" altLang="zh-TW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</a:p>
        </p:txBody>
      </p:sp>
      <p:sp>
        <p:nvSpPr>
          <p:cNvPr id="30" name="加號 29"/>
          <p:cNvSpPr/>
          <p:nvPr/>
        </p:nvSpPr>
        <p:spPr>
          <a:xfrm>
            <a:off x="2949606" y="3760788"/>
            <a:ext cx="377377" cy="288925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等於 30"/>
          <p:cNvSpPr/>
          <p:nvPr/>
        </p:nvSpPr>
        <p:spPr>
          <a:xfrm rot="5400000">
            <a:off x="3027218" y="4236197"/>
            <a:ext cx="215900" cy="446182"/>
          </a:xfrm>
          <a:prstGeom prst="mathEqual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79"/>
          <p:cNvSpPr>
            <a:spLocks noChangeArrowheads="1"/>
          </p:cNvSpPr>
          <p:nvPr/>
        </p:nvSpPr>
        <p:spPr bwMode="auto">
          <a:xfrm>
            <a:off x="1898785" y="5649913"/>
            <a:ext cx="42470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舊有貸款展延      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0.81%</a:t>
            </a: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營運資金貸款   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1.845%</a:t>
            </a: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振興資金貸款   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0.845%</a:t>
            </a:r>
          </a:p>
        </p:txBody>
      </p:sp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7036131" y="5799138"/>
            <a:ext cx="39426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營運資金貸款   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1.845%</a:t>
            </a:r>
          </a:p>
          <a:p>
            <a:pPr>
              <a:spcBef>
                <a:spcPts val="300"/>
              </a:spcBef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振興資金貸款   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0.845%</a:t>
            </a:r>
            <a:endParaRPr lang="zh-TW" altLang="en-US" sz="24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37565" y="1298575"/>
            <a:ext cx="2458169" cy="58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任連續兩個月平均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或任一個月 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58259" y="1019175"/>
            <a:ext cx="5520979" cy="900113"/>
          </a:xfrm>
          <a:prstGeom prst="rect">
            <a:avLst/>
          </a:prstGeom>
          <a:solidFill>
            <a:schemeClr val="bg1">
              <a:alpha val="45098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43" name="群組 42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4" name="矩形 43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補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9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15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3414600" y="1388735"/>
            <a:ext cx="1643062" cy="895350"/>
          </a:xfrm>
          <a:prstGeom prst="rect">
            <a:avLst/>
          </a:prstGeom>
          <a:solidFill>
            <a:srgbClr val="9A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5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1503" y="1681156"/>
            <a:ext cx="16605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舊有貸款展延</a:t>
            </a:r>
            <a:endParaRPr lang="zh-TW" altLang="en-US" sz="1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290685" y="1398588"/>
            <a:ext cx="1643063" cy="893762"/>
            <a:chOff x="8701881" y="1413184"/>
            <a:chExt cx="1643063" cy="893762"/>
          </a:xfrm>
        </p:grpSpPr>
        <p:sp>
          <p:nvSpPr>
            <p:cNvPr id="8" name="矩形 7"/>
            <p:cNvSpPr/>
            <p:nvPr/>
          </p:nvSpPr>
          <p:spPr>
            <a:xfrm>
              <a:off x="8701881" y="1413184"/>
              <a:ext cx="1643063" cy="893762"/>
            </a:xfrm>
            <a:prstGeom prst="rect">
              <a:avLst/>
            </a:prstGeom>
            <a:solidFill>
              <a:srgbClr val="FF614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5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32"/>
            <p:cNvSpPr>
              <a:spLocks noChangeArrowheads="1"/>
            </p:cNvSpPr>
            <p:nvPr/>
          </p:nvSpPr>
          <p:spPr bwMode="auto">
            <a:xfrm>
              <a:off x="8736806" y="1702109"/>
              <a:ext cx="15954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/>
              <a:r>
                <a:rPr lang="zh-TW" altLang="en-US" sz="18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振興資金貸款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857875" y="1400484"/>
            <a:ext cx="2160587" cy="893762"/>
            <a:chOff x="5857875" y="1400484"/>
            <a:chExt cx="2160587" cy="893762"/>
          </a:xfrm>
        </p:grpSpPr>
        <p:sp>
          <p:nvSpPr>
            <p:cNvPr id="6" name="矩形 5"/>
            <p:cNvSpPr/>
            <p:nvPr/>
          </p:nvSpPr>
          <p:spPr>
            <a:xfrm>
              <a:off x="5893594" y="1400484"/>
              <a:ext cx="2089150" cy="893762"/>
            </a:xfrm>
            <a:prstGeom prst="rect">
              <a:avLst/>
            </a:prstGeom>
            <a:solidFill>
              <a:srgbClr val="F5C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28"/>
            <p:cNvSpPr>
              <a:spLocks noChangeArrowheads="1"/>
            </p:cNvSpPr>
            <p:nvPr/>
          </p:nvSpPr>
          <p:spPr bwMode="auto">
            <a:xfrm>
              <a:off x="6074490" y="1449697"/>
              <a:ext cx="1731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/>
              <a:r>
                <a:rPr lang="zh-TW" altLang="en-US" sz="18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營運資金貸款</a:t>
              </a:r>
            </a:p>
          </p:txBody>
        </p:sp>
        <p:sp>
          <p:nvSpPr>
            <p:cNvPr id="10" name="矩形 41"/>
            <p:cNvSpPr>
              <a:spLocks noChangeArrowheads="1"/>
            </p:cNvSpPr>
            <p:nvPr/>
          </p:nvSpPr>
          <p:spPr bwMode="auto">
            <a:xfrm>
              <a:off x="5857875" y="1758465"/>
              <a:ext cx="21605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/>
              <a:r>
                <a:rPr lang="en-US" altLang="zh-TW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限薪資及租金</a:t>
              </a:r>
              <a:r>
                <a:rPr lang="en-US" altLang="zh-TW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algn="ctr"/>
              <a:r>
                <a:rPr lang="en-US" altLang="zh-TW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不裁員、減薪、減班休息等</a:t>
              </a:r>
              <a:r>
                <a:rPr lang="en-US" altLang="zh-TW" sz="1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05280"/>
              </p:ext>
            </p:extLst>
          </p:nvPr>
        </p:nvGraphicFramePr>
        <p:xfrm>
          <a:off x="472440" y="2294246"/>
          <a:ext cx="11247121" cy="42179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8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2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944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864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融資額度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維持舊貸額度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360000" marR="0" lvl="0" indent="-28575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中小最高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億元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0" marR="0" lvl="0" indent="-28575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非中小最高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億元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64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防疫千億保</a:t>
                      </a:r>
                      <a:endParaRPr lang="en-US" altLang="zh-TW" sz="180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維持原保證成數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</a:t>
                      </a: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保證</a:t>
                      </a:r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8-9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</a:t>
                      </a: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保證</a:t>
                      </a:r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9753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</a:t>
                      </a:r>
                      <a:endParaRPr lang="en-US" altLang="zh-TW" sz="180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貼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利率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補貼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0.81%</a:t>
                      </a:r>
                      <a:endParaRPr lang="zh-TW" altLang="en-US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依貸款利率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1.845%)</a:t>
                      </a:r>
                      <a:endParaRPr lang="zh-TW" altLang="en-US" sz="16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全額補貼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補貼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0.845%</a:t>
                      </a:r>
                      <a:endParaRPr lang="zh-TW" altLang="en-US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3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47" marR="91447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每家上限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每家上限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5.5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每家上限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85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47" marR="91447"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期限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180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圖形 501" descr="燈泡與齒輪">
            <a:extLst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/>
            </a:extLst>
          </a:blip>
          <a:stretch>
            <a:fillRect/>
          </a:stretch>
        </p:blipFill>
        <p:spPr>
          <a:xfrm>
            <a:off x="981157" y="1180461"/>
            <a:ext cx="1350288" cy="1104900"/>
          </a:xfrm>
          <a:prstGeom prst="rect">
            <a:avLst/>
          </a:prstGeom>
        </p:spPr>
      </p:pic>
      <p:sp>
        <p:nvSpPr>
          <p:cNvPr id="20" name="Google Shape;422;p60"/>
          <p:cNvSpPr txBox="1">
            <a:spLocks noChangeArrowheads="1"/>
          </p:cNvSpPr>
          <p:nvPr/>
        </p:nvSpPr>
        <p:spPr bwMode="auto">
          <a:xfrm>
            <a:off x="3461140" y="253370"/>
            <a:ext cx="574615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融資協處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26" name="矩形 25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補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4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16</a:t>
            </a:fld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670560" y="1500188"/>
            <a:ext cx="10927080" cy="4895850"/>
            <a:chOff x="222250" y="1500188"/>
            <a:chExt cx="8789988" cy="4895850"/>
          </a:xfrm>
        </p:grpSpPr>
        <p:sp>
          <p:nvSpPr>
            <p:cNvPr id="5" name="圓角矩形 4"/>
            <p:cNvSpPr/>
            <p:nvPr/>
          </p:nvSpPr>
          <p:spPr>
            <a:xfrm>
              <a:off x="395288" y="2349500"/>
              <a:ext cx="2324100" cy="1366838"/>
            </a:xfrm>
            <a:prstGeom prst="roundRect">
              <a:avLst/>
            </a:prstGeom>
            <a:solidFill>
              <a:srgbClr val="6C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6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受影響</a:t>
              </a:r>
              <a:endParaRPr lang="en-US" altLang="zh-TW" sz="36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</a:endParaRPr>
            </a:p>
            <a:p>
              <a:pPr algn="ctr">
                <a:defRPr/>
              </a:pPr>
              <a:r>
                <a:rPr lang="zh-TW" altLang="en-US" sz="36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事業</a:t>
              </a:r>
              <a:endParaRPr lang="zh-TW" altLang="en-US" sz="36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3522663" y="2349500"/>
              <a:ext cx="2324100" cy="1366838"/>
            </a:xfrm>
            <a:prstGeom prst="roundRect">
              <a:avLst/>
            </a:prstGeom>
            <a:solidFill>
              <a:srgbClr val="6C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6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金融機構</a:t>
              </a:r>
              <a:endParaRPr lang="zh-TW" altLang="en-US" sz="36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6651625" y="2362200"/>
              <a:ext cx="2322513" cy="1368425"/>
            </a:xfrm>
            <a:prstGeom prst="roundRect">
              <a:avLst/>
            </a:prstGeom>
            <a:solidFill>
              <a:srgbClr val="6C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6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核貸通過</a:t>
              </a:r>
              <a:endParaRPr lang="zh-TW" altLang="en-US" sz="36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8" name="向右箭號 16"/>
            <p:cNvSpPr>
              <a:spLocks noChangeArrowheads="1"/>
            </p:cNvSpPr>
            <p:nvPr/>
          </p:nvSpPr>
          <p:spPr bwMode="auto">
            <a:xfrm>
              <a:off x="2773363" y="2781300"/>
              <a:ext cx="720725" cy="395288"/>
            </a:xfrm>
            <a:prstGeom prst="rightArrow">
              <a:avLst>
                <a:gd name="adj1" fmla="val 50000"/>
                <a:gd name="adj2" fmla="val 50132"/>
              </a:avLst>
            </a:prstGeom>
            <a:solidFill>
              <a:srgbClr val="6CC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endParaRPr lang="zh-TW" altLang="en-US" sz="1600">
                <a:solidFill>
                  <a:srgbClr val="000000"/>
                </a:solidFill>
                <a:ea typeface="華康隸書體"/>
                <a:cs typeface="華康隸書體"/>
              </a:endParaRPr>
            </a:p>
          </p:txBody>
        </p:sp>
        <p:sp>
          <p:nvSpPr>
            <p:cNvPr id="9" name="向右箭號 17"/>
            <p:cNvSpPr>
              <a:spLocks noChangeArrowheads="1"/>
            </p:cNvSpPr>
            <p:nvPr/>
          </p:nvSpPr>
          <p:spPr bwMode="auto">
            <a:xfrm>
              <a:off x="5902325" y="2794000"/>
              <a:ext cx="720725" cy="395288"/>
            </a:xfrm>
            <a:prstGeom prst="rightArrow">
              <a:avLst>
                <a:gd name="adj1" fmla="val 50000"/>
                <a:gd name="adj2" fmla="val 50132"/>
              </a:avLst>
            </a:prstGeom>
            <a:solidFill>
              <a:srgbClr val="6CC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endParaRPr lang="zh-TW" altLang="en-US" sz="1600">
                <a:solidFill>
                  <a:srgbClr val="000000"/>
                </a:solidFill>
                <a:ea typeface="華康隸書體"/>
                <a:cs typeface="華康隸書體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222250" y="4884738"/>
              <a:ext cx="2765425" cy="1511300"/>
            </a:xfrm>
            <a:prstGeom prst="roundRect">
              <a:avLst/>
            </a:prstGeom>
            <a:solidFill>
              <a:srgbClr val="74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輔導單位</a:t>
              </a:r>
              <a:endParaRPr lang="en-US" altLang="zh-TW" sz="24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</a:endParaRPr>
            </a:p>
            <a:p>
              <a:pPr algn="ctr">
                <a:defRPr/>
              </a:pPr>
              <a:r>
                <a:rPr lang="zh-TW" altLang="en-US" sz="18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協助開立受影響證明</a:t>
              </a:r>
              <a:endParaRPr lang="en-US" altLang="zh-TW" sz="18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</a:endParaRPr>
            </a:p>
            <a:p>
              <a:pPr algn="ctr">
                <a:defRPr/>
              </a:pPr>
              <a:r>
                <a:rPr lang="zh-TW" altLang="en-US" sz="18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協助企業準備貸款文件</a:t>
              </a:r>
              <a:endParaRPr lang="zh-TW" altLang="en-US" sz="18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225925" y="4884738"/>
              <a:ext cx="2709863" cy="1511300"/>
            </a:xfrm>
            <a:prstGeom prst="roundRect">
              <a:avLst/>
            </a:prstGeom>
            <a:solidFill>
              <a:srgbClr val="74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馬上辦服務中心</a:t>
              </a:r>
              <a:endParaRPr lang="en-US" altLang="zh-TW" sz="24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</a:endParaRPr>
            </a:p>
            <a:p>
              <a:pPr algn="ctr">
                <a:defRPr/>
              </a:pPr>
              <a:r>
                <a:rPr lang="zh-TW" altLang="en-US" sz="2400" b="1" dirty="0">
                  <a:solidFill>
                    <a:srgbClr val="FFFFFF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  <a:cs typeface="+mn-ea"/>
                </a:rPr>
                <a:t>免付費服務專線</a:t>
              </a:r>
              <a:endParaRPr lang="en-US" altLang="zh-TW" sz="24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</a:endParaRPr>
            </a:p>
            <a:p>
              <a:pPr algn="ctr">
                <a:defRPr/>
              </a:pPr>
              <a:endParaRPr lang="en-US" altLang="zh-TW" sz="2400" b="1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+mn-ea"/>
              </a:endParaRPr>
            </a:p>
          </p:txBody>
        </p:sp>
        <p:sp>
          <p:nvSpPr>
            <p:cNvPr id="12" name="圓角矩形 21"/>
            <p:cNvSpPr>
              <a:spLocks noChangeArrowheads="1"/>
            </p:cNvSpPr>
            <p:nvPr/>
          </p:nvSpPr>
          <p:spPr bwMode="auto">
            <a:xfrm>
              <a:off x="4392613" y="5834063"/>
              <a:ext cx="2376487" cy="4460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r>
                <a:rPr lang="en-US" altLang="zh-TW" sz="2400" b="1">
                  <a:solidFill>
                    <a:srgbClr val="74598A"/>
                  </a:solidFill>
                  <a:latin typeface="Adobe 繁黑體 Std B" pitchFamily="34" charset="-120"/>
                  <a:ea typeface="Adobe 繁黑體 Std B" pitchFamily="34" charset="-120"/>
                </a:rPr>
                <a:t>0800-056-476</a:t>
              </a:r>
              <a:endParaRPr lang="zh-TW" altLang="en-US" sz="2400" b="1">
                <a:solidFill>
                  <a:srgbClr val="74598A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pic>
          <p:nvPicPr>
            <p:cNvPr id="13" name="圖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413" y="4981575"/>
              <a:ext cx="20288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線單箭頭接點 26"/>
            <p:cNvCxnSpPr>
              <a:cxnSpLocks noChangeShapeType="1"/>
            </p:cNvCxnSpPr>
            <p:nvPr/>
          </p:nvCxnSpPr>
          <p:spPr bwMode="auto">
            <a:xfrm flipV="1">
              <a:off x="2552700" y="3859213"/>
              <a:ext cx="1162050" cy="869950"/>
            </a:xfrm>
            <a:prstGeom prst="straightConnector1">
              <a:avLst/>
            </a:prstGeom>
            <a:noFill/>
            <a:ln w="57150" algn="ctr">
              <a:solidFill>
                <a:srgbClr val="74598A"/>
              </a:solidFill>
              <a:prstDash val="sysDash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線單箭頭接點 28"/>
            <p:cNvCxnSpPr>
              <a:cxnSpLocks noChangeShapeType="1"/>
            </p:cNvCxnSpPr>
            <p:nvPr/>
          </p:nvCxnSpPr>
          <p:spPr bwMode="auto">
            <a:xfrm>
              <a:off x="6132513" y="3716338"/>
              <a:ext cx="0" cy="885825"/>
            </a:xfrm>
            <a:prstGeom prst="straightConnector1">
              <a:avLst/>
            </a:prstGeom>
            <a:noFill/>
            <a:ln w="57150" algn="ctr">
              <a:solidFill>
                <a:srgbClr val="74598A"/>
              </a:solidFill>
              <a:prstDash val="sysDash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文字方塊 31"/>
            <p:cNvSpPr txBox="1">
              <a:spLocks noChangeArrowheads="1"/>
            </p:cNvSpPr>
            <p:nvPr/>
          </p:nvSpPr>
          <p:spPr bwMode="auto">
            <a:xfrm>
              <a:off x="6272213" y="3651250"/>
              <a:ext cx="49212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solidFill>
                    <a:srgbClr val="74598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未通過</a:t>
              </a:r>
            </a:p>
          </p:txBody>
        </p:sp>
        <p:sp>
          <p:nvSpPr>
            <p:cNvPr id="17" name="文字方塊 32"/>
            <p:cNvSpPr txBox="1">
              <a:spLocks noChangeArrowheads="1"/>
            </p:cNvSpPr>
            <p:nvPr/>
          </p:nvSpPr>
          <p:spPr bwMode="auto">
            <a:xfrm>
              <a:off x="3457575" y="4430713"/>
              <a:ext cx="493713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solidFill>
                    <a:srgbClr val="74598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協助轉介</a:t>
              </a:r>
            </a:p>
          </p:txBody>
        </p:sp>
        <p:cxnSp>
          <p:nvCxnSpPr>
            <p:cNvPr id="18" name="直線單箭頭接點 33"/>
            <p:cNvCxnSpPr>
              <a:cxnSpLocks noChangeShapeType="1"/>
            </p:cNvCxnSpPr>
            <p:nvPr/>
          </p:nvCxnSpPr>
          <p:spPr bwMode="auto">
            <a:xfrm flipH="1">
              <a:off x="3073400" y="5640388"/>
              <a:ext cx="1031875" cy="0"/>
            </a:xfrm>
            <a:prstGeom prst="straightConnector1">
              <a:avLst/>
            </a:prstGeom>
            <a:noFill/>
            <a:ln w="57150" algn="ctr">
              <a:solidFill>
                <a:srgbClr val="74598A"/>
              </a:solidFill>
              <a:prstDash val="sysDash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文字方塊 36"/>
            <p:cNvSpPr txBox="1">
              <a:spLocks noChangeArrowheads="1"/>
            </p:cNvSpPr>
            <p:nvPr/>
          </p:nvSpPr>
          <p:spPr bwMode="auto">
            <a:xfrm>
              <a:off x="1385888" y="4049713"/>
              <a:ext cx="1789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rgbClr val="74598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再次遞案</a:t>
              </a:r>
            </a:p>
          </p:txBody>
        </p:sp>
        <p:sp>
          <p:nvSpPr>
            <p:cNvPr id="20" name="矩形 25"/>
            <p:cNvSpPr>
              <a:spLocks noChangeArrowheads="1"/>
            </p:cNvSpPr>
            <p:nvPr/>
          </p:nvSpPr>
          <p:spPr bwMode="auto">
            <a:xfrm>
              <a:off x="250825" y="1500188"/>
              <a:ext cx="8642350" cy="646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>
                <a:defRPr/>
              </a:pPr>
              <a:r>
                <a:rPr lang="zh-TW" altLang="en-US" sz="3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借錢找銀行 有問題找馬上辦</a:t>
              </a:r>
              <a:endParaRPr lang="zh-TW" altLang="en-US" sz="32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Google Shape;422;p60"/>
          <p:cNvSpPr txBox="1">
            <a:spLocks noChangeArrowheads="1"/>
          </p:cNvSpPr>
          <p:nvPr/>
        </p:nvSpPr>
        <p:spPr bwMode="auto">
          <a:xfrm>
            <a:off x="3520971" y="354806"/>
            <a:ext cx="574615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融資協處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33" name="矩形 32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補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9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17</a:t>
            </a:fld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737360" y="1554480"/>
            <a:ext cx="9448800" cy="4784715"/>
            <a:chOff x="2610168" y="2035175"/>
            <a:chExt cx="7993062" cy="3914775"/>
          </a:xfrm>
        </p:grpSpPr>
        <p:grpSp>
          <p:nvGrpSpPr>
            <p:cNvPr id="8" name="群組 24"/>
            <p:cNvGrpSpPr>
              <a:grpSpLocks/>
            </p:cNvGrpSpPr>
            <p:nvPr/>
          </p:nvGrpSpPr>
          <p:grpSpPr bwMode="auto">
            <a:xfrm>
              <a:off x="5323205" y="2035175"/>
              <a:ext cx="2544763" cy="3914775"/>
              <a:chOff x="2022798" y="2035175"/>
              <a:chExt cx="1874477" cy="3914105"/>
            </a:xfrm>
          </p:grpSpPr>
          <p:sp>
            <p:nvSpPr>
              <p:cNvPr id="9" name="Shape 1059"/>
              <p:cNvSpPr/>
              <p:nvPr/>
            </p:nvSpPr>
            <p:spPr bwMode="auto">
              <a:xfrm>
                <a:off x="2030984" y="3209724"/>
                <a:ext cx="1866291" cy="273955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2022798" y="2035175"/>
                <a:ext cx="1874477" cy="1136455"/>
              </a:xfrm>
              <a:prstGeom prst="rect">
                <a:avLst/>
              </a:prstGeom>
              <a:solidFill>
                <a:srgbClr val="98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文本框 95"/>
              <p:cNvSpPr txBox="1">
                <a:spLocks noChangeArrowheads="1"/>
              </p:cNvSpPr>
              <p:nvPr/>
            </p:nvSpPr>
            <p:spPr bwMode="auto">
              <a:xfrm>
                <a:off x="2117019" y="2319263"/>
                <a:ext cx="1727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/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工業區</a:t>
                </a:r>
              </a:p>
            </p:txBody>
          </p:sp>
          <p:sp>
            <p:nvSpPr>
              <p:cNvPr id="12" name="Shape 1060"/>
              <p:cNvSpPr/>
              <p:nvPr/>
            </p:nvSpPr>
            <p:spPr bwMode="auto">
              <a:xfrm>
                <a:off x="2718565" y="2901802"/>
                <a:ext cx="488791" cy="595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BBB40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Shape 1074"/>
              <p:cNvSpPr/>
              <p:nvPr/>
            </p:nvSpPr>
            <p:spPr bwMode="auto">
              <a:xfrm>
                <a:off x="2858887" y="3070048"/>
                <a:ext cx="210484" cy="255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1" h="21369" extrusionOk="0">
                    <a:moveTo>
                      <a:pt x="19273" y="5193"/>
                    </a:moveTo>
                    <a:lnTo>
                      <a:pt x="15891" y="1750"/>
                    </a:lnTo>
                    <a:lnTo>
                      <a:pt x="11125" y="6601"/>
                    </a:lnTo>
                    <a:lnTo>
                      <a:pt x="14508" y="10044"/>
                    </a:lnTo>
                    <a:lnTo>
                      <a:pt x="19273" y="5193"/>
                    </a:lnTo>
                    <a:close/>
                    <a:moveTo>
                      <a:pt x="20291" y="713"/>
                    </a:moveTo>
                    <a:cubicBezTo>
                      <a:pt x="19371" y="-222"/>
                      <a:pt x="17893" y="-231"/>
                      <a:pt x="16955" y="675"/>
                    </a:cubicBezTo>
                    <a:lnTo>
                      <a:pt x="20329" y="4109"/>
                    </a:lnTo>
                    <a:cubicBezTo>
                      <a:pt x="21220" y="3156"/>
                      <a:pt x="21211" y="1650"/>
                      <a:pt x="20291" y="713"/>
                    </a:cubicBezTo>
                    <a:moveTo>
                      <a:pt x="2444" y="15439"/>
                    </a:moveTo>
                    <a:lnTo>
                      <a:pt x="5825" y="18882"/>
                    </a:lnTo>
                    <a:lnTo>
                      <a:pt x="9866" y="14768"/>
                    </a:lnTo>
                    <a:lnTo>
                      <a:pt x="6485" y="11325"/>
                    </a:lnTo>
                    <a:lnTo>
                      <a:pt x="2444" y="15439"/>
                    </a:lnTo>
                    <a:close/>
                    <a:moveTo>
                      <a:pt x="0" y="21369"/>
                    </a:moveTo>
                    <a:lnTo>
                      <a:pt x="4525" y="19717"/>
                    </a:lnTo>
                    <a:lnTo>
                      <a:pt x="1624" y="16764"/>
                    </a:lnTo>
                    <a:lnTo>
                      <a:pt x="0" y="21369"/>
                    </a:lnTo>
                    <a:close/>
                    <a:moveTo>
                      <a:pt x="16650" y="12520"/>
                    </a:moveTo>
                    <a:cubicBezTo>
                      <a:pt x="16126" y="12520"/>
                      <a:pt x="15600" y="12617"/>
                      <a:pt x="15104" y="12809"/>
                    </a:cubicBezTo>
                    <a:lnTo>
                      <a:pt x="8409" y="5994"/>
                    </a:lnTo>
                    <a:cubicBezTo>
                      <a:pt x="8998" y="4415"/>
                      <a:pt x="8669" y="2565"/>
                      <a:pt x="7422" y="1294"/>
                    </a:cubicBezTo>
                    <a:cubicBezTo>
                      <a:pt x="6573" y="431"/>
                      <a:pt x="5462" y="0"/>
                      <a:pt x="4352" y="0"/>
                    </a:cubicBezTo>
                    <a:lnTo>
                      <a:pt x="4346" y="0"/>
                    </a:lnTo>
                    <a:cubicBezTo>
                      <a:pt x="3822" y="0"/>
                      <a:pt x="3299" y="98"/>
                      <a:pt x="2803" y="289"/>
                    </a:cubicBezTo>
                    <a:lnTo>
                      <a:pt x="5534" y="3067"/>
                    </a:lnTo>
                    <a:lnTo>
                      <a:pt x="5268" y="5364"/>
                    </a:lnTo>
                    <a:lnTo>
                      <a:pt x="3013" y="5633"/>
                    </a:lnTo>
                    <a:lnTo>
                      <a:pt x="283" y="2854"/>
                    </a:lnTo>
                    <a:cubicBezTo>
                      <a:pt x="-304" y="4433"/>
                      <a:pt x="24" y="6283"/>
                      <a:pt x="1273" y="7555"/>
                    </a:cubicBezTo>
                    <a:cubicBezTo>
                      <a:pt x="2120" y="8418"/>
                      <a:pt x="3231" y="8849"/>
                      <a:pt x="4342" y="8849"/>
                    </a:cubicBezTo>
                    <a:cubicBezTo>
                      <a:pt x="4866" y="8849"/>
                      <a:pt x="5474" y="8753"/>
                      <a:pt x="5970" y="8562"/>
                    </a:cubicBezTo>
                    <a:lnTo>
                      <a:pt x="12745" y="15375"/>
                    </a:lnTo>
                    <a:lnTo>
                      <a:pt x="12745" y="15376"/>
                    </a:lnTo>
                    <a:cubicBezTo>
                      <a:pt x="11995" y="16954"/>
                      <a:pt x="12404" y="18803"/>
                      <a:pt x="13652" y="20075"/>
                    </a:cubicBezTo>
                    <a:cubicBezTo>
                      <a:pt x="14500" y="20938"/>
                      <a:pt x="15572" y="21369"/>
                      <a:pt x="16682" y="21369"/>
                    </a:cubicBezTo>
                    <a:cubicBezTo>
                      <a:pt x="17207" y="21369"/>
                      <a:pt x="17711" y="21274"/>
                      <a:pt x="18209" y="21082"/>
                    </a:cubicBezTo>
                    <a:lnTo>
                      <a:pt x="15470" y="18303"/>
                    </a:lnTo>
                    <a:lnTo>
                      <a:pt x="15728" y="16006"/>
                    </a:lnTo>
                    <a:lnTo>
                      <a:pt x="17982" y="15737"/>
                    </a:lnTo>
                    <a:lnTo>
                      <a:pt x="20709" y="18514"/>
                    </a:lnTo>
                    <a:cubicBezTo>
                      <a:pt x="21296" y="16937"/>
                      <a:pt x="20970" y="15086"/>
                      <a:pt x="19721" y="13815"/>
                    </a:cubicBezTo>
                    <a:cubicBezTo>
                      <a:pt x="18872" y="12952"/>
                      <a:pt x="17761" y="12520"/>
                      <a:pt x="16650" y="12520"/>
                    </a:cubicBez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0886" tIns="10886" rIns="10886" bIns="10886" anchor="ctr"/>
              <a:lstStyle/>
              <a:p>
                <a:pPr defTabSz="130622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57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Gill Sans"/>
                  <a:sym typeface="Gill Sans"/>
                </a:endParaRPr>
              </a:p>
            </p:txBody>
          </p:sp>
          <p:sp>
            <p:nvSpPr>
              <p:cNvPr id="14" name="矩形 67"/>
              <p:cNvSpPr>
                <a:spLocks noChangeArrowheads="1"/>
              </p:cNvSpPr>
              <p:nvPr/>
            </p:nvSpPr>
            <p:spPr bwMode="auto">
              <a:xfrm>
                <a:off x="2077138" y="3511550"/>
                <a:ext cx="171402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公設維護費減收</a:t>
                </a:r>
                <a:endPara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租金緩繳及減收</a:t>
                </a:r>
                <a:endPara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污水處理費緩繳</a:t>
                </a:r>
              </a:p>
            </p:txBody>
          </p:sp>
        </p:grpSp>
        <p:grpSp>
          <p:nvGrpSpPr>
            <p:cNvPr id="15" name="群組 23"/>
            <p:cNvGrpSpPr>
              <a:grpSpLocks/>
            </p:cNvGrpSpPr>
            <p:nvPr/>
          </p:nvGrpSpPr>
          <p:grpSpPr bwMode="auto">
            <a:xfrm>
              <a:off x="8190230" y="2035175"/>
              <a:ext cx="2413000" cy="3914775"/>
              <a:chOff x="279400" y="2035175"/>
              <a:chExt cx="1776869" cy="3914105"/>
            </a:xfrm>
          </p:grpSpPr>
          <p:sp>
            <p:nvSpPr>
              <p:cNvPr id="16" name="Shape 1056"/>
              <p:cNvSpPr/>
              <p:nvPr/>
            </p:nvSpPr>
            <p:spPr bwMode="auto">
              <a:xfrm>
                <a:off x="296935" y="3209724"/>
                <a:ext cx="1759334" cy="273955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279400" y="2035175"/>
                <a:ext cx="1776869" cy="1136455"/>
              </a:xfrm>
              <a:prstGeom prst="rect">
                <a:avLst/>
              </a:prstGeom>
              <a:solidFill>
                <a:srgbClr val="FF8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本框 95"/>
              <p:cNvSpPr txBox="1">
                <a:spLocks noChangeArrowheads="1"/>
              </p:cNvSpPr>
              <p:nvPr/>
            </p:nvSpPr>
            <p:spPr bwMode="auto">
              <a:xfrm>
                <a:off x="382414" y="2270125"/>
                <a:ext cx="1620838" cy="495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加工區</a:t>
                </a:r>
              </a:p>
            </p:txBody>
          </p:sp>
          <p:sp>
            <p:nvSpPr>
              <p:cNvPr id="19" name="Shape 1058"/>
              <p:cNvSpPr/>
              <p:nvPr/>
            </p:nvSpPr>
            <p:spPr bwMode="auto">
              <a:xfrm>
                <a:off x="983134" y="2898627"/>
                <a:ext cx="489808" cy="593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5EC6D3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0" name="Group 1069"/>
              <p:cNvGrpSpPr>
                <a:grpSpLocks/>
              </p:cNvGrpSpPr>
              <p:nvPr/>
            </p:nvGrpSpPr>
            <p:grpSpPr bwMode="auto">
              <a:xfrm>
                <a:off x="1143464" y="3062288"/>
                <a:ext cx="216235" cy="263525"/>
                <a:chOff x="373489" y="-221"/>
                <a:chExt cx="509506" cy="589580"/>
              </a:xfrm>
            </p:grpSpPr>
            <p:sp>
              <p:nvSpPr>
                <p:cNvPr id="22" name="Shape 1067"/>
                <p:cNvSpPr/>
                <p:nvPr/>
              </p:nvSpPr>
              <p:spPr>
                <a:xfrm>
                  <a:off x="576898" y="-615"/>
                  <a:ext cx="245145" cy="245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11" y="0"/>
                      </a:moveTo>
                      <a:lnTo>
                        <a:pt x="0" y="3811"/>
                      </a:lnTo>
                      <a:lnTo>
                        <a:pt x="1269" y="5083"/>
                      </a:lnTo>
                      <a:lnTo>
                        <a:pt x="16515" y="20328"/>
                      </a:lnTo>
                      <a:lnTo>
                        <a:pt x="17695" y="21512"/>
                      </a:lnTo>
                      <a:lnTo>
                        <a:pt x="17787" y="21600"/>
                      </a:lnTo>
                      <a:lnTo>
                        <a:pt x="21600" y="177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10886" tIns="10886" rIns="10886" bIns="10886" anchor="ctr"/>
                <a:lstStyle/>
                <a:p>
                  <a:pPr defTabSz="130622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857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3" name="Shape 1068"/>
                <p:cNvSpPr/>
                <p:nvPr/>
              </p:nvSpPr>
              <p:spPr>
                <a:xfrm>
                  <a:off x="373069" y="81059"/>
                  <a:ext cx="509572" cy="507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5" h="21600" extrusionOk="0">
                      <a:moveTo>
                        <a:pt x="21105" y="7346"/>
                      </a:moveTo>
                      <a:lnTo>
                        <a:pt x="19909" y="6122"/>
                      </a:lnTo>
                      <a:lnTo>
                        <a:pt x="18713" y="7346"/>
                      </a:lnTo>
                      <a:lnTo>
                        <a:pt x="17039" y="9059"/>
                      </a:lnTo>
                      <a:lnTo>
                        <a:pt x="7471" y="9060"/>
                      </a:lnTo>
                      <a:lnTo>
                        <a:pt x="13930" y="2447"/>
                      </a:lnTo>
                      <a:lnTo>
                        <a:pt x="15124" y="1224"/>
                      </a:lnTo>
                      <a:lnTo>
                        <a:pt x="13928" y="0"/>
                      </a:lnTo>
                      <a:lnTo>
                        <a:pt x="1486" y="12735"/>
                      </a:lnTo>
                      <a:cubicBezTo>
                        <a:pt x="-495" y="14762"/>
                        <a:pt x="-495" y="18052"/>
                        <a:pt x="1487" y="20078"/>
                      </a:cubicBezTo>
                      <a:cubicBezTo>
                        <a:pt x="2477" y="21092"/>
                        <a:pt x="3778" y="21600"/>
                        <a:pt x="5076" y="21600"/>
                      </a:cubicBezTo>
                      <a:cubicBezTo>
                        <a:pt x="6374" y="21600"/>
                        <a:pt x="7673" y="21093"/>
                        <a:pt x="8664" y="20079"/>
                      </a:cubicBezTo>
                      <a:lnTo>
                        <a:pt x="21105" y="7346"/>
                      </a:lnTo>
                      <a:close/>
                      <a:moveTo>
                        <a:pt x="7180" y="12521"/>
                      </a:moveTo>
                      <a:cubicBezTo>
                        <a:pt x="7647" y="12521"/>
                        <a:pt x="8025" y="12909"/>
                        <a:pt x="8025" y="13386"/>
                      </a:cubicBezTo>
                      <a:cubicBezTo>
                        <a:pt x="8025" y="13865"/>
                        <a:pt x="7646" y="14253"/>
                        <a:pt x="7180" y="14253"/>
                      </a:cubicBezTo>
                      <a:cubicBezTo>
                        <a:pt x="6713" y="14252"/>
                        <a:pt x="6334" y="13865"/>
                        <a:pt x="6334" y="13386"/>
                      </a:cubicBezTo>
                      <a:cubicBezTo>
                        <a:pt x="6334" y="12909"/>
                        <a:pt x="6713" y="12521"/>
                        <a:pt x="7180" y="12521"/>
                      </a:cubicBezTo>
                      <a:moveTo>
                        <a:pt x="5065" y="17715"/>
                      </a:moveTo>
                      <a:cubicBezTo>
                        <a:pt x="4363" y="17715"/>
                        <a:pt x="3794" y="17134"/>
                        <a:pt x="3794" y="16419"/>
                      </a:cubicBezTo>
                      <a:cubicBezTo>
                        <a:pt x="3794" y="15700"/>
                        <a:pt x="4363" y="15117"/>
                        <a:pt x="5065" y="15117"/>
                      </a:cubicBezTo>
                      <a:cubicBezTo>
                        <a:pt x="5765" y="15117"/>
                        <a:pt x="6334" y="15700"/>
                        <a:pt x="6334" y="16419"/>
                      </a:cubicBezTo>
                      <a:cubicBezTo>
                        <a:pt x="6334" y="17134"/>
                        <a:pt x="5765" y="17715"/>
                        <a:pt x="5065" y="17715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10886" tIns="10886" rIns="10886" bIns="10886" anchor="ctr"/>
                <a:lstStyle/>
                <a:p>
                  <a:pPr defTabSz="130622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857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21" name="矩形 86"/>
              <p:cNvSpPr>
                <a:spLocks noChangeArrowheads="1"/>
              </p:cNvSpPr>
              <p:nvPr/>
            </p:nvSpPr>
            <p:spPr bwMode="auto">
              <a:xfrm>
                <a:off x="289921" y="3513138"/>
                <a:ext cx="1713514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69875" indent="-269875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土地及建物租金緩繳及減收</a:t>
                </a:r>
                <a:endPara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污水處理費緩繳</a:t>
                </a:r>
                <a:endPara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管理費緩繳</a:t>
                </a:r>
                <a:endPara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餐飲業房屋租金減半</a:t>
                </a:r>
                <a:endPara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5"/>
            <p:cNvGrpSpPr>
              <a:grpSpLocks/>
            </p:cNvGrpSpPr>
            <p:nvPr/>
          </p:nvGrpSpPr>
          <p:grpSpPr bwMode="auto">
            <a:xfrm>
              <a:off x="2610168" y="2035175"/>
              <a:ext cx="2449512" cy="3914775"/>
              <a:chOff x="3793332" y="2035175"/>
              <a:chExt cx="1803054" cy="3914105"/>
            </a:xfrm>
          </p:grpSpPr>
          <p:sp>
            <p:nvSpPr>
              <p:cNvPr id="25" name="Shape 1061"/>
              <p:cNvSpPr/>
              <p:nvPr/>
            </p:nvSpPr>
            <p:spPr bwMode="auto">
              <a:xfrm>
                <a:off x="3794500" y="3209724"/>
                <a:ext cx="1801886" cy="273955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3793332" y="2035175"/>
                <a:ext cx="1803054" cy="1136455"/>
              </a:xfrm>
              <a:prstGeom prst="rect">
                <a:avLst/>
              </a:prstGeom>
              <a:solidFill>
                <a:srgbClr val="FF8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文本框 95"/>
              <p:cNvSpPr txBox="1">
                <a:spLocks noChangeArrowheads="1"/>
              </p:cNvSpPr>
              <p:nvPr/>
            </p:nvSpPr>
            <p:spPr bwMode="auto">
              <a:xfrm>
                <a:off x="3869509" y="2246313"/>
                <a:ext cx="1620837" cy="495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國營事業</a:t>
                </a:r>
              </a:p>
            </p:txBody>
          </p:sp>
          <p:sp>
            <p:nvSpPr>
              <p:cNvPr id="28" name="Shape 1062"/>
              <p:cNvSpPr/>
              <p:nvPr/>
            </p:nvSpPr>
            <p:spPr bwMode="auto">
              <a:xfrm>
                <a:off x="4482770" y="2898627"/>
                <a:ext cx="463909" cy="593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1ABD1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9" name="Group 46"/>
              <p:cNvGrpSpPr/>
              <p:nvPr/>
            </p:nvGrpSpPr>
            <p:grpSpPr bwMode="auto">
              <a:xfrm>
                <a:off x="4542408" y="2977494"/>
                <a:ext cx="377543" cy="412248"/>
                <a:chOff x="2471760" y="3077032"/>
                <a:chExt cx="309734" cy="338206"/>
              </a:xfrm>
              <a:solidFill>
                <a:schemeClr val="bg1"/>
              </a:solidFill>
            </p:grpSpPr>
            <p:sp>
              <p:nvSpPr>
                <p:cNvPr id="31" name="AutoShape 37"/>
                <p:cNvSpPr>
                  <a:spLocks/>
                </p:cNvSpPr>
                <p:nvPr/>
              </p:nvSpPr>
              <p:spPr bwMode="auto">
                <a:xfrm>
                  <a:off x="2471760" y="3082976"/>
                  <a:ext cx="273656" cy="33226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AutoShape 38"/>
                <p:cNvSpPr>
                  <a:spLocks/>
                </p:cNvSpPr>
                <p:nvPr/>
              </p:nvSpPr>
              <p:spPr bwMode="auto">
                <a:xfrm>
                  <a:off x="2575629" y="3260370"/>
                  <a:ext cx="56941" cy="5756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3" name="AutoShape 39"/>
                <p:cNvSpPr>
                  <a:spLocks/>
                </p:cNvSpPr>
                <p:nvPr/>
              </p:nvSpPr>
              <p:spPr bwMode="auto">
                <a:xfrm>
                  <a:off x="2724553" y="3077032"/>
                  <a:ext cx="56941" cy="5756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AutoShape 40"/>
                <p:cNvSpPr>
                  <a:spLocks/>
                </p:cNvSpPr>
                <p:nvPr/>
              </p:nvSpPr>
              <p:spPr bwMode="auto">
                <a:xfrm>
                  <a:off x="2506797" y="3249107"/>
                  <a:ext cx="45678" cy="4567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AutoShape 41"/>
                <p:cNvSpPr>
                  <a:spLocks/>
                </p:cNvSpPr>
                <p:nvPr/>
              </p:nvSpPr>
              <p:spPr bwMode="auto">
                <a:xfrm>
                  <a:off x="2617325" y="3329200"/>
                  <a:ext cx="23152" cy="225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AutoShape 42"/>
                <p:cNvSpPr>
                  <a:spLocks/>
                </p:cNvSpPr>
                <p:nvPr/>
              </p:nvSpPr>
              <p:spPr bwMode="auto">
                <a:xfrm>
                  <a:off x="2660073" y="3157125"/>
                  <a:ext cx="22526" cy="231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0" name="矩形 95"/>
              <p:cNvSpPr>
                <a:spLocks noChangeArrowheads="1"/>
              </p:cNvSpPr>
              <p:nvPr/>
            </p:nvSpPr>
            <p:spPr bwMode="auto">
              <a:xfrm>
                <a:off x="3846716" y="3522663"/>
                <a:ext cx="1736295" cy="1166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水電費減免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zh-TW" altLang="en-US" sz="2000" b="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土地</a:t>
                </a: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租金緩繳減收</a:t>
                </a: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38" name="矩形 37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負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擔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4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2" name="矩形 1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負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擔</a:t>
              </a: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4205619" y="255153"/>
            <a:ext cx="376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水電費減免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en-US" dirty="0"/>
          </a:p>
        </p:txBody>
      </p:sp>
      <p:grpSp>
        <p:nvGrpSpPr>
          <p:cNvPr id="33" name="群組 32"/>
          <p:cNvGrpSpPr/>
          <p:nvPr/>
        </p:nvGrpSpPr>
        <p:grpSpPr>
          <a:xfrm>
            <a:off x="295923" y="2059212"/>
            <a:ext cx="11613923" cy="4259663"/>
            <a:chOff x="295923" y="2059212"/>
            <a:chExt cx="11613923" cy="4259663"/>
          </a:xfrm>
        </p:grpSpPr>
        <p:sp>
          <p:nvSpPr>
            <p:cNvPr id="34" name="矩形 33"/>
            <p:cNvSpPr/>
            <p:nvPr/>
          </p:nvSpPr>
          <p:spPr>
            <a:xfrm>
              <a:off x="2400536" y="2059212"/>
              <a:ext cx="9509310" cy="42498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C9B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478043" y="2293467"/>
              <a:ext cx="0" cy="3894356"/>
            </a:xfrm>
            <a:prstGeom prst="line">
              <a:avLst/>
            </a:prstGeom>
            <a:ln w="25400">
              <a:solidFill>
                <a:srgbClr val="0C9B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7098446" y="2262322"/>
              <a:ext cx="0" cy="3879765"/>
            </a:xfrm>
            <a:prstGeom prst="line">
              <a:avLst/>
            </a:prstGeom>
            <a:ln w="25400">
              <a:solidFill>
                <a:srgbClr val="0C9B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2458292" y="2123912"/>
              <a:ext cx="1971741" cy="6946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rgbClr val="0C9B74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營收受衝擊</a:t>
              </a: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446961" y="3434986"/>
              <a:ext cx="193033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b="1" dirty="0">
                  <a:solidFill>
                    <a:srgbClr val="FF99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-15</a:t>
              </a:r>
              <a:r>
                <a:rPr lang="en-US" altLang="zh-TW" sz="2000" b="1" dirty="0">
                  <a:solidFill>
                    <a:srgbClr val="FF99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%</a:t>
              </a:r>
              <a:r>
                <a:rPr lang="zh-TW" altLang="en-US" sz="3200" b="1" dirty="0">
                  <a:solidFill>
                    <a:srgbClr val="FF99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以上</a:t>
              </a:r>
              <a:endParaRPr lang="en-US" altLang="zh-TW" sz="3200" b="1" dirty="0">
                <a:solidFill>
                  <a:srgbClr val="FF99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en-US" altLang="zh-TW" b="1" dirty="0">
                  <a:solidFill>
                    <a:srgbClr val="FF99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b="1" dirty="0">
                  <a:solidFill>
                    <a:srgbClr val="FF99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未達</a:t>
              </a:r>
              <a:r>
                <a:rPr lang="en-US" altLang="zh-TW" b="1" dirty="0">
                  <a:solidFill>
                    <a:srgbClr val="FF99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50%)</a:t>
              </a:r>
              <a:endParaRPr lang="zh-TW" altLang="en-US" b="1" dirty="0">
                <a:solidFill>
                  <a:srgbClr val="FF99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2478994" y="5175242"/>
              <a:ext cx="19303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-50</a:t>
              </a:r>
              <a:r>
                <a:rPr lang="en-US" altLang="zh-TW" sz="20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%</a:t>
              </a:r>
              <a:r>
                <a:rPr lang="zh-TW" altLang="en-US" sz="32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以上</a:t>
              </a:r>
              <a:endParaRPr lang="en-US" altLang="zh-TW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4524316" y="2836693"/>
              <a:ext cx="2505150" cy="0"/>
            </a:xfrm>
            <a:prstGeom prst="line">
              <a:avLst/>
            </a:prstGeom>
            <a:ln w="25400">
              <a:solidFill>
                <a:srgbClr val="0C9B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8278533" y="2077773"/>
              <a:ext cx="2828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電費  減免</a:t>
              </a:r>
            </a:p>
          </p:txBody>
        </p:sp>
        <p:cxnSp>
          <p:nvCxnSpPr>
            <p:cNvPr id="53" name="直線接點 52"/>
            <p:cNvCxnSpPr/>
            <p:nvPr/>
          </p:nvCxnSpPr>
          <p:spPr>
            <a:xfrm>
              <a:off x="7208870" y="2848216"/>
              <a:ext cx="4589541" cy="0"/>
            </a:xfrm>
            <a:prstGeom prst="line">
              <a:avLst/>
            </a:prstGeom>
            <a:ln w="25400">
              <a:solidFill>
                <a:srgbClr val="0C9B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4809676" y="3616173"/>
              <a:ext cx="1934431" cy="108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減免</a:t>
              </a:r>
              <a:r>
                <a:rPr lang="en-US" altLang="zh-TW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10%</a:t>
              </a:r>
            </a:p>
            <a:p>
              <a:pPr algn="ctr"/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每月上限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7,000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元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4819126" y="5171060"/>
              <a:ext cx="1915531" cy="108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減免</a:t>
              </a:r>
              <a:r>
                <a:rPr lang="en-US" altLang="zh-TW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30%</a:t>
              </a:r>
            </a:p>
            <a:p>
              <a:pPr algn="ctr"/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每月上限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萬元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57" name="直線接點 56"/>
            <p:cNvCxnSpPr/>
            <p:nvPr/>
          </p:nvCxnSpPr>
          <p:spPr>
            <a:xfrm flipH="1">
              <a:off x="2481171" y="5006538"/>
              <a:ext cx="9317241" cy="0"/>
            </a:xfrm>
            <a:prstGeom prst="line">
              <a:avLst/>
            </a:prstGeom>
            <a:ln w="25400" cap="rnd">
              <a:solidFill>
                <a:srgbClr val="0C9B7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7155191" y="3616173"/>
              <a:ext cx="1928644" cy="108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減免</a:t>
              </a:r>
              <a:r>
                <a:rPr lang="en-US" altLang="zh-TW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10%</a:t>
              </a:r>
            </a:p>
            <a:p>
              <a:pPr algn="ctr"/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每月上限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萬元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9103796" y="3419040"/>
              <a:ext cx="27218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zh-TW" altLang="en-US" sz="20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調降契約容量，減收基本電費</a:t>
              </a:r>
              <a:endParaRPr lang="en-US" altLang="zh-TW" sz="2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342900" indent="-342900" algn="just">
                <a:buFont typeface="Wingdings" panose="05000000000000000000" pitchFamily="2" charset="2"/>
                <a:buChar char="l"/>
              </a:pPr>
              <a:r>
                <a:rPr lang="zh-TW" altLang="en-US" sz="20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日後恢復，免收適用期間設備維持費。</a:t>
              </a:r>
              <a:r>
                <a:rPr lang="en-US" altLang="zh-TW" sz="16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註</a:t>
              </a:r>
              <a:r>
                <a:rPr lang="en-US" altLang="zh-TW" sz="1600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en-US" altLang="zh-TW" sz="2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7155191" y="5171060"/>
              <a:ext cx="1935630" cy="108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減免</a:t>
              </a:r>
              <a:r>
                <a:rPr lang="en-US" altLang="zh-TW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30%</a:t>
              </a:r>
            </a:p>
            <a:p>
              <a:pPr algn="ctr"/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每月上限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萬元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9331326" y="5171060"/>
              <a:ext cx="2318233" cy="108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再減免</a:t>
              </a:r>
              <a:r>
                <a:rPr lang="en-US" altLang="zh-TW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30%</a:t>
              </a:r>
            </a:p>
            <a:p>
              <a:pPr algn="ctr"/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每月上限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300</a:t>
              </a:r>
              <a:r>
                <a:rPr lang="zh-TW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萬元</a:t>
              </a:r>
              <a:r>
                <a:rPr lang="en-US" altLang="zh-TW" sz="16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269333" y="2842885"/>
              <a:ext cx="1705607" cy="427844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營業低壓用戶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9400271" y="2842885"/>
              <a:ext cx="2170421" cy="427844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高壓以上用戶</a:t>
              </a:r>
            </a:p>
          </p:txBody>
        </p:sp>
        <p:cxnSp>
          <p:nvCxnSpPr>
            <p:cNvPr id="69" name="直線接點 68"/>
            <p:cNvCxnSpPr/>
            <p:nvPr/>
          </p:nvCxnSpPr>
          <p:spPr>
            <a:xfrm flipV="1">
              <a:off x="9075557" y="3359124"/>
              <a:ext cx="0" cy="2776541"/>
            </a:xfrm>
            <a:prstGeom prst="line">
              <a:avLst/>
            </a:prstGeom>
            <a:ln w="25400" cap="rnd">
              <a:solidFill>
                <a:srgbClr val="0C9B7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圖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354" y="2199633"/>
              <a:ext cx="631825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矩形 60"/>
            <p:cNvSpPr>
              <a:spLocks noChangeArrowheads="1"/>
            </p:cNvSpPr>
            <p:nvPr/>
          </p:nvSpPr>
          <p:spPr bwMode="auto">
            <a:xfrm>
              <a:off x="295923" y="2595038"/>
              <a:ext cx="2027588" cy="37238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>
              <a:lvl1pPr marL="285750" indent="-28575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just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800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受疫情影響營運困難之製造業、服務業等</a:t>
              </a:r>
              <a:r>
                <a:rPr lang="zh-TW" altLang="en-US" sz="1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產業用戶</a:t>
              </a:r>
              <a:r>
                <a:rPr lang="zh-TW" altLang="en-US" sz="1800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</a:t>
              </a:r>
            </a:p>
            <a:p>
              <a:pPr algn="just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TW" altLang="en-US" sz="1800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各中央</a:t>
              </a:r>
              <a:r>
                <a:rPr lang="zh-TW" altLang="en-US" sz="1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目的事業主管機關等認定</a:t>
              </a:r>
              <a:r>
                <a:rPr lang="zh-TW" altLang="en-US" sz="1800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受影響產業、事業或機構用戶。</a:t>
              </a:r>
            </a:p>
          </p:txBody>
        </p:sp>
        <p:sp>
          <p:nvSpPr>
            <p:cNvPr id="74" name="文字方塊 14"/>
            <p:cNvSpPr txBox="1">
              <a:spLocks noChangeArrowheads="1"/>
            </p:cNvSpPr>
            <p:nvPr/>
          </p:nvSpPr>
          <p:spPr bwMode="auto">
            <a:xfrm>
              <a:off x="305184" y="2074674"/>
              <a:ext cx="2019546" cy="461665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txBody>
            <a:bodyPr wrap="square">
              <a:spAutoFit/>
            </a:bodyPr>
            <a:lstStyle>
              <a:lvl1pPr defTabSz="4572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defTabSz="4572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defTabSz="4572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defTabSz="4572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defTabSz="457200"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894013" indent="-608013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3351213" indent="-608013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808413" indent="-608013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4265613" indent="-608013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r>
                <a:rPr kumimoji="0"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減免對象</a:t>
              </a:r>
            </a:p>
          </p:txBody>
        </p:sp>
        <p:pic>
          <p:nvPicPr>
            <p:cNvPr id="75" name="圖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271" y="2130852"/>
              <a:ext cx="554038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文字方塊 76"/>
            <p:cNvSpPr txBox="1"/>
            <p:nvPr/>
          </p:nvSpPr>
          <p:spPr>
            <a:xfrm>
              <a:off x="4524316" y="2111724"/>
              <a:ext cx="24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水費  減免</a:t>
              </a: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2581993" y="4256617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受影響事業</a:t>
              </a:r>
              <a:endParaRPr lang="zh-TW" altLang="en-US" sz="1400" b="1" dirty="0">
                <a:solidFill>
                  <a:srgbClr val="FF99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2789847" y="56897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艱困事業</a:t>
              </a:r>
              <a:endParaRPr lang="zh-TW" altLang="en-US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269835" y="6319683"/>
            <a:ext cx="11008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註：無法配合申請調降契約容量，且屬百貨商場等經營型態之服務業，並經各中央目的事業主管機關認定後，減免</a:t>
            </a:r>
            <a:r>
              <a:rPr lang="en-US" altLang="zh-TW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10%(</a:t>
            </a:r>
            <a:r>
              <a:rPr lang="zh-TW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每月上限</a:t>
            </a:r>
            <a:r>
              <a:rPr lang="en-US" altLang="zh-TW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TW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萬元</a:t>
            </a:r>
            <a:r>
              <a:rPr lang="en-US" altLang="zh-TW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1986280" y="1617867"/>
            <a:ext cx="82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(109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日～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109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日適用</a:t>
            </a:r>
            <a:r>
              <a:rPr lang="zh-TW" altLang="en-US" sz="2400" b="1" dirty="0">
                <a:solidFill>
                  <a:srgbClr val="00000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，由水電公司主動減免</a:t>
            </a:r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2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19</a:t>
            </a:fld>
            <a:endParaRPr lang="en-US" dirty="0"/>
          </a:p>
        </p:txBody>
      </p:sp>
      <p:sp>
        <p:nvSpPr>
          <p:cNvPr id="5" name="矩形 29"/>
          <p:cNvSpPr>
            <a:spLocks noChangeArrowheads="1"/>
          </p:cNvSpPr>
          <p:nvPr/>
        </p:nvSpPr>
        <p:spPr bwMode="auto">
          <a:xfrm>
            <a:off x="2495781" y="324648"/>
            <a:ext cx="7580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buClr>
                <a:srgbClr val="000000"/>
              </a:buClr>
              <a:buSzPts val="1800"/>
              <a:buFont typeface="Calibri" panose="020F0502020204030204" pitchFamily="34" charset="0"/>
              <a:buNone/>
            </a:pPr>
            <a:r>
              <a:rPr lang="zh-TW" altLang="en-US" sz="4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國營事業土地租金緩繳減收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1417320" y="1368579"/>
            <a:ext cx="9867599" cy="5011124"/>
            <a:chOff x="1097280" y="1472991"/>
            <a:chExt cx="9867599" cy="5011124"/>
          </a:xfrm>
        </p:grpSpPr>
        <p:sp>
          <p:nvSpPr>
            <p:cNvPr id="3" name="矩形 2"/>
            <p:cNvSpPr/>
            <p:nvPr/>
          </p:nvSpPr>
          <p:spPr>
            <a:xfrm>
              <a:off x="1097280" y="2808622"/>
              <a:ext cx="4872263" cy="3523184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35277" y="1472991"/>
              <a:ext cx="9277570" cy="912178"/>
            </a:xfrm>
            <a:prstGeom prst="rect">
              <a:avLst/>
            </a:prstGeom>
            <a:noFill/>
            <a:ln>
              <a:solidFill>
                <a:srgbClr val="6B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Rectangle 5"/>
            <p:cNvSpPr/>
            <p:nvPr/>
          </p:nvSpPr>
          <p:spPr bwMode="auto">
            <a:xfrm>
              <a:off x="1251121" y="1544961"/>
              <a:ext cx="2255141" cy="759870"/>
            </a:xfrm>
            <a:prstGeom prst="rect">
              <a:avLst/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1414013" y="1544961"/>
              <a:ext cx="463336" cy="82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1699978" y="1700618"/>
              <a:ext cx="1742939" cy="45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5" name="矩形 84"/>
            <p:cNvSpPr>
              <a:spLocks noChangeArrowheads="1"/>
            </p:cNvSpPr>
            <p:nvPr/>
          </p:nvSpPr>
          <p:spPr bwMode="auto">
            <a:xfrm>
              <a:off x="3651055" y="1688901"/>
              <a:ext cx="7161792" cy="42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承租各國營事業土地房舍之承租人（不含政府機關）</a:t>
              </a:r>
            </a:p>
          </p:txBody>
        </p:sp>
        <p:grpSp>
          <p:nvGrpSpPr>
            <p:cNvPr id="16" name="群組 2"/>
            <p:cNvGrpSpPr>
              <a:grpSpLocks/>
            </p:cNvGrpSpPr>
            <p:nvPr/>
          </p:nvGrpSpPr>
          <p:grpSpPr bwMode="auto">
            <a:xfrm>
              <a:off x="1153386" y="2559237"/>
              <a:ext cx="2298579" cy="759870"/>
              <a:chOff x="4895088" y="3190185"/>
              <a:chExt cx="2016654" cy="720082"/>
            </a:xfrm>
          </p:grpSpPr>
          <p:sp>
            <p:nvSpPr>
              <p:cNvPr id="17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rgbClr val="F5C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382579" y="3334519"/>
                <a:ext cx="1529163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措施內容</a:t>
                </a:r>
              </a:p>
            </p:txBody>
          </p:sp>
          <p:pic>
            <p:nvPicPr>
              <p:cNvPr id="19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矩形 19"/>
            <p:cNvSpPr/>
            <p:nvPr/>
          </p:nvSpPr>
          <p:spPr>
            <a:xfrm>
              <a:off x="6197591" y="2808622"/>
              <a:ext cx="4615256" cy="3523184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71486" y="3362623"/>
              <a:ext cx="4794437" cy="29859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zh-TW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租金緩繳</a:t>
              </a:r>
              <a:endPara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1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展延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繳納期限至</a:t>
              </a:r>
              <a:r>
                <a:rPr lang="en-US" altLang="zh-TW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月底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1" indent="-285750">
                <a:buFont typeface="Wingdings" panose="05000000000000000000" pitchFamily="2" charset="2"/>
                <a:buChar char="Ø"/>
                <a:defRPr/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屆期無法一次繳清，可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en-US" altLang="zh-TW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繳納，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計收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違約金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遲延利息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>
                <a:defRPr/>
              </a:pP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>
                <a:defRPr/>
              </a:pPr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租金減收</a:t>
              </a:r>
              <a:endPara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>
                <a:defRPr/>
              </a:pPr>
              <a:r>
                <a:rPr lang="zh-TW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全年租金以</a:t>
              </a:r>
              <a:r>
                <a:rPr lang="zh-TW" altLang="zh-TW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減收</a:t>
              </a:r>
              <a:r>
                <a:rPr lang="en-US" altLang="zh-TW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zh-TW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</a:t>
              </a:r>
              <a:r>
                <a:rPr lang="zh-TW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為原則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>
                <a:defRPr/>
              </a:pPr>
              <a:endPara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>
                <a:defRPr/>
              </a:pP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Rectangle 5"/>
            <p:cNvSpPr/>
            <p:nvPr/>
          </p:nvSpPr>
          <p:spPr bwMode="auto">
            <a:xfrm>
              <a:off x="6219310" y="2567606"/>
              <a:ext cx="2255141" cy="759870"/>
            </a:xfrm>
            <a:prstGeom prst="rect">
              <a:avLst/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794859" y="2709871"/>
              <a:ext cx="1742937" cy="45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適用期間</a:t>
              </a:r>
            </a:p>
          </p:txBody>
        </p:sp>
        <p:pic>
          <p:nvPicPr>
            <p:cNvPr id="24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565" y="2738325"/>
              <a:ext cx="638896" cy="43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6264557" y="3347560"/>
              <a:ext cx="4700322" cy="184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marL="0" lvl="1"/>
              <a:r>
                <a:rPr lang="zh-TW" altLang="zh-TW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租金緩繳</a:t>
              </a:r>
              <a:endParaRPr lang="en-US" altLang="zh-TW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/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年全年度</a:t>
              </a:r>
              <a:endParaRPr lang="en-US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/>
              <a:endParaRPr lang="en-US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/>
              <a:endParaRPr lang="en-US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/>
              <a:r>
                <a:rPr lang="zh-TW" altLang="en-US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租金減收</a:t>
              </a:r>
              <a:endParaRPr lang="en-US" altLang="zh-TW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/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年全年度</a:t>
              </a:r>
              <a:endParaRPr lang="en-US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126238" y="5737635"/>
              <a:ext cx="9686609" cy="746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0" lvl="1">
                <a:spcBef>
                  <a:spcPts val="600"/>
                </a:spcBef>
                <a:defRPr/>
              </a:pPr>
              <a:r>
                <a:rPr lang="zh-TW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承租各國營事業土地房舍作</a:t>
              </a:r>
              <a:r>
                <a:rPr lang="zh-TW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製造業使用</a:t>
              </a:r>
              <a:r>
                <a:rPr lang="zh-TW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者，比照經濟部工業局產業園區、加工出口區所訂租金紓困方案辦理。</a:t>
              </a:r>
              <a:endPara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31" name="矩形 30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負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擔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</a:t>
            </a:fld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-3704404" y="-387350"/>
            <a:ext cx="20369213" cy="7561263"/>
            <a:chOff x="-5643563" y="-387350"/>
            <a:chExt cx="20369213" cy="7561263"/>
          </a:xfrm>
        </p:grpSpPr>
        <p:sp>
          <p:nvSpPr>
            <p:cNvPr id="6" name="弧形 5"/>
            <p:cNvSpPr/>
            <p:nvPr/>
          </p:nvSpPr>
          <p:spPr>
            <a:xfrm>
              <a:off x="-5643563" y="-315913"/>
              <a:ext cx="8353426" cy="7489826"/>
            </a:xfrm>
            <a:prstGeom prst="arc">
              <a:avLst>
                <a:gd name="adj1" fmla="val 19019252"/>
                <a:gd name="adj2" fmla="val 2686188"/>
              </a:avLst>
            </a:prstGeom>
            <a:ln w="101600">
              <a:solidFill>
                <a:srgbClr val="101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800000">
              <a:off x="6372225" y="-387350"/>
              <a:ext cx="8353425" cy="7488238"/>
            </a:xfrm>
            <a:prstGeom prst="arc">
              <a:avLst>
                <a:gd name="adj1" fmla="val 18385135"/>
                <a:gd name="adj2" fmla="val 3019095"/>
              </a:avLst>
            </a:prstGeom>
            <a:ln w="101600">
              <a:solidFill>
                <a:srgbClr val="101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-1171575" y="739774"/>
              <a:ext cx="11549063" cy="5289550"/>
              <a:chOff x="-1171575" y="739774"/>
              <a:chExt cx="11549063" cy="5289550"/>
            </a:xfrm>
          </p:grpSpPr>
          <p:sp>
            <p:nvSpPr>
              <p:cNvPr id="10" name="Title 5"/>
              <p:cNvSpPr txBox="1">
                <a:spLocks/>
              </p:cNvSpPr>
              <p:nvPr/>
            </p:nvSpPr>
            <p:spPr>
              <a:xfrm>
                <a:off x="-1171575" y="2932113"/>
                <a:ext cx="4583113" cy="993775"/>
              </a:xfrm>
              <a:prstGeom prst="rect">
                <a:avLst/>
              </a:prstGeom>
            </p:spPr>
            <p:txBody>
              <a:bodyPr anchor="ctr">
                <a:normAutofit fontScale="92500" lnSpcReduction="20000"/>
              </a:bodyPr>
              <a:lstStyle>
                <a:lvl1pPr algn="r" defTabSz="914354" rtl="0" eaLnBrk="1" latinLnBrk="0" hangingPunct="1">
                  <a:spcBef>
                    <a:spcPct val="0"/>
                  </a:spcBef>
                  <a:buNone/>
                  <a:defRPr sz="3200" b="1" kern="1200" cap="small" normalizeH="0" baseline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  <a:defRPr/>
                </a:pPr>
                <a:r>
                  <a:rPr kumimoji="0" lang="zh-TW" altLang="en-US" sz="4050" dirty="0" smtClean="0">
                    <a:solidFill>
                      <a:srgbClr val="2C3E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資金</a:t>
                </a:r>
                <a:endParaRPr kumimoji="0" lang="en-US" altLang="zh-TW" sz="4050" dirty="0" smtClean="0">
                  <a:solidFill>
                    <a:srgbClr val="2C3E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Aft>
                    <a:spcPts val="0"/>
                  </a:spcAft>
                  <a:defRPr/>
                </a:pPr>
                <a:r>
                  <a:rPr kumimoji="0" lang="zh-TW" altLang="en-US" sz="4050" dirty="0" smtClean="0">
                    <a:solidFill>
                      <a:srgbClr val="2C3E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紓困</a:t>
                </a:r>
                <a:endParaRPr kumimoji="0" lang="en-US" sz="4050" dirty="0">
                  <a:solidFill>
                    <a:srgbClr val="2C3E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Oval 5"/>
              <p:cNvSpPr/>
              <p:nvPr/>
            </p:nvSpPr>
            <p:spPr>
              <a:xfrm>
                <a:off x="1319213" y="777875"/>
                <a:ext cx="1392237" cy="1400175"/>
              </a:xfrm>
              <a:prstGeom prst="ellipse">
                <a:avLst/>
              </a:prstGeom>
              <a:solidFill>
                <a:srgbClr val="4B2C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1350" ker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1455738" y="4616450"/>
                <a:ext cx="1384300" cy="1349375"/>
              </a:xfrm>
              <a:prstGeom prst="ellipse">
                <a:avLst/>
              </a:prstGeom>
              <a:solidFill>
                <a:srgbClr val="9BBB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1350" ker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TextBox 47"/>
              <p:cNvSpPr txBox="1"/>
              <p:nvPr/>
            </p:nvSpPr>
            <p:spPr>
              <a:xfrm>
                <a:off x="1616075" y="1752600"/>
                <a:ext cx="800100" cy="3381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cap="all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保薪資</a:t>
                </a:r>
                <a:endParaRPr kumimoji="0" lang="en-US" sz="1600" b="1" cap="all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TextBox 57"/>
              <p:cNvSpPr txBox="1"/>
              <p:nvPr/>
            </p:nvSpPr>
            <p:spPr>
              <a:xfrm>
                <a:off x="1744663" y="5589588"/>
                <a:ext cx="800100" cy="338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cap="all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減負擔</a:t>
                </a:r>
                <a:endParaRPr kumimoji="0" lang="en-US" sz="1600" b="1" cap="all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Title 5"/>
              <p:cNvSpPr txBox="1">
                <a:spLocks/>
              </p:cNvSpPr>
              <p:nvPr/>
            </p:nvSpPr>
            <p:spPr>
              <a:xfrm>
                <a:off x="5792788" y="2830513"/>
                <a:ext cx="4584700" cy="993775"/>
              </a:xfrm>
              <a:prstGeom prst="rect">
                <a:avLst/>
              </a:prstGeom>
            </p:spPr>
            <p:txBody>
              <a:bodyPr anchor="ctr">
                <a:normAutofit fontScale="92500" lnSpcReduction="20000"/>
              </a:bodyPr>
              <a:lstStyle>
                <a:lvl1pPr algn="r" defTabSz="914354" rtl="0" eaLnBrk="1" latinLnBrk="0" hangingPunct="1">
                  <a:spcBef>
                    <a:spcPct val="0"/>
                  </a:spcBef>
                  <a:buNone/>
                  <a:defRPr sz="3200" b="1" kern="1200" cap="small" normalizeH="0" baseline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  <a:defRPr/>
                </a:pPr>
                <a:r>
                  <a:rPr kumimoji="0" lang="zh-TW" altLang="en-US" sz="4050" dirty="0" smtClean="0">
                    <a:solidFill>
                      <a:srgbClr val="2C3E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產業</a:t>
                </a:r>
                <a:endParaRPr kumimoji="0" lang="en-US" altLang="zh-TW" sz="4050" dirty="0" smtClean="0">
                  <a:solidFill>
                    <a:srgbClr val="2C3E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Aft>
                    <a:spcPts val="0"/>
                  </a:spcAft>
                  <a:defRPr/>
                </a:pPr>
                <a:r>
                  <a:rPr kumimoji="0" lang="zh-TW" altLang="en-US" sz="4050" dirty="0" smtClean="0">
                    <a:solidFill>
                      <a:srgbClr val="2C3E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振興</a:t>
                </a:r>
                <a:endParaRPr kumimoji="0" lang="en-US" sz="4050" dirty="0">
                  <a:solidFill>
                    <a:srgbClr val="2C3E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6" name="圖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650" y="2565400"/>
                <a:ext cx="1647825" cy="16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圖片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6950" y="739774"/>
                <a:ext cx="1476375" cy="147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圖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1650" y="2620963"/>
                <a:ext cx="1581150" cy="1579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圖片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400" y="4552949"/>
                <a:ext cx="1476375" cy="147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圖片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6" t="35687" r="74893" b="34319"/>
              <a:stretch>
                <a:fillRect/>
              </a:stretch>
            </p:blipFill>
            <p:spPr bwMode="auto">
              <a:xfrm>
                <a:off x="1816100" y="4797425"/>
                <a:ext cx="773113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圖片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738" y="777875"/>
                <a:ext cx="1119187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59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20</a:t>
            </a:fld>
            <a:endParaRPr lang="en-US" dirty="0"/>
          </a:p>
        </p:txBody>
      </p:sp>
      <p:sp>
        <p:nvSpPr>
          <p:cNvPr id="6" name="矩形 29"/>
          <p:cNvSpPr>
            <a:spLocks noChangeArrowheads="1"/>
          </p:cNvSpPr>
          <p:nvPr/>
        </p:nvSpPr>
        <p:spPr bwMode="auto">
          <a:xfrm>
            <a:off x="2637153" y="276800"/>
            <a:ext cx="6340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ts val="1800"/>
              <a:buFont typeface="Calibri" panose="020F0502020204030204" pitchFamily="34" charset="0"/>
              <a:buNone/>
            </a:pP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工業區公設維護費減收</a:t>
            </a:r>
            <a:endParaRPr lang="zh-TW" altLang="en-US" sz="48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005840" y="1329373"/>
            <a:ext cx="10408920" cy="5223827"/>
            <a:chOff x="1949133" y="1329373"/>
            <a:chExt cx="8521700" cy="4421187"/>
          </a:xfrm>
        </p:grpSpPr>
        <p:sp>
          <p:nvSpPr>
            <p:cNvPr id="5" name="矩形 4"/>
            <p:cNvSpPr/>
            <p:nvPr/>
          </p:nvSpPr>
          <p:spPr>
            <a:xfrm>
              <a:off x="1949133" y="2769235"/>
              <a:ext cx="4273550" cy="298132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33308" y="1329373"/>
              <a:ext cx="8137525" cy="865187"/>
            </a:xfrm>
            <a:prstGeom prst="rect">
              <a:avLst/>
            </a:prstGeom>
            <a:noFill/>
            <a:ln>
              <a:solidFill>
                <a:srgbClr val="6B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5"/>
            <p:cNvSpPr/>
            <p:nvPr/>
          </p:nvSpPr>
          <p:spPr bwMode="auto">
            <a:xfrm>
              <a:off x="2084070" y="1397635"/>
              <a:ext cx="1978025" cy="720725"/>
            </a:xfrm>
            <a:prstGeom prst="rect">
              <a:avLst/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226945" y="1397635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2477770" y="1545273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3" name="矩形 84"/>
            <p:cNvSpPr>
              <a:spLocks noChangeArrowheads="1"/>
            </p:cNvSpPr>
            <p:nvPr/>
          </p:nvSpPr>
          <p:spPr bwMode="auto">
            <a:xfrm>
              <a:off x="4204970" y="1402398"/>
              <a:ext cx="5314950" cy="101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本部轄管工業區內承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租購土地或廠房建築物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者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20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再生能源發電業者不適用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4" name="群組 2"/>
            <p:cNvGrpSpPr>
              <a:grpSpLocks/>
            </p:cNvGrpSpPr>
            <p:nvPr/>
          </p:nvGrpSpPr>
          <p:grpSpPr bwMode="auto">
            <a:xfrm>
              <a:off x="1998345" y="2359660"/>
              <a:ext cx="2016125" cy="720725"/>
              <a:chOff x="4895088" y="3190185"/>
              <a:chExt cx="2016654" cy="720082"/>
            </a:xfrm>
          </p:grpSpPr>
          <p:sp>
            <p:nvSpPr>
              <p:cNvPr id="21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rgbClr val="F5C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382579" y="3334519"/>
                <a:ext cx="1529163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措施內容</a:t>
                </a:r>
              </a:p>
            </p:txBody>
          </p:sp>
          <p:pic>
            <p:nvPicPr>
              <p:cNvPr id="23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6422708" y="2596198"/>
              <a:ext cx="4048125" cy="2967037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17395" y="3253423"/>
              <a:ext cx="4205288" cy="13154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一般公共設施維護費減</a:t>
              </a:r>
              <a:r>
                <a:rPr kumimoji="0" lang="zh-TW" altLang="en-US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收</a:t>
              </a:r>
              <a:r>
                <a:rPr kumimoji="0" lang="en-US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50%</a:t>
              </a: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。 </a:t>
              </a:r>
              <a:endParaRPr kumimoji="0"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經公告為閒置土地者不得適用</a:t>
              </a:r>
              <a:r>
                <a:rPr kumimoji="0" lang="en-US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已取得建造執照、申報開工及動工之事實者除外</a:t>
              </a:r>
              <a:r>
                <a:rPr kumimoji="0" lang="en-US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 </a:t>
              </a:r>
              <a:r>
                <a:rPr kumimoji="0" lang="zh-TW" altLang="en-US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。</a:t>
              </a:r>
              <a:endParaRPr kumimoji="0"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6441758" y="3205798"/>
              <a:ext cx="3813175" cy="164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日發布實施。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日至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日止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於「嚴重特殊傳染性肺炎防治及紓困振興特別條例」施行期間辦理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Rectangle 5"/>
            <p:cNvSpPr/>
            <p:nvPr/>
          </p:nvSpPr>
          <p:spPr bwMode="auto">
            <a:xfrm>
              <a:off x="6441758" y="2367598"/>
              <a:ext cx="1978025" cy="720725"/>
            </a:xfrm>
            <a:prstGeom prst="rect">
              <a:avLst/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946583" y="2502535"/>
              <a:ext cx="1528762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適用期間</a:t>
              </a:r>
            </a:p>
          </p:txBody>
        </p:sp>
        <p:pic>
          <p:nvPicPr>
            <p:cNvPr id="20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83" y="2529523"/>
              <a:ext cx="560387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28" name="矩形 27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負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擔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8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1325880" y="1408241"/>
            <a:ext cx="9982200" cy="4969055"/>
            <a:chOff x="2330133" y="1390333"/>
            <a:chExt cx="8521700" cy="4456112"/>
          </a:xfrm>
        </p:grpSpPr>
        <p:sp>
          <p:nvSpPr>
            <p:cNvPr id="6" name="矩形 5"/>
            <p:cNvSpPr/>
            <p:nvPr/>
          </p:nvSpPr>
          <p:spPr>
            <a:xfrm>
              <a:off x="2330133" y="2657158"/>
              <a:ext cx="4273550" cy="3189287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714308" y="1390333"/>
              <a:ext cx="8137525" cy="865187"/>
            </a:xfrm>
            <a:prstGeom prst="rect">
              <a:avLst/>
            </a:prstGeom>
            <a:noFill/>
            <a:ln>
              <a:solidFill>
                <a:srgbClr val="6B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Rectangle 5"/>
            <p:cNvSpPr/>
            <p:nvPr/>
          </p:nvSpPr>
          <p:spPr bwMode="auto">
            <a:xfrm>
              <a:off x="2465070" y="1458595"/>
              <a:ext cx="1978025" cy="720725"/>
            </a:xfrm>
            <a:prstGeom prst="rect">
              <a:avLst/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2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607945" y="1458595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2858770" y="1606233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4" name="矩形 84"/>
            <p:cNvSpPr>
              <a:spLocks noChangeArrowheads="1"/>
            </p:cNvSpPr>
            <p:nvPr/>
          </p:nvSpPr>
          <p:spPr bwMode="auto">
            <a:xfrm>
              <a:off x="4585970" y="1477645"/>
              <a:ext cx="60833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本部轄管工業區內承租土地、公設用地或國有房舍者</a:t>
              </a:r>
            </a:p>
            <a:p>
              <a:r>
                <a:rPr lang="en-US" altLang="zh-TW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再生能源發電業者不適用</a:t>
              </a:r>
              <a:r>
                <a:rPr lang="en-US" altLang="zh-TW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grpSp>
          <p:nvGrpSpPr>
            <p:cNvPr id="15" name="群組 2"/>
            <p:cNvGrpSpPr>
              <a:grpSpLocks/>
            </p:cNvGrpSpPr>
            <p:nvPr/>
          </p:nvGrpSpPr>
          <p:grpSpPr bwMode="auto">
            <a:xfrm>
              <a:off x="2379345" y="2420620"/>
              <a:ext cx="2016125" cy="720725"/>
              <a:chOff x="4895088" y="3190185"/>
              <a:chExt cx="2016654" cy="720082"/>
            </a:xfrm>
          </p:grpSpPr>
          <p:sp>
            <p:nvSpPr>
              <p:cNvPr id="22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rgbClr val="F5C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382579" y="3334519"/>
                <a:ext cx="1529163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措施內容</a:t>
                </a:r>
              </a:p>
            </p:txBody>
          </p:sp>
          <p:pic>
            <p:nvPicPr>
              <p:cNvPr id="24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矩形 15"/>
            <p:cNvSpPr/>
            <p:nvPr/>
          </p:nvSpPr>
          <p:spPr>
            <a:xfrm>
              <a:off x="6803708" y="2657158"/>
              <a:ext cx="4048125" cy="3189287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6822758" y="3266758"/>
              <a:ext cx="3846512" cy="88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>
                <a:lnSpc>
                  <a:spcPts val="2400"/>
                </a:lnSpc>
                <a:buFont typeface="Wingdings" pitchFamily="2" charset="2"/>
                <a:buChar char="Ø"/>
                <a:defRPr/>
              </a:pP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自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109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日至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日止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339725" indent="-69850">
                <a:lnSpc>
                  <a:spcPts val="2400"/>
                </a:lnSpc>
                <a:defRPr/>
              </a:pP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於「嚴重特殊傳染性肺炎防治及紓困振興特別條例」施行期間辦理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。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en-US" sz="1800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5"/>
            <p:cNvSpPr/>
            <p:nvPr/>
          </p:nvSpPr>
          <p:spPr bwMode="auto">
            <a:xfrm>
              <a:off x="6822758" y="2428558"/>
              <a:ext cx="1978025" cy="720725"/>
            </a:xfrm>
            <a:prstGeom prst="rect">
              <a:avLst/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327583" y="2563495"/>
              <a:ext cx="1528762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適用期間</a:t>
              </a:r>
            </a:p>
          </p:txBody>
        </p:sp>
        <p:pic>
          <p:nvPicPr>
            <p:cNvPr id="20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783" y="2590483"/>
              <a:ext cx="560387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2398395" y="2830195"/>
              <a:ext cx="4205288" cy="30162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endParaRPr kumimoji="0" lang="en-US" altLang="zh-TW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kumimoji="0" lang="zh-TW" altLang="en-US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租金緩繳：</a:t>
              </a:r>
              <a:endParaRPr kumimoji="0" lang="en-US" altLang="zh-TW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444500" lvl="1" indent="-174625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l"/>
                <a:defRPr/>
              </a:pPr>
              <a:r>
                <a:rPr kumimoji="0"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已取得使用執照並開始營運，且無積欠違約金</a:t>
              </a:r>
              <a:r>
                <a:rPr kumimoji="0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者</a:t>
              </a:r>
              <a:r>
                <a:rPr kumimoji="0"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。</a:t>
              </a:r>
              <a:endParaRPr kumimoji="0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444500" lvl="1" indent="-174625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l"/>
                <a:defRPr/>
              </a:pPr>
              <a:r>
                <a:rPr kumimoji="0"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得申請緩繳</a:t>
              </a:r>
              <a:r>
                <a:rPr kumimoji="0" lang="en-US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</a:t>
              </a:r>
              <a:r>
                <a:rPr kumimoji="0"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年，分</a:t>
              </a:r>
              <a:r>
                <a:rPr kumimoji="0" lang="en-US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kumimoji="0"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年平均攤還，緩繳期間免計收違約金及延遲利息。</a:t>
              </a:r>
              <a:endParaRPr kumimoji="0"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租金減收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：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(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增修中，奉核後即實施</a:t>
              </a:r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)</a:t>
              </a:r>
              <a:endParaRPr lang="en-US" altLang="zh-TW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444500" lvl="1" indent="-174625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l"/>
                <a:defRPr/>
              </a:pPr>
              <a:r>
                <a:rPr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已取得使用執照並開始營運，且無積欠違約金</a:t>
              </a:r>
              <a:r>
                <a:rPr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者</a:t>
              </a:r>
              <a:r>
                <a:rPr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。</a:t>
              </a:r>
              <a:endParaRPr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444500" lvl="1" indent="-174625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l"/>
                <a:defRPr/>
              </a:pPr>
              <a:r>
                <a:rPr kumimoji="0" lang="zh-TW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得申請</a:t>
              </a:r>
              <a:r>
                <a:rPr kumimoji="0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租金減收</a:t>
              </a:r>
              <a:r>
                <a:rPr kumimoji="0" lang="en-US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</a:t>
              </a:r>
              <a:r>
                <a:rPr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成，</a:t>
              </a:r>
              <a:r>
                <a:rPr kumimoji="0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為期</a:t>
              </a:r>
              <a:r>
                <a:rPr kumimoji="0" lang="en-US" altLang="zh-TW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6</a:t>
              </a:r>
              <a:r>
                <a:rPr kumimoji="0" lang="zh-TW" altLang="en-US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個月。</a:t>
              </a:r>
              <a:endParaRPr kumimoji="0" lang="en-US" altLang="zh-TW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21</a:t>
            </a:fld>
            <a:endParaRPr lang="en-US" dirty="0"/>
          </a:p>
        </p:txBody>
      </p:sp>
      <p:sp>
        <p:nvSpPr>
          <p:cNvPr id="7" name="矩形 29"/>
          <p:cNvSpPr>
            <a:spLocks noChangeArrowheads="1"/>
          </p:cNvSpPr>
          <p:nvPr/>
        </p:nvSpPr>
        <p:spPr bwMode="auto">
          <a:xfrm>
            <a:off x="2596924" y="251043"/>
            <a:ext cx="6340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ts val="1800"/>
              <a:buFont typeface="Calibri" panose="020F0502020204030204" pitchFamily="34" charset="0"/>
              <a:buNone/>
            </a:pP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工業區租金緩繳及減收</a:t>
            </a:r>
            <a:endParaRPr lang="zh-TW" altLang="en-US" sz="48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30" name="矩形 29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負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擔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1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22</a:t>
            </a:fld>
            <a:endParaRPr lang="en-US" dirty="0"/>
          </a:p>
        </p:txBody>
      </p:sp>
      <p:sp>
        <p:nvSpPr>
          <p:cNvPr id="6" name="矩形 29"/>
          <p:cNvSpPr>
            <a:spLocks noChangeArrowheads="1"/>
          </p:cNvSpPr>
          <p:nvPr/>
        </p:nvSpPr>
        <p:spPr bwMode="auto">
          <a:xfrm>
            <a:off x="3582037" y="286068"/>
            <a:ext cx="5109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ts val="1800"/>
              <a:buFont typeface="Calibri" panose="020F0502020204030204" pitchFamily="34" charset="0"/>
              <a:buNone/>
            </a:pP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工業區污水費緩繳</a:t>
            </a:r>
            <a:endParaRPr lang="zh-TW" altLang="en-US" sz="48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584960" y="1298893"/>
            <a:ext cx="9799319" cy="5178107"/>
            <a:chOff x="2390775" y="1298893"/>
            <a:chExt cx="8562975" cy="4295775"/>
          </a:xfrm>
        </p:grpSpPr>
        <p:sp>
          <p:nvSpPr>
            <p:cNvPr id="5" name="矩形 4"/>
            <p:cNvSpPr/>
            <p:nvPr/>
          </p:nvSpPr>
          <p:spPr>
            <a:xfrm>
              <a:off x="2390775" y="2608580"/>
              <a:ext cx="4098925" cy="298132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44788" y="1298893"/>
              <a:ext cx="8137525" cy="865187"/>
            </a:xfrm>
            <a:prstGeom prst="rect">
              <a:avLst/>
            </a:prstGeom>
            <a:noFill/>
            <a:ln>
              <a:solidFill>
                <a:srgbClr val="6B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Rectangle 5"/>
            <p:cNvSpPr/>
            <p:nvPr/>
          </p:nvSpPr>
          <p:spPr bwMode="auto">
            <a:xfrm>
              <a:off x="2495550" y="1367155"/>
              <a:ext cx="1978025" cy="720725"/>
            </a:xfrm>
            <a:prstGeom prst="rect">
              <a:avLst/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638425" y="1367155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2889250" y="1514793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6" name="矩形 84"/>
            <p:cNvSpPr>
              <a:spLocks noChangeArrowheads="1"/>
            </p:cNvSpPr>
            <p:nvPr/>
          </p:nvSpPr>
          <p:spPr bwMode="auto">
            <a:xfrm>
              <a:off x="4616450" y="1389380"/>
              <a:ext cx="4545013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本部轄管工業區內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已申請聯接使用廠商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20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再生能源發電業者不適用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7" name="群組 2"/>
            <p:cNvGrpSpPr>
              <a:grpSpLocks/>
            </p:cNvGrpSpPr>
            <p:nvPr/>
          </p:nvGrpSpPr>
          <p:grpSpPr bwMode="auto">
            <a:xfrm>
              <a:off x="2409825" y="2329180"/>
              <a:ext cx="2016125" cy="720725"/>
              <a:chOff x="4895088" y="3190185"/>
              <a:chExt cx="2016654" cy="720082"/>
            </a:xfrm>
          </p:grpSpPr>
          <p:sp>
            <p:nvSpPr>
              <p:cNvPr id="18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rgbClr val="F5C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382579" y="3334519"/>
                <a:ext cx="1529163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措施內容</a:t>
                </a:r>
              </a:p>
            </p:txBody>
          </p:sp>
          <p:pic>
            <p:nvPicPr>
              <p:cNvPr id="20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矩形 20"/>
            <p:cNvSpPr/>
            <p:nvPr/>
          </p:nvSpPr>
          <p:spPr>
            <a:xfrm>
              <a:off x="6802438" y="2627630"/>
              <a:ext cx="4151312" cy="2967038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428875" y="3222943"/>
              <a:ext cx="4205288" cy="906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得申請緩繳</a:t>
              </a:r>
              <a:r>
                <a:rPr kumimoji="0" lang="en-US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</a:t>
              </a: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年，分</a:t>
              </a:r>
              <a:r>
                <a:rPr kumimoji="0" lang="en-US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年平均攤還。</a:t>
              </a:r>
              <a:endParaRPr kumimoji="0"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kumimoji="0" lang="zh-TW" altLang="zh-TW" sz="20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緩繳期間免計收滯納金及延遲利息。 </a:t>
              </a:r>
              <a:endParaRPr kumimoji="0" lang="en-US" altLang="zh-TW" sz="20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3" name="矩形 39"/>
            <p:cNvSpPr>
              <a:spLocks noChangeArrowheads="1"/>
            </p:cNvSpPr>
            <p:nvPr/>
          </p:nvSpPr>
          <p:spPr bwMode="auto">
            <a:xfrm>
              <a:off x="6853238" y="3175318"/>
              <a:ext cx="3813175" cy="199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109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日發布實施。</a:t>
              </a:r>
              <a:endParaRPr lang="en-US" altLang="zh-TW" sz="20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360363" indent="-360363" algn="just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自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109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日至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日止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於「嚴重特殊傳染性肺炎防治及紓困振興特別條例」施行期間辦理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2000" dirty="0" smtClean="0">
                  <a:latin typeface="微軟正黑體" pitchFamily="34" charset="-120"/>
                  <a:ea typeface="微軟正黑體" pitchFamily="34" charset="-120"/>
                </a:rPr>
                <a:t>。</a:t>
              </a:r>
              <a:r>
                <a:rPr lang="en-US" altLang="zh-TW" sz="20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en-US" sz="2000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Rectangle 5"/>
            <p:cNvSpPr/>
            <p:nvPr/>
          </p:nvSpPr>
          <p:spPr bwMode="auto">
            <a:xfrm>
              <a:off x="6853238" y="2337118"/>
              <a:ext cx="1978025" cy="720725"/>
            </a:xfrm>
            <a:prstGeom prst="rect">
              <a:avLst/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358063" y="2472055"/>
              <a:ext cx="1528762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適用期間</a:t>
              </a:r>
            </a:p>
          </p:txBody>
        </p:sp>
        <p:pic>
          <p:nvPicPr>
            <p:cNvPr id="26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263" y="2499043"/>
              <a:ext cx="560387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29" name="矩形 28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負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擔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0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23</a:t>
            </a:fld>
            <a:endParaRPr lang="en-US" dirty="0"/>
          </a:p>
        </p:txBody>
      </p:sp>
      <p:sp>
        <p:nvSpPr>
          <p:cNvPr id="6" name="矩形 29"/>
          <p:cNvSpPr>
            <a:spLocks noChangeArrowheads="1"/>
          </p:cNvSpPr>
          <p:nvPr/>
        </p:nvSpPr>
        <p:spPr bwMode="auto">
          <a:xfrm>
            <a:off x="2409211" y="307092"/>
            <a:ext cx="6955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ts val="1800"/>
              <a:buFont typeface="Calibri" panose="020F0502020204030204" pitchFamily="34" charset="0"/>
              <a:buNone/>
            </a:pPr>
            <a:r>
              <a:rPr lang="zh-TW" altLang="en-US" sz="4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加工區相關費用緩繳及減收</a:t>
            </a:r>
            <a:endParaRPr lang="zh-TW" altLang="en-US" sz="44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082040" y="1298892"/>
            <a:ext cx="10439400" cy="5154603"/>
            <a:chOff x="2284413" y="1298893"/>
            <a:chExt cx="8521700" cy="4654550"/>
          </a:xfrm>
        </p:grpSpPr>
        <p:sp>
          <p:nvSpPr>
            <p:cNvPr id="5" name="矩形 4"/>
            <p:cNvSpPr/>
            <p:nvPr/>
          </p:nvSpPr>
          <p:spPr>
            <a:xfrm>
              <a:off x="2284413" y="2565718"/>
              <a:ext cx="4273550" cy="338772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668588" y="1298893"/>
              <a:ext cx="8137525" cy="865187"/>
            </a:xfrm>
            <a:prstGeom prst="rect">
              <a:avLst/>
            </a:prstGeom>
            <a:noFill/>
            <a:ln>
              <a:solidFill>
                <a:srgbClr val="6B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Rectangle 5"/>
            <p:cNvSpPr/>
            <p:nvPr/>
          </p:nvSpPr>
          <p:spPr bwMode="auto">
            <a:xfrm>
              <a:off x="2419350" y="1367155"/>
              <a:ext cx="1978025" cy="720725"/>
            </a:xfrm>
            <a:prstGeom prst="rect">
              <a:avLst/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562225" y="1367155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2813050" y="1514793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3" name="矩形 84"/>
            <p:cNvSpPr>
              <a:spLocks noChangeArrowheads="1"/>
            </p:cNvSpPr>
            <p:nvPr/>
          </p:nvSpPr>
          <p:spPr bwMode="auto">
            <a:xfrm>
              <a:off x="4540250" y="1503680"/>
              <a:ext cx="2492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加工出口區區內事業</a:t>
              </a:r>
            </a:p>
          </p:txBody>
        </p:sp>
        <p:grpSp>
          <p:nvGrpSpPr>
            <p:cNvPr id="14" name="群組 2"/>
            <p:cNvGrpSpPr>
              <a:grpSpLocks/>
            </p:cNvGrpSpPr>
            <p:nvPr/>
          </p:nvGrpSpPr>
          <p:grpSpPr bwMode="auto">
            <a:xfrm>
              <a:off x="2333625" y="2329180"/>
              <a:ext cx="2016125" cy="720725"/>
              <a:chOff x="4895088" y="3190185"/>
              <a:chExt cx="2016654" cy="720082"/>
            </a:xfrm>
          </p:grpSpPr>
          <p:sp>
            <p:nvSpPr>
              <p:cNvPr id="21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rgbClr val="F5C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382579" y="3334519"/>
                <a:ext cx="1529163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措施內容</a:t>
                </a:r>
              </a:p>
            </p:txBody>
          </p:sp>
          <p:pic>
            <p:nvPicPr>
              <p:cNvPr id="23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6757988" y="2565718"/>
              <a:ext cx="4048125" cy="338772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6777038" y="3175318"/>
              <a:ext cx="3968750" cy="130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>
                <a:lnSpc>
                  <a:spcPts val="2400"/>
                </a:lnSpc>
                <a:buFont typeface="Wingdings" pitchFamily="2" charset="2"/>
                <a:buChar char="Ø"/>
                <a:defRPr/>
              </a:pPr>
              <a:r>
                <a:rPr lang="zh-TW" altLang="zh-TW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自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公告</a:t>
              </a:r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或法規修正發布令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生效日</a:t>
              </a:r>
              <a:r>
                <a:rPr lang="zh-TW" altLang="zh-TW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至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r>
                <a:rPr lang="zh-TW" altLang="zh-TW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zh-TW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lang="zh-TW" altLang="zh-TW" sz="2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日</a:t>
              </a:r>
              <a:r>
                <a:rPr lang="zh-TW" altLang="zh-TW" sz="20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止。</a:t>
              </a:r>
              <a:endParaRPr lang="en-US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>
                <a:lnSpc>
                  <a:spcPts val="2400"/>
                </a:lnSpc>
                <a:defRPr/>
              </a:pPr>
              <a:r>
                <a:rPr lang="en-US" altLang="zh-TW" sz="18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8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配合</a:t>
              </a:r>
              <a:r>
                <a:rPr lang="zh-TW" altLang="zh-TW" sz="18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「嚴重特殊傳染性肺炎防治及紓困振興特別條例」施行期間辦理</a:t>
              </a:r>
              <a:r>
                <a:rPr lang="en-US" altLang="zh-TW" sz="1800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Rectangle 5"/>
            <p:cNvSpPr/>
            <p:nvPr/>
          </p:nvSpPr>
          <p:spPr bwMode="auto">
            <a:xfrm>
              <a:off x="6777038" y="2337118"/>
              <a:ext cx="1978025" cy="720725"/>
            </a:xfrm>
            <a:prstGeom prst="rect">
              <a:avLst/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81863" y="2472055"/>
              <a:ext cx="1528762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適用期間</a:t>
              </a:r>
            </a:p>
          </p:txBody>
        </p:sp>
        <p:pic>
          <p:nvPicPr>
            <p:cNvPr id="19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63" y="2499043"/>
              <a:ext cx="560387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28"/>
            <p:cNvSpPr>
              <a:spLocks noChangeArrowheads="1"/>
            </p:cNvSpPr>
            <p:nvPr/>
          </p:nvSpPr>
          <p:spPr bwMode="auto">
            <a:xfrm>
              <a:off x="2284413" y="3118168"/>
              <a:ext cx="4427537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263525" indent="-263525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</a:t>
              </a:r>
              <a:r>
                <a:rPr lang="zh-TW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紓困措施</a:t>
              </a:r>
              <a:r>
                <a:rPr lang="en-US" altLang="zh-TW" sz="20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均免息</a:t>
              </a:r>
              <a:r>
                <a:rPr lang="en-US" altLang="zh-TW" sz="20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zh-TW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土地及建物租金</a:t>
              </a:r>
              <a:r>
                <a: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減收</a:t>
              </a:r>
              <a:r>
                <a:rPr lang="en-US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</a:t>
              </a: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，為期</a:t>
              </a:r>
              <a:r>
                <a: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個月</a:t>
              </a:r>
              <a:r>
                <a:rPr lang="zh-TW" altLang="en-US" sz="20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；或</a:t>
              </a:r>
              <a:r>
                <a:rPr lang="zh-TW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緩繳</a:t>
              </a:r>
              <a:r>
                <a:rPr lang="en-US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6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二擇一</a:t>
              </a:r>
              <a:r>
                <a:rPr lang="en-US" altLang="zh-TW" sz="16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zh-HK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投資計畫</a:t>
              </a:r>
              <a:r>
                <a:rPr lang="zh-HK" altLang="en-US" sz="2000" b="1">
                  <a:solidFill>
                    <a:srgbClr val="000000"/>
                  </a:solidFill>
                  <a:latin typeface="標楷體" panose="03000509000000000000" pitchFamily="65" charset="-120"/>
                </a:rPr>
                <a:t>：</a:t>
              </a:r>
              <a:r>
                <a:rPr lang="zh-HK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展延</a:t>
              </a: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投資建廠期限</a:t>
              </a:r>
              <a:endParaRPr lang="en-US" altLang="zh-HK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污水</a:t>
              </a:r>
              <a:r>
                <a:rPr lang="zh-TW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處理費</a:t>
              </a:r>
              <a:r>
                <a: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緩繳</a:t>
              </a:r>
              <a:r>
                <a:rPr lang="en-US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zh-TW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管理費</a:t>
              </a:r>
              <a:r>
                <a:rPr lang="zh-TW" altLang="en-US" sz="2000" b="1">
                  <a:solidFill>
                    <a:srgbClr val="000000"/>
                  </a:solidFill>
                  <a:latin typeface="標楷體" panose="03000509000000000000" pitchFamily="65" charset="-120"/>
                </a:rPr>
                <a:t>：</a:t>
              </a: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營收衰退</a:t>
              </a:r>
              <a:r>
                <a:rPr lang="en-US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30%</a:t>
              </a:r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</a:t>
              </a:r>
              <a:r>
                <a:rPr lang="zh-TW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緩繳</a:t>
              </a:r>
              <a:r>
                <a:rPr lang="en-US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zh-TW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餐飲業</a:t>
              </a:r>
              <a:r>
                <a:rPr lang="zh-HK" altLang="zh-TW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房屋租金</a:t>
              </a:r>
              <a:r>
                <a:rPr lang="zh-HK" altLang="en-US" sz="2000" b="1">
                  <a:solidFill>
                    <a:srgbClr val="000000"/>
                  </a:solidFill>
                  <a:latin typeface="標楷體" panose="03000509000000000000" pitchFamily="65" charset="-120"/>
                </a:rPr>
                <a:t>：</a:t>
              </a:r>
              <a:r>
                <a:rPr lang="zh-HK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減半</a:t>
              </a:r>
              <a:r>
                <a:rPr lang="en-US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HK" altLang="zh-TW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個月</a:t>
              </a:r>
              <a:endPara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28" name="矩形 27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減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負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擔</a:t>
              </a:r>
              <a:endParaRPr lang="zh-TW" altLang="en-US" sz="4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2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24</a:t>
            </a:fld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082040" y="1417320"/>
            <a:ext cx="10432327" cy="4660265"/>
            <a:chOff x="1975168" y="2019935"/>
            <a:chExt cx="8882458" cy="4057650"/>
          </a:xfrm>
        </p:grpSpPr>
        <p:grpSp>
          <p:nvGrpSpPr>
            <p:cNvPr id="5" name="群組 24"/>
            <p:cNvGrpSpPr>
              <a:grpSpLocks/>
            </p:cNvGrpSpPr>
            <p:nvPr/>
          </p:nvGrpSpPr>
          <p:grpSpPr bwMode="auto">
            <a:xfrm>
              <a:off x="3703161" y="2019935"/>
              <a:ext cx="1727200" cy="4054475"/>
              <a:chOff x="1959769" y="2035175"/>
              <a:chExt cx="1727200" cy="4054475"/>
            </a:xfrm>
          </p:grpSpPr>
          <p:sp>
            <p:nvSpPr>
              <p:cNvPr id="48" name="Shape 1059"/>
              <p:cNvSpPr/>
              <p:nvPr/>
            </p:nvSpPr>
            <p:spPr bwMode="auto">
              <a:xfrm>
                <a:off x="2030413" y="3209925"/>
                <a:ext cx="1619250" cy="2879725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2022476" y="2035175"/>
                <a:ext cx="1636712" cy="1136650"/>
              </a:xfrm>
              <a:prstGeom prst="rect">
                <a:avLst/>
              </a:prstGeom>
              <a:solidFill>
                <a:srgbClr val="98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文本框 95"/>
              <p:cNvSpPr txBox="1">
                <a:spLocks noChangeArrowheads="1"/>
              </p:cNvSpPr>
              <p:nvPr/>
            </p:nvSpPr>
            <p:spPr bwMode="auto">
              <a:xfrm>
                <a:off x="1959769" y="2313616"/>
                <a:ext cx="1727200" cy="40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/>
                <a:r>
                  <a:rPr lang="zh-TW" altLang="en-US" sz="2400" b="1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中小製造業</a:t>
                </a:r>
                <a:endParaRPr lang="zh-TW" altLang="en-US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Shape 1060"/>
              <p:cNvSpPr/>
              <p:nvPr/>
            </p:nvSpPr>
            <p:spPr bwMode="auto">
              <a:xfrm>
                <a:off x="2559051" y="2901950"/>
                <a:ext cx="561975" cy="595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BBB40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Shape 1074"/>
              <p:cNvSpPr/>
              <p:nvPr/>
            </p:nvSpPr>
            <p:spPr bwMode="auto">
              <a:xfrm>
                <a:off x="2719388" y="3070225"/>
                <a:ext cx="241300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1" h="21369" extrusionOk="0">
                    <a:moveTo>
                      <a:pt x="19273" y="5193"/>
                    </a:moveTo>
                    <a:lnTo>
                      <a:pt x="15891" y="1750"/>
                    </a:lnTo>
                    <a:lnTo>
                      <a:pt x="11125" y="6601"/>
                    </a:lnTo>
                    <a:lnTo>
                      <a:pt x="14508" y="10044"/>
                    </a:lnTo>
                    <a:lnTo>
                      <a:pt x="19273" y="5193"/>
                    </a:lnTo>
                    <a:close/>
                    <a:moveTo>
                      <a:pt x="20291" y="713"/>
                    </a:moveTo>
                    <a:cubicBezTo>
                      <a:pt x="19371" y="-222"/>
                      <a:pt x="17893" y="-231"/>
                      <a:pt x="16955" y="675"/>
                    </a:cubicBezTo>
                    <a:lnTo>
                      <a:pt x="20329" y="4109"/>
                    </a:lnTo>
                    <a:cubicBezTo>
                      <a:pt x="21220" y="3156"/>
                      <a:pt x="21211" y="1650"/>
                      <a:pt x="20291" y="713"/>
                    </a:cubicBezTo>
                    <a:moveTo>
                      <a:pt x="2444" y="15439"/>
                    </a:moveTo>
                    <a:lnTo>
                      <a:pt x="5825" y="18882"/>
                    </a:lnTo>
                    <a:lnTo>
                      <a:pt x="9866" y="14768"/>
                    </a:lnTo>
                    <a:lnTo>
                      <a:pt x="6485" y="11325"/>
                    </a:lnTo>
                    <a:lnTo>
                      <a:pt x="2444" y="15439"/>
                    </a:lnTo>
                    <a:close/>
                    <a:moveTo>
                      <a:pt x="0" y="21369"/>
                    </a:moveTo>
                    <a:lnTo>
                      <a:pt x="4525" y="19717"/>
                    </a:lnTo>
                    <a:lnTo>
                      <a:pt x="1624" y="16764"/>
                    </a:lnTo>
                    <a:lnTo>
                      <a:pt x="0" y="21369"/>
                    </a:lnTo>
                    <a:close/>
                    <a:moveTo>
                      <a:pt x="16650" y="12520"/>
                    </a:moveTo>
                    <a:cubicBezTo>
                      <a:pt x="16126" y="12520"/>
                      <a:pt x="15600" y="12617"/>
                      <a:pt x="15104" y="12809"/>
                    </a:cubicBezTo>
                    <a:lnTo>
                      <a:pt x="8409" y="5994"/>
                    </a:lnTo>
                    <a:cubicBezTo>
                      <a:pt x="8998" y="4415"/>
                      <a:pt x="8669" y="2565"/>
                      <a:pt x="7422" y="1294"/>
                    </a:cubicBezTo>
                    <a:cubicBezTo>
                      <a:pt x="6573" y="431"/>
                      <a:pt x="5462" y="0"/>
                      <a:pt x="4352" y="0"/>
                    </a:cubicBezTo>
                    <a:lnTo>
                      <a:pt x="4346" y="0"/>
                    </a:lnTo>
                    <a:cubicBezTo>
                      <a:pt x="3822" y="0"/>
                      <a:pt x="3299" y="98"/>
                      <a:pt x="2803" y="289"/>
                    </a:cubicBezTo>
                    <a:lnTo>
                      <a:pt x="5534" y="3067"/>
                    </a:lnTo>
                    <a:lnTo>
                      <a:pt x="5268" y="5364"/>
                    </a:lnTo>
                    <a:lnTo>
                      <a:pt x="3013" y="5633"/>
                    </a:lnTo>
                    <a:lnTo>
                      <a:pt x="283" y="2854"/>
                    </a:lnTo>
                    <a:cubicBezTo>
                      <a:pt x="-304" y="4433"/>
                      <a:pt x="24" y="6283"/>
                      <a:pt x="1273" y="7555"/>
                    </a:cubicBezTo>
                    <a:cubicBezTo>
                      <a:pt x="2120" y="8418"/>
                      <a:pt x="3231" y="8849"/>
                      <a:pt x="4342" y="8849"/>
                    </a:cubicBezTo>
                    <a:cubicBezTo>
                      <a:pt x="4866" y="8849"/>
                      <a:pt x="5474" y="8753"/>
                      <a:pt x="5970" y="8562"/>
                    </a:cubicBezTo>
                    <a:lnTo>
                      <a:pt x="12745" y="15375"/>
                    </a:lnTo>
                    <a:lnTo>
                      <a:pt x="12745" y="15376"/>
                    </a:lnTo>
                    <a:cubicBezTo>
                      <a:pt x="11995" y="16954"/>
                      <a:pt x="12404" y="18803"/>
                      <a:pt x="13652" y="20075"/>
                    </a:cubicBezTo>
                    <a:cubicBezTo>
                      <a:pt x="14500" y="20938"/>
                      <a:pt x="15572" y="21369"/>
                      <a:pt x="16682" y="21369"/>
                    </a:cubicBezTo>
                    <a:cubicBezTo>
                      <a:pt x="17207" y="21369"/>
                      <a:pt x="17711" y="21274"/>
                      <a:pt x="18209" y="21082"/>
                    </a:cubicBezTo>
                    <a:lnTo>
                      <a:pt x="15470" y="18303"/>
                    </a:lnTo>
                    <a:lnTo>
                      <a:pt x="15728" y="16006"/>
                    </a:lnTo>
                    <a:lnTo>
                      <a:pt x="17982" y="15737"/>
                    </a:lnTo>
                    <a:lnTo>
                      <a:pt x="20709" y="18514"/>
                    </a:lnTo>
                    <a:cubicBezTo>
                      <a:pt x="21296" y="16937"/>
                      <a:pt x="20970" y="15086"/>
                      <a:pt x="19721" y="13815"/>
                    </a:cubicBezTo>
                    <a:cubicBezTo>
                      <a:pt x="18872" y="12952"/>
                      <a:pt x="17761" y="12520"/>
                      <a:pt x="16650" y="12520"/>
                    </a:cubicBez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0886" tIns="10886" rIns="10886" bIns="10886" anchor="ctr"/>
              <a:lstStyle/>
              <a:p>
                <a:pPr defTabSz="130622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57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Gill Sans"/>
                  <a:sym typeface="Gill Sans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 bwMode="auto">
              <a:xfrm>
                <a:off x="2190751" y="3511550"/>
                <a:ext cx="1298575" cy="1570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即時輔導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短期程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小額度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即時性</a:t>
                </a:r>
              </a:p>
            </p:txBody>
          </p:sp>
        </p:grpSp>
        <p:grpSp>
          <p:nvGrpSpPr>
            <p:cNvPr id="6" name="群組 27"/>
            <p:cNvGrpSpPr>
              <a:grpSpLocks/>
            </p:cNvGrpSpPr>
            <p:nvPr/>
          </p:nvGrpSpPr>
          <p:grpSpPr bwMode="auto">
            <a:xfrm>
              <a:off x="7380605" y="2023110"/>
              <a:ext cx="1638695" cy="4054475"/>
              <a:chOff x="7246145" y="2035175"/>
              <a:chExt cx="1638694" cy="4054475"/>
            </a:xfrm>
          </p:grpSpPr>
          <p:sp>
            <p:nvSpPr>
              <p:cNvPr id="42" name="Shape 1065"/>
              <p:cNvSpPr/>
              <p:nvPr/>
            </p:nvSpPr>
            <p:spPr bwMode="auto">
              <a:xfrm>
                <a:off x="7255670" y="3209925"/>
                <a:ext cx="1619249" cy="287972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7246145" y="2035175"/>
                <a:ext cx="1638299" cy="113665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文本框 95"/>
              <p:cNvSpPr txBox="1">
                <a:spLocks noChangeArrowheads="1"/>
              </p:cNvSpPr>
              <p:nvPr/>
            </p:nvSpPr>
            <p:spPr bwMode="auto">
              <a:xfrm>
                <a:off x="7264001" y="2271171"/>
                <a:ext cx="1620838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研發固本</a:t>
                </a:r>
              </a:p>
            </p:txBody>
          </p:sp>
          <p:sp>
            <p:nvSpPr>
              <p:cNvPr id="45" name="Shape 1066"/>
              <p:cNvSpPr/>
              <p:nvPr/>
            </p:nvSpPr>
            <p:spPr bwMode="auto">
              <a:xfrm>
                <a:off x="7782720" y="2894013"/>
                <a:ext cx="565150" cy="595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00000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Freeform 23"/>
              <p:cNvSpPr>
                <a:spLocks noEditPoints="1"/>
              </p:cNvSpPr>
              <p:nvPr/>
            </p:nvSpPr>
            <p:spPr bwMode="auto">
              <a:xfrm>
                <a:off x="7911308" y="3068638"/>
                <a:ext cx="309562" cy="257175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69669" tIns="34834" rIns="69669" bIns="34834"/>
              <a:lstStyle/>
              <a:p>
                <a:pPr>
                  <a:defRPr/>
                </a:pPr>
                <a:endParaRPr lang="en-US" sz="1828" dirty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7287420" y="3513138"/>
                <a:ext cx="1557337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TW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A+</a:t>
                </a: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淬鍊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技術紮根</a:t>
                </a: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防疫創新</a:t>
                </a:r>
              </a:p>
            </p:txBody>
          </p:sp>
        </p:grpSp>
        <p:grpSp>
          <p:nvGrpSpPr>
            <p:cNvPr id="7" name="群組 23"/>
            <p:cNvGrpSpPr>
              <a:grpSpLocks/>
            </p:cNvGrpSpPr>
            <p:nvPr/>
          </p:nvGrpSpPr>
          <p:grpSpPr bwMode="auto">
            <a:xfrm>
              <a:off x="5570855" y="2019935"/>
              <a:ext cx="1652588" cy="4054475"/>
              <a:chOff x="279400" y="2035175"/>
              <a:chExt cx="1652588" cy="4054475"/>
            </a:xfrm>
          </p:grpSpPr>
          <p:sp>
            <p:nvSpPr>
              <p:cNvPr id="34" name="Shape 1056"/>
              <p:cNvSpPr/>
              <p:nvPr/>
            </p:nvSpPr>
            <p:spPr bwMode="auto">
              <a:xfrm>
                <a:off x="296863" y="3209925"/>
                <a:ext cx="1617662" cy="2879725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279400" y="2035175"/>
                <a:ext cx="1652588" cy="1136650"/>
              </a:xfrm>
              <a:prstGeom prst="rect">
                <a:avLst/>
              </a:prstGeom>
              <a:solidFill>
                <a:srgbClr val="FF8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本框 95"/>
              <p:cNvSpPr txBox="1">
                <a:spLocks noChangeArrowheads="1"/>
              </p:cNvSpPr>
              <p:nvPr/>
            </p:nvSpPr>
            <p:spPr bwMode="auto">
              <a:xfrm>
                <a:off x="295275" y="2270125"/>
                <a:ext cx="1620838" cy="466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TW" altLang="en-US" sz="2400" b="1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</a:t>
                </a:r>
                <a:r>
                  <a:rPr lang="zh-TW" altLang="en-US" sz="24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型</a:t>
                </a:r>
                <a:r>
                  <a:rPr lang="zh-TW" altLang="en-US" sz="2400" b="1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</a:t>
                </a:r>
                <a:endParaRPr lang="zh-TW" altLang="en-US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Shape 1058"/>
              <p:cNvSpPr/>
              <p:nvPr/>
            </p:nvSpPr>
            <p:spPr bwMode="auto">
              <a:xfrm>
                <a:off x="823913" y="2898775"/>
                <a:ext cx="563562" cy="59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5EC6D3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8" name="Group 1069"/>
              <p:cNvGrpSpPr>
                <a:grpSpLocks/>
              </p:cNvGrpSpPr>
              <p:nvPr/>
            </p:nvGrpSpPr>
            <p:grpSpPr bwMode="auto">
              <a:xfrm>
                <a:off x="984955" y="3062387"/>
                <a:ext cx="241478" cy="262752"/>
                <a:chOff x="0" y="0"/>
                <a:chExt cx="568987" cy="587851"/>
              </a:xfrm>
            </p:grpSpPr>
            <p:sp>
              <p:nvSpPr>
                <p:cNvPr id="40" name="Shape 1067"/>
                <p:cNvSpPr/>
                <p:nvPr/>
              </p:nvSpPr>
              <p:spPr>
                <a:xfrm>
                  <a:off x="327510" y="-221"/>
                  <a:ext cx="243139" cy="245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11" y="0"/>
                      </a:moveTo>
                      <a:lnTo>
                        <a:pt x="0" y="3811"/>
                      </a:lnTo>
                      <a:lnTo>
                        <a:pt x="1269" y="5083"/>
                      </a:lnTo>
                      <a:lnTo>
                        <a:pt x="16515" y="20328"/>
                      </a:lnTo>
                      <a:lnTo>
                        <a:pt x="17695" y="21512"/>
                      </a:lnTo>
                      <a:lnTo>
                        <a:pt x="17787" y="21600"/>
                      </a:lnTo>
                      <a:lnTo>
                        <a:pt x="21600" y="177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10886" tIns="10886" rIns="10886" bIns="10886" anchor="ctr"/>
                <a:lstStyle/>
                <a:p>
                  <a:pPr defTabSz="130622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857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" name="Shape 1068"/>
                <p:cNvSpPr/>
                <p:nvPr/>
              </p:nvSpPr>
              <p:spPr>
                <a:xfrm>
                  <a:off x="-1661" y="81466"/>
                  <a:ext cx="508718" cy="507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5" h="21600" extrusionOk="0">
                      <a:moveTo>
                        <a:pt x="21105" y="7346"/>
                      </a:moveTo>
                      <a:lnTo>
                        <a:pt x="19909" y="6122"/>
                      </a:lnTo>
                      <a:lnTo>
                        <a:pt x="18713" y="7346"/>
                      </a:lnTo>
                      <a:lnTo>
                        <a:pt x="17039" y="9059"/>
                      </a:lnTo>
                      <a:lnTo>
                        <a:pt x="7471" y="9060"/>
                      </a:lnTo>
                      <a:lnTo>
                        <a:pt x="13930" y="2447"/>
                      </a:lnTo>
                      <a:lnTo>
                        <a:pt x="15124" y="1224"/>
                      </a:lnTo>
                      <a:lnTo>
                        <a:pt x="13928" y="0"/>
                      </a:lnTo>
                      <a:lnTo>
                        <a:pt x="1486" y="12735"/>
                      </a:lnTo>
                      <a:cubicBezTo>
                        <a:pt x="-495" y="14762"/>
                        <a:pt x="-495" y="18052"/>
                        <a:pt x="1487" y="20078"/>
                      </a:cubicBezTo>
                      <a:cubicBezTo>
                        <a:pt x="2477" y="21092"/>
                        <a:pt x="3778" y="21600"/>
                        <a:pt x="5076" y="21600"/>
                      </a:cubicBezTo>
                      <a:cubicBezTo>
                        <a:pt x="6374" y="21600"/>
                        <a:pt x="7673" y="21093"/>
                        <a:pt x="8664" y="20079"/>
                      </a:cubicBezTo>
                      <a:lnTo>
                        <a:pt x="21105" y="7346"/>
                      </a:lnTo>
                      <a:close/>
                      <a:moveTo>
                        <a:pt x="7180" y="12521"/>
                      </a:moveTo>
                      <a:cubicBezTo>
                        <a:pt x="7647" y="12521"/>
                        <a:pt x="8025" y="12909"/>
                        <a:pt x="8025" y="13386"/>
                      </a:cubicBezTo>
                      <a:cubicBezTo>
                        <a:pt x="8025" y="13865"/>
                        <a:pt x="7646" y="14253"/>
                        <a:pt x="7180" y="14253"/>
                      </a:cubicBezTo>
                      <a:cubicBezTo>
                        <a:pt x="6713" y="14252"/>
                        <a:pt x="6334" y="13865"/>
                        <a:pt x="6334" y="13386"/>
                      </a:cubicBezTo>
                      <a:cubicBezTo>
                        <a:pt x="6334" y="12909"/>
                        <a:pt x="6713" y="12521"/>
                        <a:pt x="7180" y="12521"/>
                      </a:cubicBezTo>
                      <a:moveTo>
                        <a:pt x="5065" y="17715"/>
                      </a:moveTo>
                      <a:cubicBezTo>
                        <a:pt x="4363" y="17715"/>
                        <a:pt x="3794" y="17134"/>
                        <a:pt x="3794" y="16419"/>
                      </a:cubicBezTo>
                      <a:cubicBezTo>
                        <a:pt x="3794" y="15700"/>
                        <a:pt x="4363" y="15117"/>
                        <a:pt x="5065" y="15117"/>
                      </a:cubicBezTo>
                      <a:cubicBezTo>
                        <a:pt x="5765" y="15117"/>
                        <a:pt x="6334" y="15700"/>
                        <a:pt x="6334" y="16419"/>
                      </a:cubicBezTo>
                      <a:cubicBezTo>
                        <a:pt x="6334" y="17134"/>
                        <a:pt x="5765" y="17715"/>
                        <a:pt x="5065" y="17715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10886" tIns="10886" rIns="10886" bIns="10886" anchor="ctr"/>
                <a:lstStyle/>
                <a:p>
                  <a:pPr defTabSz="130622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857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39" name="矩形 38"/>
              <p:cNvSpPr/>
              <p:nvPr/>
            </p:nvSpPr>
            <p:spPr bwMode="auto">
              <a:xfrm>
                <a:off x="327025" y="3513138"/>
                <a:ext cx="1557338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創新研發</a:t>
                </a: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創新技術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創新服務</a:t>
                </a:r>
              </a:p>
            </p:txBody>
          </p:sp>
        </p:grpSp>
        <p:grpSp>
          <p:nvGrpSpPr>
            <p:cNvPr id="8" name="群組 25"/>
            <p:cNvGrpSpPr>
              <a:grpSpLocks/>
            </p:cNvGrpSpPr>
            <p:nvPr/>
          </p:nvGrpSpPr>
          <p:grpSpPr bwMode="auto">
            <a:xfrm>
              <a:off x="1975168" y="2019935"/>
              <a:ext cx="1622425" cy="4054475"/>
              <a:chOff x="3793332" y="2035175"/>
              <a:chExt cx="1622425" cy="4054475"/>
            </a:xfrm>
          </p:grpSpPr>
          <p:sp>
            <p:nvSpPr>
              <p:cNvPr id="22" name="Shape 1061"/>
              <p:cNvSpPr/>
              <p:nvPr/>
            </p:nvSpPr>
            <p:spPr bwMode="auto">
              <a:xfrm>
                <a:off x="3794919" y="3209925"/>
                <a:ext cx="1619250" cy="2879725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3793332" y="2035175"/>
                <a:ext cx="1622425" cy="1136650"/>
              </a:xfrm>
              <a:prstGeom prst="rect">
                <a:avLst/>
              </a:prstGeom>
              <a:solidFill>
                <a:srgbClr val="FF8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文本框 95"/>
              <p:cNvSpPr txBox="1">
                <a:spLocks noChangeArrowheads="1"/>
              </p:cNvSpPr>
              <p:nvPr/>
            </p:nvSpPr>
            <p:spPr bwMode="auto">
              <a:xfrm>
                <a:off x="3794126" y="2246313"/>
                <a:ext cx="1620837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TW" altLang="en-US" sz="2400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傳統產業</a:t>
                </a:r>
              </a:p>
            </p:txBody>
          </p:sp>
          <p:sp>
            <p:nvSpPr>
              <p:cNvPr id="25" name="Shape 1062"/>
              <p:cNvSpPr/>
              <p:nvPr/>
            </p:nvSpPr>
            <p:spPr bwMode="auto">
              <a:xfrm>
                <a:off x="4321969" y="2898775"/>
                <a:ext cx="565150" cy="59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1ABD1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6" name="Group 46"/>
              <p:cNvGrpSpPr/>
              <p:nvPr/>
            </p:nvGrpSpPr>
            <p:grpSpPr bwMode="auto">
              <a:xfrm>
                <a:off x="4381449" y="2977496"/>
                <a:ext cx="446191" cy="446951"/>
                <a:chOff x="2339702" y="3077032"/>
                <a:chExt cx="366051" cy="366676"/>
              </a:xfrm>
              <a:solidFill>
                <a:schemeClr val="bg1"/>
              </a:solidFill>
            </p:grpSpPr>
            <p:sp>
              <p:nvSpPr>
                <p:cNvPr id="28" name="AutoShape 37"/>
                <p:cNvSpPr>
                  <a:spLocks/>
                </p:cNvSpPr>
                <p:nvPr/>
              </p:nvSpPr>
              <p:spPr bwMode="auto">
                <a:xfrm>
                  <a:off x="2339702" y="3111446"/>
                  <a:ext cx="333513" cy="33226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AutoShape 38"/>
                <p:cNvSpPr>
                  <a:spLocks/>
                </p:cNvSpPr>
                <p:nvPr/>
              </p:nvSpPr>
              <p:spPr bwMode="auto">
                <a:xfrm>
                  <a:off x="2499888" y="3260370"/>
                  <a:ext cx="56941" cy="5756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AutoShape 39"/>
                <p:cNvSpPr>
                  <a:spLocks/>
                </p:cNvSpPr>
                <p:nvPr/>
              </p:nvSpPr>
              <p:spPr bwMode="auto">
                <a:xfrm>
                  <a:off x="2648812" y="3077032"/>
                  <a:ext cx="56941" cy="5756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1" name="AutoShape 40"/>
                <p:cNvSpPr>
                  <a:spLocks/>
                </p:cNvSpPr>
                <p:nvPr/>
              </p:nvSpPr>
              <p:spPr bwMode="auto">
                <a:xfrm>
                  <a:off x="2431056" y="3249107"/>
                  <a:ext cx="45678" cy="4567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AutoShape 41"/>
                <p:cNvSpPr>
                  <a:spLocks/>
                </p:cNvSpPr>
                <p:nvPr/>
              </p:nvSpPr>
              <p:spPr bwMode="auto">
                <a:xfrm>
                  <a:off x="2476734" y="3329200"/>
                  <a:ext cx="23152" cy="225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3" name="AutoShape 42"/>
                <p:cNvSpPr>
                  <a:spLocks/>
                </p:cNvSpPr>
                <p:nvPr/>
              </p:nvSpPr>
              <p:spPr bwMode="auto">
                <a:xfrm>
                  <a:off x="2660073" y="3157125"/>
                  <a:ext cx="22526" cy="231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7" name="矩形 26"/>
              <p:cNvSpPr/>
              <p:nvPr/>
            </p:nvSpPr>
            <p:spPr bwMode="auto">
              <a:xfrm>
                <a:off x="3953669" y="3522663"/>
                <a:ext cx="1301750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創新研發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新產品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新技術</a:t>
                </a:r>
              </a:p>
            </p:txBody>
          </p:sp>
        </p:grpSp>
        <p:grpSp>
          <p:nvGrpSpPr>
            <p:cNvPr id="9" name="群組 26"/>
            <p:cNvGrpSpPr>
              <a:grpSpLocks/>
            </p:cNvGrpSpPr>
            <p:nvPr/>
          </p:nvGrpSpPr>
          <p:grpSpPr bwMode="auto">
            <a:xfrm>
              <a:off x="9091532" y="2019935"/>
              <a:ext cx="1766094" cy="4054475"/>
              <a:chOff x="5491558" y="2035175"/>
              <a:chExt cx="1766094" cy="4054475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563394" y="2035175"/>
                <a:ext cx="1622425" cy="1136650"/>
              </a:xfrm>
              <a:prstGeom prst="rect">
                <a:avLst/>
              </a:prstGeom>
              <a:solidFill>
                <a:srgbClr val="FF8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Shape 1063"/>
              <p:cNvSpPr/>
              <p:nvPr/>
            </p:nvSpPr>
            <p:spPr bwMode="auto">
              <a:xfrm>
                <a:off x="5564981" y="3209925"/>
                <a:ext cx="1619250" cy="2879725"/>
              </a:xfrm>
              <a:prstGeom prst="rect">
                <a:avLst/>
              </a:prstGeom>
              <a:noFill/>
              <a:ln w="38100">
                <a:solidFill>
                  <a:srgbClr val="FF6600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本框 95"/>
              <p:cNvSpPr txBox="1">
                <a:spLocks noChangeArrowheads="1"/>
              </p:cNvSpPr>
              <p:nvPr/>
            </p:nvSpPr>
            <p:spPr bwMode="auto">
              <a:xfrm>
                <a:off x="5491558" y="2313616"/>
                <a:ext cx="1766094" cy="40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/>
                <a:r>
                  <a:rPr lang="zh-TW" altLang="en-US" sz="24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產業創新平台</a:t>
                </a:r>
              </a:p>
            </p:txBody>
          </p:sp>
          <p:sp>
            <p:nvSpPr>
              <p:cNvPr id="17" name="Shape 1064"/>
              <p:cNvSpPr/>
              <p:nvPr/>
            </p:nvSpPr>
            <p:spPr bwMode="auto">
              <a:xfrm>
                <a:off x="6092031" y="2901950"/>
                <a:ext cx="565150" cy="595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8841D"/>
              </a:solidFill>
              <a:ln w="63500">
                <a:solidFill>
                  <a:srgbClr val="F8FBFC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/>
                </a:pPr>
                <a:endParaRPr sz="914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8" name="Group 29"/>
              <p:cNvGrpSpPr/>
              <p:nvPr/>
            </p:nvGrpSpPr>
            <p:grpSpPr bwMode="auto">
              <a:xfrm>
                <a:off x="6278780" y="3059767"/>
                <a:ext cx="191652" cy="279372"/>
                <a:chOff x="2612963" y="2767277"/>
                <a:chExt cx="251543" cy="366676"/>
              </a:xfrm>
              <a:solidFill>
                <a:schemeClr val="bg1"/>
              </a:solidFill>
            </p:grpSpPr>
            <p:sp>
              <p:nvSpPr>
                <p:cNvPr id="20" name="AutoShape 113"/>
                <p:cNvSpPr>
                  <a:spLocks/>
                </p:cNvSpPr>
                <p:nvPr/>
              </p:nvSpPr>
              <p:spPr bwMode="auto">
                <a:xfrm>
                  <a:off x="2612963" y="2767277"/>
                  <a:ext cx="251543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1" name="AutoShape 114"/>
                <p:cNvSpPr>
                  <a:spLocks/>
                </p:cNvSpPr>
                <p:nvPr/>
              </p:nvSpPr>
              <p:spPr bwMode="auto">
                <a:xfrm>
                  <a:off x="2669904" y="2824844"/>
                  <a:ext cx="74461" cy="7446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lIns="29029" tIns="29029" rIns="29029" bIns="29029" anchor="ctr"/>
                <a:lstStyle/>
                <a:p>
                  <a:pPr defTabSz="348317">
                    <a:defRPr/>
                  </a:pPr>
                  <a:endParaRPr lang="en-US" sz="2286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9" name="矩形 18"/>
              <p:cNvSpPr/>
              <p:nvPr/>
            </p:nvSpPr>
            <p:spPr bwMode="auto">
              <a:xfrm>
                <a:off x="5723731" y="3513138"/>
                <a:ext cx="1301750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特案補助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主導性</a:t>
                </a:r>
                <a:endParaRPr lang="en-US" altLang="zh-TW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前瞻性</a:t>
                </a:r>
              </a:p>
            </p:txBody>
          </p:sp>
        </p:grpSp>
      </p:grpSp>
      <p:sp>
        <p:nvSpPr>
          <p:cNvPr id="13" name="文字方塊 16"/>
          <p:cNvSpPr txBox="1">
            <a:spLocks noChangeArrowheads="1"/>
          </p:cNvSpPr>
          <p:nvPr/>
        </p:nvSpPr>
        <p:spPr bwMode="auto">
          <a:xfrm>
            <a:off x="5591014" y="39116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endParaRPr lang="zh-TW" altLang="en-US" sz="3600" b="1" dirty="0">
              <a:solidFill>
                <a:srgbClr val="0020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55" name="矩形 54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拚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升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3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25</a:t>
            </a:fld>
            <a:endParaRPr lang="en-US" dirty="0"/>
          </a:p>
        </p:txBody>
      </p:sp>
      <p:sp>
        <p:nvSpPr>
          <p:cNvPr id="23" name="Google Shape;422;p60"/>
          <p:cNvSpPr txBox="1">
            <a:spLocks noChangeArrowheads="1"/>
          </p:cNvSpPr>
          <p:nvPr/>
        </p:nvSpPr>
        <p:spPr bwMode="auto">
          <a:xfrm>
            <a:off x="3241590" y="298086"/>
            <a:ext cx="5376434" cy="95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傳統產業</a:t>
            </a:r>
            <a:r>
              <a:rPr lang="zh-TW" altLang="en-US" sz="44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創新研發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43000" y="1378362"/>
            <a:ext cx="10165079" cy="5112916"/>
            <a:chOff x="1979613" y="1378362"/>
            <a:chExt cx="8785225" cy="5112916"/>
          </a:xfrm>
        </p:grpSpPr>
        <p:sp>
          <p:nvSpPr>
            <p:cNvPr id="5" name="矩形 4"/>
            <p:cNvSpPr/>
            <p:nvPr/>
          </p:nvSpPr>
          <p:spPr>
            <a:xfrm>
              <a:off x="2363788" y="1378362"/>
              <a:ext cx="8137525" cy="8651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114550" y="1446624"/>
              <a:ext cx="1978025" cy="720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257425" y="1446624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508250" y="1594262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979613" y="2573749"/>
              <a:ext cx="3025775" cy="3109913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" name="群組 2"/>
            <p:cNvGrpSpPr>
              <a:grpSpLocks/>
            </p:cNvGrpSpPr>
            <p:nvPr/>
          </p:nvGrpSpPr>
          <p:grpSpPr bwMode="auto">
            <a:xfrm>
              <a:off x="2005013" y="2364199"/>
              <a:ext cx="2016125" cy="720725"/>
              <a:chOff x="4895088" y="3190185"/>
              <a:chExt cx="2016654" cy="720082"/>
            </a:xfrm>
          </p:grpSpPr>
          <p:sp>
            <p:nvSpPr>
              <p:cNvPr id="41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382578" y="3334519"/>
                <a:ext cx="1529164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補助內容</a:t>
                </a:r>
              </a:p>
            </p:txBody>
          </p:sp>
          <p:pic>
            <p:nvPicPr>
              <p:cNvPr id="43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矩形 10"/>
            <p:cNvSpPr/>
            <p:nvPr/>
          </p:nvSpPr>
          <p:spPr bwMode="auto">
            <a:xfrm>
              <a:off x="1979613" y="3110324"/>
              <a:ext cx="3025775" cy="254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9388" indent="-179388" defTabSz="616362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執行期限：原則不超過</a:t>
              </a:r>
              <a:r>
                <a:rPr kumimoji="0"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110</a:t>
              </a: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kumimoji="0"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31</a:t>
              </a: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endParaRPr kumimoji="0"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79388" indent="-179388" defTabSz="616362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補助範疇：補助業者開發市場未上市之新產品或技術</a:t>
              </a:r>
              <a:endParaRPr kumimoji="0"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530225" indent="-265113" algn="just" defTabSz="616362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新產品：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如關鍵零組件或防疫產品</a:t>
              </a:r>
              <a:endParaRPr kumimoji="0" lang="en-US" altLang="zh-TW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530225" indent="-265113" algn="just" defTabSz="616362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新技術：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如供應鏈數位化或智慧化</a:t>
              </a:r>
              <a:endParaRPr kumimoji="0" lang="en-US" altLang="zh-TW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89525" y="2556287"/>
              <a:ext cx="2867025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Rectangle 5"/>
            <p:cNvSpPr/>
            <p:nvPr/>
          </p:nvSpPr>
          <p:spPr bwMode="auto">
            <a:xfrm>
              <a:off x="5127625" y="2354674"/>
              <a:ext cx="1978025" cy="720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632450" y="2573749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申請方式</a:t>
              </a:r>
            </a:p>
          </p:txBody>
        </p:sp>
        <p:pic>
          <p:nvPicPr>
            <p:cNvPr id="15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2516599"/>
              <a:ext cx="560388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5127625" y="3213512"/>
              <a:ext cx="2743200" cy="15541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hangingPunct="1">
                <a:lnSpc>
                  <a:spcPct val="150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lang="zh-TW" altLang="pl-PL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採</a:t>
              </a:r>
              <a:r>
                <a:rPr lang="en-US" altLang="zh-TW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r>
                <a:rPr kumimoji="0" lang="zh-TW" altLang="pl-PL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線上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受理</a:t>
              </a:r>
              <a:r>
                <a:rPr kumimoji="0" lang="zh-TW" altLang="pl-PL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申請</a:t>
              </a:r>
              <a:endParaRPr kumimoji="0"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eaLnBrk="1" hangingPunct="1">
                <a:lnSpc>
                  <a:spcPct val="150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自</a:t>
              </a:r>
              <a:r>
                <a:rPr lang="en-US" altLang="zh-TW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19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至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6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止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124825" y="2556287"/>
              <a:ext cx="2493963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"/>
            <p:cNvGrpSpPr>
              <a:grpSpLocks/>
            </p:cNvGrpSpPr>
            <p:nvPr/>
          </p:nvGrpSpPr>
          <p:grpSpPr bwMode="auto">
            <a:xfrm>
              <a:off x="8123238" y="2318162"/>
              <a:ext cx="2160587" cy="723900"/>
              <a:chOff x="2590790" y="2117037"/>
              <a:chExt cx="2160350" cy="724545"/>
            </a:xfrm>
          </p:grpSpPr>
          <p:sp>
            <p:nvSpPr>
              <p:cNvPr id="38" name="Rectangle 6"/>
              <p:cNvSpPr/>
              <p:nvPr/>
            </p:nvSpPr>
            <p:spPr bwMode="auto">
              <a:xfrm>
                <a:off x="2590790" y="2121803"/>
                <a:ext cx="2015904" cy="7197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9" name="Picture 34" descr="Efficiency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130" y="2117037"/>
                <a:ext cx="726705" cy="68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矩形 39"/>
              <p:cNvSpPr/>
              <p:nvPr/>
            </p:nvSpPr>
            <p:spPr>
              <a:xfrm>
                <a:off x="3222546" y="2279106"/>
                <a:ext cx="1528594" cy="4305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76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補助經費</a:t>
                </a:r>
              </a:p>
            </p:txBody>
          </p:sp>
        </p:grpSp>
        <p:sp>
          <p:nvSpPr>
            <p:cNvPr id="19" name="圓角矩形 65"/>
            <p:cNvSpPr>
              <a:spLocks noChangeArrowheads="1"/>
            </p:cNvSpPr>
            <p:nvPr/>
          </p:nvSpPr>
          <p:spPr bwMode="auto">
            <a:xfrm>
              <a:off x="8123238" y="3202399"/>
              <a:ext cx="2641600" cy="156527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246857" tIns="0" rIns="0" bIns="0" anchor="ctr"/>
            <a:lstStyle/>
            <a:p>
              <a:pPr marL="285750" indent="-285750" defTabSz="616362" eaLnBrk="1" fontAlgn="auto" hangingPunct="1">
                <a:lnSpc>
                  <a:spcPts val="2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每案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上限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200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萬元</a:t>
              </a:r>
            </a:p>
            <a:p>
              <a:pPr marL="285750" indent="-285750" defTabSz="616362" eaLnBrk="1" fontAlgn="auto" hangingPunct="1">
                <a:lnSpc>
                  <a:spcPts val="2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政府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經費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50%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979613" y="5858288"/>
              <a:ext cx="8639175" cy="6329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3"/>
            <p:cNvGrpSpPr>
              <a:grpSpLocks/>
            </p:cNvGrpSpPr>
            <p:nvPr/>
          </p:nvGrpSpPr>
          <p:grpSpPr bwMode="auto">
            <a:xfrm>
              <a:off x="2095500" y="5917024"/>
              <a:ext cx="8474075" cy="447675"/>
              <a:chOff x="1112838" y="5645150"/>
              <a:chExt cx="6576521" cy="577850"/>
            </a:xfrm>
          </p:grpSpPr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5232712" y="5645150"/>
                <a:ext cx="1179043" cy="5778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函知審查結果</a:t>
                </a:r>
                <a:endParaRPr lang="zh-TW" altLang="en-US" sz="1600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</p:txBody>
          </p:sp>
          <p:sp>
            <p:nvSpPr>
              <p:cNvPr id="30" name="矩形 29"/>
              <p:cNvSpPr>
                <a:spLocks noChangeArrowheads="1"/>
              </p:cNvSpPr>
              <p:nvPr/>
            </p:nvSpPr>
            <p:spPr bwMode="auto">
              <a:xfrm>
                <a:off x="6744400" y="5673838"/>
                <a:ext cx="944959" cy="5307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辦理簽約</a:t>
                </a:r>
                <a:endParaRPr lang="zh-TW" altLang="en-US" sz="1600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</p:txBody>
          </p:sp>
          <p:sp>
            <p:nvSpPr>
              <p:cNvPr id="31" name="矩形 30"/>
              <p:cNvSpPr>
                <a:spLocks noChangeArrowheads="1"/>
              </p:cNvSpPr>
              <p:nvPr/>
            </p:nvSpPr>
            <p:spPr bwMode="auto">
              <a:xfrm>
                <a:off x="1112838" y="5694329"/>
                <a:ext cx="1071857" cy="4774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業者線</a:t>
                </a:r>
                <a:r>
                  <a:rPr kumimoji="0"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上申請</a:t>
                </a:r>
              </a:p>
            </p:txBody>
          </p: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2517340" y="5673838"/>
                <a:ext cx="1068161" cy="5184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書面</a:t>
                </a:r>
                <a:r>
                  <a:rPr lang="en-US" altLang="zh-TW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/</a:t>
                </a: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簡報審查</a:t>
                </a:r>
                <a:endParaRPr lang="zh-TW" altLang="en-US" sz="1600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</p:txBody>
          </p:sp>
          <p:sp>
            <p:nvSpPr>
              <p:cNvPr id="33" name="矩形 32"/>
              <p:cNvSpPr>
                <a:spLocks noChangeArrowheads="1"/>
              </p:cNvSpPr>
              <p:nvPr/>
            </p:nvSpPr>
            <p:spPr bwMode="auto">
              <a:xfrm>
                <a:off x="3916915" y="5673838"/>
                <a:ext cx="985616" cy="5204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決審核定</a:t>
                </a:r>
                <a:endParaRPr lang="zh-TW" altLang="en-US" sz="1600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</p:txBody>
          </p:sp>
          <p:cxnSp>
            <p:nvCxnSpPr>
              <p:cNvPr id="34" name="直線單箭頭接點 32"/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2185084" y="5933479"/>
                <a:ext cx="331118" cy="317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直線單箭頭接點 33"/>
              <p:cNvCxnSpPr>
                <a:cxnSpLocks noChangeShapeType="1"/>
                <a:stCxn id="32" idx="3"/>
                <a:endCxn id="33" idx="1"/>
              </p:cNvCxnSpPr>
              <p:nvPr/>
            </p:nvCxnSpPr>
            <p:spPr bwMode="auto">
              <a:xfrm>
                <a:off x="3585813" y="5933796"/>
                <a:ext cx="331118" cy="1588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直線單箭頭接點 34"/>
              <p:cNvCxnSpPr>
                <a:cxnSpLocks noChangeShapeType="1"/>
                <a:stCxn id="33" idx="3"/>
                <a:endCxn id="29" idx="1"/>
              </p:cNvCxnSpPr>
              <p:nvPr/>
            </p:nvCxnSpPr>
            <p:spPr bwMode="auto">
              <a:xfrm flipV="1">
                <a:off x="4902044" y="5933341"/>
                <a:ext cx="331118" cy="2043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直線單箭頭接點 35"/>
              <p:cNvCxnSpPr>
                <a:cxnSpLocks noChangeShapeType="1"/>
                <a:stCxn id="29" idx="3"/>
                <a:endCxn id="30" idx="1"/>
              </p:cNvCxnSpPr>
              <p:nvPr/>
            </p:nvCxnSpPr>
            <p:spPr bwMode="auto">
              <a:xfrm>
                <a:off x="6411912" y="5934075"/>
                <a:ext cx="331788" cy="5557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" name="矩形 12"/>
            <p:cNvSpPr>
              <a:spLocks noChangeArrowheads="1"/>
            </p:cNvSpPr>
            <p:nvPr/>
          </p:nvSpPr>
          <p:spPr bwMode="auto">
            <a:xfrm>
              <a:off x="4235450" y="1597437"/>
              <a:ext cx="45450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受疫情影響之製造業及其技術服務業者</a:t>
              </a:r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5" name="矩形 44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拚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升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26</a:t>
            </a:fld>
            <a:endParaRPr lang="en-US" dirty="0"/>
          </a:p>
        </p:txBody>
      </p:sp>
      <p:sp>
        <p:nvSpPr>
          <p:cNvPr id="35" name="Google Shape;422;p60"/>
          <p:cNvSpPr txBox="1">
            <a:spLocks noChangeArrowheads="1"/>
          </p:cNvSpPr>
          <p:nvPr/>
        </p:nvSpPr>
        <p:spPr bwMode="auto">
          <a:xfrm>
            <a:off x="3160420" y="271135"/>
            <a:ext cx="5933074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中小製造業</a:t>
            </a: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即時輔導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12520" y="1344613"/>
            <a:ext cx="10119360" cy="5112916"/>
            <a:chOff x="1918653" y="1344613"/>
            <a:chExt cx="8691562" cy="5112916"/>
          </a:xfrm>
        </p:grpSpPr>
        <p:sp>
          <p:nvSpPr>
            <p:cNvPr id="3" name="矩形 2"/>
            <p:cNvSpPr/>
            <p:nvPr/>
          </p:nvSpPr>
          <p:spPr>
            <a:xfrm>
              <a:off x="2302828" y="1344613"/>
              <a:ext cx="8137525" cy="8651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Rectangle 5"/>
            <p:cNvSpPr/>
            <p:nvPr/>
          </p:nvSpPr>
          <p:spPr bwMode="auto">
            <a:xfrm>
              <a:off x="2053590" y="1412875"/>
              <a:ext cx="1978025" cy="720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196465" y="1412875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447290" y="1560513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918653" y="2522538"/>
              <a:ext cx="3025775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2"/>
            <p:cNvGrpSpPr>
              <a:grpSpLocks/>
            </p:cNvGrpSpPr>
            <p:nvPr/>
          </p:nvGrpSpPr>
          <p:grpSpPr bwMode="auto">
            <a:xfrm>
              <a:off x="1944053" y="2330450"/>
              <a:ext cx="2016125" cy="720725"/>
              <a:chOff x="4895088" y="3190185"/>
              <a:chExt cx="2016654" cy="720082"/>
            </a:xfrm>
          </p:grpSpPr>
          <p:sp>
            <p:nvSpPr>
              <p:cNvPr id="10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382578" y="3334519"/>
                <a:ext cx="1529164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補助內容</a:t>
                </a:r>
              </a:p>
            </p:txBody>
          </p:sp>
          <p:pic>
            <p:nvPicPr>
              <p:cNvPr id="12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矩形 12"/>
            <p:cNvSpPr/>
            <p:nvPr/>
          </p:nvSpPr>
          <p:spPr bwMode="auto">
            <a:xfrm>
              <a:off x="1918653" y="3076575"/>
              <a:ext cx="3025775" cy="254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9388" indent="-179388" defTabSz="616362" eaLnBrk="1" fontAlgn="auto" hangingPunct="1">
                <a:lnSpc>
                  <a:spcPts val="2400"/>
                </a:lnSpc>
                <a:spcBef>
                  <a:spcPts val="18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執行期限：</a:t>
              </a:r>
              <a:r>
                <a: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/>
              </a:r>
              <a:br>
                <a: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</a:b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原則不超過</a:t>
              </a:r>
              <a:r>
                <a:rPr kumimoji="0"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110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kumimoji="0"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kumimoji="0"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30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</a:p>
            <a:p>
              <a:pPr marL="179388" indent="-179388" defTabSz="616362" eaLnBrk="1" fontAlgn="auto" hangingPunct="1">
                <a:lnSpc>
                  <a:spcPts val="2400"/>
                </a:lnSpc>
                <a:spcBef>
                  <a:spcPts val="18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補助範疇：</a:t>
              </a:r>
              <a:r>
                <a: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/>
              </a:r>
              <a:br>
                <a: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</a:b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補助業者導入既有成熟技術，進行技術改善</a:t>
              </a:r>
              <a:b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</a:b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如：生產及供應鏈自動化、數位化及智慧化技術、防疫技術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028565" y="2522538"/>
              <a:ext cx="2867025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5066665" y="2320925"/>
              <a:ext cx="1978025" cy="720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571490" y="2540000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申請方式</a:t>
              </a:r>
            </a:p>
          </p:txBody>
        </p:sp>
        <p:pic>
          <p:nvPicPr>
            <p:cNvPr id="17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690" y="2482850"/>
              <a:ext cx="560388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5066665" y="3179763"/>
              <a:ext cx="27432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975" algn="l"/>
                </a:tabLs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404040"/>
                </a:buClr>
                <a:buFont typeface="Wingdings" panose="05000000000000000000" pitchFamily="2" charset="2"/>
                <a:buChar char="Ø"/>
              </a:pPr>
              <a:r>
                <a:rPr lang="zh-TW" altLang="pl-PL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採線上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受理</a:t>
              </a:r>
              <a:r>
                <a:rPr lang="zh-TW" altLang="pl-PL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</a:t>
              </a:r>
              <a:endPara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404040"/>
                </a:buClr>
                <a:buFont typeface="Wingdings" panose="05000000000000000000" pitchFamily="2" charset="2"/>
                <a:buChar char="Ø"/>
              </a:pP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r>
                <a:rPr lang="zh-TW" altLang="en-US" sz="18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月</a:t>
              </a:r>
              <a:r>
                <a:rPr lang="en-US" altLang="zh-TW" sz="18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19</a:t>
              </a:r>
              <a:r>
                <a:rPr lang="zh-TW" altLang="en-US" sz="18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日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日止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063865" y="2522538"/>
              <a:ext cx="2520950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"/>
            <p:cNvGrpSpPr>
              <a:grpSpLocks/>
            </p:cNvGrpSpPr>
            <p:nvPr/>
          </p:nvGrpSpPr>
          <p:grpSpPr bwMode="auto">
            <a:xfrm>
              <a:off x="8062278" y="2284413"/>
              <a:ext cx="2160587" cy="723900"/>
              <a:chOff x="2590790" y="2117037"/>
              <a:chExt cx="2160350" cy="724545"/>
            </a:xfrm>
          </p:grpSpPr>
          <p:sp>
            <p:nvSpPr>
              <p:cNvPr id="21" name="Rectangle 6"/>
              <p:cNvSpPr/>
              <p:nvPr/>
            </p:nvSpPr>
            <p:spPr bwMode="auto">
              <a:xfrm>
                <a:off x="2590790" y="2121803"/>
                <a:ext cx="2015904" cy="7197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2" name="Picture 34" descr="Efficiency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130" y="2117037"/>
                <a:ext cx="726705" cy="68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3222546" y="2279106"/>
                <a:ext cx="1528594" cy="4305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76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補助經費</a:t>
                </a:r>
              </a:p>
            </p:txBody>
          </p:sp>
        </p:grpSp>
        <p:sp>
          <p:nvSpPr>
            <p:cNvPr id="24" name="圓角矩形 65"/>
            <p:cNvSpPr>
              <a:spLocks noChangeArrowheads="1"/>
            </p:cNvSpPr>
            <p:nvPr/>
          </p:nvSpPr>
          <p:spPr bwMode="auto">
            <a:xfrm>
              <a:off x="7968615" y="3168650"/>
              <a:ext cx="2641600" cy="140017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246857" tIns="0" rIns="0" bIns="0" anchor="ctr"/>
            <a:lstStyle/>
            <a:p>
              <a:pPr marL="285750" indent="-285750" defTabSz="616362" eaLnBrk="1" fontAlgn="auto" hangingPunct="1">
                <a:lnSpc>
                  <a:spcPts val="2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每案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25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萬元為上限</a:t>
              </a:r>
              <a:endParaRPr kumimoji="0"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defTabSz="616362" eaLnBrk="1" fontAlgn="auto" hangingPunct="1">
                <a:lnSpc>
                  <a:spcPts val="2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業者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無須自籌款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285365" y="5824539"/>
              <a:ext cx="8154988" cy="6329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7176453" y="6008688"/>
              <a:ext cx="1446212" cy="314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0571" tIns="41143" rIns="20571" bIns="41143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zh-TW" altLang="en-US" sz="1600" b="1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函知審查結果</a:t>
              </a:r>
              <a:endParaRPr lang="zh-TW" altLang="en-US" sz="16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854440" y="6021388"/>
              <a:ext cx="1490663" cy="274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0571" tIns="41143" rIns="20571" bIns="41143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zh-TW" altLang="en-US" sz="1600" b="1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辦理簽約</a:t>
              </a:r>
              <a:endParaRPr lang="zh-TW" altLang="en-US" sz="16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2352040" y="6024563"/>
              <a:ext cx="1325563" cy="2619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0571" tIns="41143" rIns="20571" bIns="41143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zh-TW" altLang="en-US" sz="1600" b="1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業者線上申請</a:t>
              </a:r>
              <a:endParaRPr lang="zh-TW" altLang="en-US" sz="16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3936365" y="6018213"/>
              <a:ext cx="1323975" cy="2841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0571" tIns="41143" rIns="20571" bIns="41143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zh-TW" altLang="en-US" sz="1400" b="1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書面及簡報審查</a:t>
              </a:r>
              <a:endParaRPr lang="zh-TW" altLang="en-US" sz="14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5587365" y="6018213"/>
              <a:ext cx="1219200" cy="287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0571" tIns="41143" rIns="20571" bIns="41143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zh-TW" altLang="en-US" sz="1600" b="1" kern="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決審核定</a:t>
              </a:r>
              <a:endParaRPr lang="zh-TW" altLang="en-US" sz="1600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</p:txBody>
        </p:sp>
        <p:cxnSp>
          <p:nvCxnSpPr>
            <p:cNvPr id="31" name="直線單箭頭接點 32"/>
            <p:cNvCxnSpPr>
              <a:cxnSpLocks noChangeShapeType="1"/>
              <a:stCxn id="28" idx="3"/>
              <a:endCxn id="29" idx="1"/>
            </p:cNvCxnSpPr>
            <p:nvPr/>
          </p:nvCxnSpPr>
          <p:spPr bwMode="auto">
            <a:xfrm>
              <a:off x="3677603" y="6156325"/>
              <a:ext cx="258762" cy="317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線單箭頭接點 34"/>
            <p:cNvCxnSpPr>
              <a:cxnSpLocks noChangeShapeType="1"/>
              <a:stCxn id="30" idx="3"/>
              <a:endCxn id="26" idx="1"/>
            </p:cNvCxnSpPr>
            <p:nvPr/>
          </p:nvCxnSpPr>
          <p:spPr bwMode="auto">
            <a:xfrm>
              <a:off x="6806565" y="6162675"/>
              <a:ext cx="369888" cy="317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直線單箭頭接點 32"/>
            <p:cNvCxnSpPr>
              <a:cxnSpLocks noChangeShapeType="1"/>
            </p:cNvCxnSpPr>
            <p:nvPr/>
          </p:nvCxnSpPr>
          <p:spPr bwMode="auto">
            <a:xfrm>
              <a:off x="5333365" y="6151563"/>
              <a:ext cx="258763" cy="4762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矩形 12"/>
            <p:cNvSpPr>
              <a:spLocks noChangeArrowheads="1"/>
            </p:cNvSpPr>
            <p:nvPr/>
          </p:nvSpPr>
          <p:spPr bwMode="auto">
            <a:xfrm>
              <a:off x="4174490" y="1563688"/>
              <a:ext cx="45450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受疫情影響之製造業及其技術服務業者</a:t>
              </a:r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2" name="矩形 41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拚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升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5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27</a:t>
            </a:fld>
            <a:endParaRPr lang="en-US" dirty="0"/>
          </a:p>
        </p:txBody>
      </p:sp>
      <p:sp>
        <p:nvSpPr>
          <p:cNvPr id="6" name="Google Shape;422;p60"/>
          <p:cNvSpPr txBox="1">
            <a:spLocks noChangeArrowheads="1"/>
          </p:cNvSpPr>
          <p:nvPr/>
        </p:nvSpPr>
        <p:spPr bwMode="auto">
          <a:xfrm>
            <a:off x="3600491" y="306016"/>
            <a:ext cx="530789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小型企業</a:t>
            </a: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創新研發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066800" y="1408842"/>
            <a:ext cx="10317479" cy="5112916"/>
            <a:chOff x="1979613" y="1408842"/>
            <a:chExt cx="8785225" cy="5112916"/>
          </a:xfrm>
        </p:grpSpPr>
        <p:sp>
          <p:nvSpPr>
            <p:cNvPr id="8" name="矩形 7"/>
            <p:cNvSpPr/>
            <p:nvPr/>
          </p:nvSpPr>
          <p:spPr>
            <a:xfrm>
              <a:off x="2363788" y="1408842"/>
              <a:ext cx="8137525" cy="8651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5"/>
            <p:cNvSpPr/>
            <p:nvPr/>
          </p:nvSpPr>
          <p:spPr bwMode="auto">
            <a:xfrm>
              <a:off x="2114550" y="1477104"/>
              <a:ext cx="1978025" cy="720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257425" y="1477104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508250" y="1624742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2" name="矩形 47"/>
            <p:cNvSpPr>
              <a:spLocks noChangeArrowheads="1"/>
            </p:cNvSpPr>
            <p:nvPr/>
          </p:nvSpPr>
          <p:spPr bwMode="auto">
            <a:xfrm>
              <a:off x="4235450" y="1627917"/>
              <a:ext cx="1312863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中小企業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79613" y="2604229"/>
              <a:ext cx="3025775" cy="3109913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群組 2"/>
            <p:cNvGrpSpPr>
              <a:grpSpLocks/>
            </p:cNvGrpSpPr>
            <p:nvPr/>
          </p:nvGrpSpPr>
          <p:grpSpPr bwMode="auto">
            <a:xfrm>
              <a:off x="2005013" y="2394679"/>
              <a:ext cx="2016125" cy="720725"/>
              <a:chOff x="4895088" y="3190185"/>
              <a:chExt cx="2016654" cy="720082"/>
            </a:xfrm>
          </p:grpSpPr>
          <p:sp>
            <p:nvSpPr>
              <p:cNvPr id="38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382578" y="3334519"/>
                <a:ext cx="1529164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補助內容</a:t>
                </a:r>
              </a:p>
            </p:txBody>
          </p:sp>
          <p:pic>
            <p:nvPicPr>
              <p:cNvPr id="40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 bwMode="auto">
            <a:xfrm>
              <a:off x="1979613" y="3140804"/>
              <a:ext cx="3025775" cy="254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9388" indent="-179388" algn="just" defTabSz="616362" eaLnBrk="1" fontAlgn="auto" hangingPunct="1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執行期限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：</a:t>
              </a:r>
              <a:r>
                <a:rPr kumimoji="0"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4~12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個月</a:t>
              </a:r>
              <a:endParaRPr kumimoji="0" lang="en-US" altLang="zh-TW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84138" indent="-84138" algn="just" defTabSz="616362" eaLnBrk="1" fontAlgn="auto" hangingPunct="1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補助範疇：</a:t>
              </a:r>
              <a:endParaRPr kumimoji="0"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530225" indent="-265113" algn="just" defTabSz="616362" eaLnBrk="1" fontAlgn="auto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創新技術</a:t>
              </a:r>
              <a:r>
                <a:rPr kumimoji="0"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/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應用：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提高技術水準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、擴大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產業應用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層次、強化競爭優勢</a:t>
              </a:r>
            </a:p>
            <a:p>
              <a:pPr marL="530225" indent="-265113" algn="just" defTabSz="616362" eaLnBrk="1" fontAlgn="auto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創新服務：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需求導向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，達效率提升、體驗優化、 收益成長或新興示範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089525" y="2604229"/>
              <a:ext cx="2867025" cy="3109913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5"/>
            <p:cNvSpPr/>
            <p:nvPr/>
          </p:nvSpPr>
          <p:spPr bwMode="auto">
            <a:xfrm>
              <a:off x="5127625" y="2385154"/>
              <a:ext cx="1978025" cy="720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32450" y="2604229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申請方式</a:t>
              </a:r>
            </a:p>
          </p:txBody>
        </p:sp>
        <p:pic>
          <p:nvPicPr>
            <p:cNvPr id="19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2547079"/>
              <a:ext cx="560388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60"/>
            <p:cNvSpPr>
              <a:spLocks noChangeArrowheads="1"/>
            </p:cNvSpPr>
            <p:nvPr/>
          </p:nvSpPr>
          <p:spPr bwMode="auto">
            <a:xfrm>
              <a:off x="5127625" y="3243992"/>
              <a:ext cx="2763838" cy="2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隨到隨受理、簡報申請、視訊審查</a:t>
              </a:r>
            </a:p>
            <a:p>
              <a:pPr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申請時間：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日起至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en-US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日止</a:t>
              </a:r>
              <a: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俟</a:t>
              </a:r>
              <a:r>
                <a:rPr lang="en-US" altLang="zh-TW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億元經費用罄，</a:t>
              </a:r>
              <a:r>
                <a:rPr lang="en-US" altLang="zh-TW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即停止收件</a:t>
              </a:r>
              <a:r>
                <a:rPr lang="en-US" altLang="zh-TW" sz="16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124825" y="2586767"/>
              <a:ext cx="2640013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群組 1"/>
            <p:cNvGrpSpPr>
              <a:grpSpLocks/>
            </p:cNvGrpSpPr>
            <p:nvPr/>
          </p:nvGrpSpPr>
          <p:grpSpPr bwMode="auto">
            <a:xfrm>
              <a:off x="8123238" y="2348642"/>
              <a:ext cx="2160587" cy="723900"/>
              <a:chOff x="2590790" y="2117037"/>
              <a:chExt cx="2160350" cy="724545"/>
            </a:xfrm>
          </p:grpSpPr>
          <p:sp>
            <p:nvSpPr>
              <p:cNvPr id="35" name="Rectangle 6"/>
              <p:cNvSpPr/>
              <p:nvPr/>
            </p:nvSpPr>
            <p:spPr bwMode="auto">
              <a:xfrm>
                <a:off x="2590790" y="2121803"/>
                <a:ext cx="2015904" cy="7197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6" name="Picture 34" descr="Efficiency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130" y="2117037"/>
                <a:ext cx="726705" cy="68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矩形 36"/>
              <p:cNvSpPr/>
              <p:nvPr/>
            </p:nvSpPr>
            <p:spPr>
              <a:xfrm>
                <a:off x="3222546" y="2279106"/>
                <a:ext cx="1528594" cy="4305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76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補助經費</a:t>
                </a:r>
              </a:p>
            </p:txBody>
          </p:sp>
        </p:grpSp>
        <p:sp>
          <p:nvSpPr>
            <p:cNvPr id="23" name="圓角矩形 65"/>
            <p:cNvSpPr>
              <a:spLocks noChangeArrowheads="1"/>
            </p:cNvSpPr>
            <p:nvPr/>
          </p:nvSpPr>
          <p:spPr bwMode="auto">
            <a:xfrm>
              <a:off x="8123238" y="3232879"/>
              <a:ext cx="2409825" cy="140017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246857" tIns="0" rIns="0" bIns="0" anchor="ctr"/>
            <a:lstStyle/>
            <a:p>
              <a:pPr marL="285750" indent="-285750" defTabSz="616362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於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核定補助款額外加成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30%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，補助經費不超過核定總經費</a:t>
              </a:r>
              <a:r>
                <a:rPr kumimoji="0"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50%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為限</a:t>
              </a:r>
            </a:p>
          </p:txBody>
        </p:sp>
        <p:grpSp>
          <p:nvGrpSpPr>
            <p:cNvPr id="24" name="群組 94"/>
            <p:cNvGrpSpPr>
              <a:grpSpLocks/>
            </p:cNvGrpSpPr>
            <p:nvPr/>
          </p:nvGrpSpPr>
          <p:grpSpPr bwMode="auto">
            <a:xfrm>
              <a:off x="2635250" y="5990367"/>
              <a:ext cx="7380288" cy="357187"/>
              <a:chOff x="0" y="0"/>
              <a:chExt cx="6871675" cy="273006"/>
            </a:xfrm>
          </p:grpSpPr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4047031" y="0"/>
                <a:ext cx="1244558" cy="26815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upright="1"/>
              <a:lstStyle/>
              <a:p>
                <a:pPr algn="ctr" defTabSz="61636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計畫核定</a:t>
                </a:r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5511825" y="7280"/>
                <a:ext cx="1359850" cy="2657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upright="1"/>
              <a:lstStyle/>
              <a:p>
                <a:pPr algn="ctr" defTabSz="61636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簽約執行</a:t>
                </a:r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0" y="14560"/>
                <a:ext cx="1133701" cy="2450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upright="1"/>
              <a:lstStyle/>
              <a:p>
                <a:pPr algn="ctr" defTabSz="61636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線上申請</a:t>
                </a:r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1337679" y="9707"/>
                <a:ext cx="1133700" cy="2438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upright="1"/>
              <a:lstStyle/>
              <a:p>
                <a:pPr algn="ctr" defTabSz="61636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簡報審查</a:t>
                </a:r>
              </a:p>
            </p:txBody>
          </p:sp>
          <p:sp>
            <p:nvSpPr>
              <p:cNvPr id="30" name="矩形 29"/>
              <p:cNvSpPr>
                <a:spLocks noChangeArrowheads="1"/>
              </p:cNvSpPr>
              <p:nvPr/>
            </p:nvSpPr>
            <p:spPr bwMode="auto">
              <a:xfrm>
                <a:off x="2725611" y="7280"/>
                <a:ext cx="1158828" cy="260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upright="1"/>
              <a:lstStyle/>
              <a:p>
                <a:pPr algn="ctr" defTabSz="61636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指導委員會</a:t>
                </a:r>
              </a:p>
            </p:txBody>
          </p:sp>
          <p:cxnSp>
            <p:nvCxnSpPr>
              <p:cNvPr id="31" name="直線單箭頭接點 100"/>
              <p:cNvCxnSpPr>
                <a:cxnSpLocks noChangeShapeType="1"/>
              </p:cNvCxnSpPr>
              <p:nvPr/>
            </p:nvCxnSpPr>
            <p:spPr bwMode="auto">
              <a:xfrm>
                <a:off x="1149666" y="155674"/>
                <a:ext cx="190500" cy="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直線單箭頭接點 101"/>
              <p:cNvCxnSpPr>
                <a:cxnSpLocks noChangeShapeType="1"/>
              </p:cNvCxnSpPr>
              <p:nvPr/>
            </p:nvCxnSpPr>
            <p:spPr bwMode="auto">
              <a:xfrm>
                <a:off x="2510364" y="165301"/>
                <a:ext cx="214630" cy="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直線單箭頭接點 102"/>
              <p:cNvCxnSpPr>
                <a:cxnSpLocks noChangeShapeType="1"/>
              </p:cNvCxnSpPr>
              <p:nvPr/>
            </p:nvCxnSpPr>
            <p:spPr bwMode="auto">
              <a:xfrm>
                <a:off x="3846041" y="174929"/>
                <a:ext cx="214630" cy="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直線單箭頭接點 103"/>
              <p:cNvCxnSpPr>
                <a:cxnSpLocks noChangeShapeType="1"/>
              </p:cNvCxnSpPr>
              <p:nvPr/>
            </p:nvCxnSpPr>
            <p:spPr bwMode="auto">
              <a:xfrm>
                <a:off x="5289504" y="174929"/>
                <a:ext cx="214630" cy="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" name="矩形 24"/>
            <p:cNvSpPr/>
            <p:nvPr/>
          </p:nvSpPr>
          <p:spPr>
            <a:xfrm>
              <a:off x="2346325" y="5888768"/>
              <a:ext cx="7889875" cy="6329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5" name="矩形 44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拚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升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3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28</a:t>
            </a:fld>
            <a:endParaRPr lang="en-US" dirty="0"/>
          </a:p>
        </p:txBody>
      </p:sp>
      <p:sp>
        <p:nvSpPr>
          <p:cNvPr id="23" name="Google Shape;422;p60"/>
          <p:cNvSpPr txBox="1">
            <a:spLocks noChangeArrowheads="1"/>
          </p:cNvSpPr>
          <p:nvPr/>
        </p:nvSpPr>
        <p:spPr bwMode="auto">
          <a:xfrm>
            <a:off x="3264722" y="301933"/>
            <a:ext cx="56174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研發固本</a:t>
            </a: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專案計畫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88720" y="1425883"/>
            <a:ext cx="9966959" cy="5095875"/>
            <a:chOff x="1828101" y="1425883"/>
            <a:chExt cx="8810625" cy="5095875"/>
          </a:xfrm>
        </p:grpSpPr>
        <p:sp>
          <p:nvSpPr>
            <p:cNvPr id="5" name="矩形 4"/>
            <p:cNvSpPr/>
            <p:nvPr/>
          </p:nvSpPr>
          <p:spPr>
            <a:xfrm>
              <a:off x="2237676" y="1425883"/>
              <a:ext cx="8137525" cy="8651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88438" y="1494145"/>
              <a:ext cx="1978025" cy="720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131313" y="1494145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382138" y="1641783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853501" y="2760970"/>
              <a:ext cx="3025775" cy="2970213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" name="群組 2"/>
            <p:cNvGrpSpPr>
              <a:grpSpLocks/>
            </p:cNvGrpSpPr>
            <p:nvPr/>
          </p:nvGrpSpPr>
          <p:grpSpPr bwMode="auto">
            <a:xfrm>
              <a:off x="1902713" y="2411720"/>
              <a:ext cx="2016125" cy="720725"/>
              <a:chOff x="4895088" y="3190185"/>
              <a:chExt cx="2016654" cy="720082"/>
            </a:xfrm>
          </p:grpSpPr>
          <p:sp>
            <p:nvSpPr>
              <p:cNvPr id="42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382579" y="3334519"/>
                <a:ext cx="1529163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補助內容</a:t>
                </a:r>
              </a:p>
            </p:txBody>
          </p:sp>
          <p:pic>
            <p:nvPicPr>
              <p:cNvPr id="44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矩形 18"/>
            <p:cNvSpPr>
              <a:spLocks noChangeArrowheads="1"/>
            </p:cNvSpPr>
            <p:nvPr/>
          </p:nvSpPr>
          <p:spPr bwMode="auto">
            <a:xfrm>
              <a:off x="1853501" y="3157845"/>
              <a:ext cx="3025775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73050" indent="-2730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ts val="2400"/>
                </a:lnSpc>
                <a:buClr>
                  <a:srgbClr val="404040"/>
                </a:buClr>
                <a:buFont typeface="Wingdings" panose="05000000000000000000" pitchFamily="2" charset="2"/>
                <a:buChar char="Ø"/>
              </a:pPr>
              <a:endPara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63413" y="2546658"/>
              <a:ext cx="2867025" cy="318452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Rectangle 5"/>
            <p:cNvSpPr/>
            <p:nvPr/>
          </p:nvSpPr>
          <p:spPr bwMode="auto">
            <a:xfrm>
              <a:off x="5001513" y="2402195"/>
              <a:ext cx="1978025" cy="720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506338" y="2621270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申請方式</a:t>
              </a:r>
            </a:p>
          </p:txBody>
        </p:sp>
        <p:pic>
          <p:nvPicPr>
            <p:cNvPr id="15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538" y="2564120"/>
              <a:ext cx="560388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7998713" y="2603808"/>
              <a:ext cx="2640013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7" name="群組 1"/>
            <p:cNvGrpSpPr>
              <a:grpSpLocks/>
            </p:cNvGrpSpPr>
            <p:nvPr/>
          </p:nvGrpSpPr>
          <p:grpSpPr bwMode="auto">
            <a:xfrm>
              <a:off x="7997126" y="2365683"/>
              <a:ext cx="2160587" cy="723900"/>
              <a:chOff x="2590790" y="2117037"/>
              <a:chExt cx="2160350" cy="724545"/>
            </a:xfrm>
          </p:grpSpPr>
          <p:sp>
            <p:nvSpPr>
              <p:cNvPr id="39" name="Rectangle 6"/>
              <p:cNvSpPr/>
              <p:nvPr/>
            </p:nvSpPr>
            <p:spPr bwMode="auto">
              <a:xfrm>
                <a:off x="2590790" y="2121803"/>
                <a:ext cx="2015904" cy="7197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0" name="Picture 34" descr="Efficiency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130" y="2117037"/>
                <a:ext cx="726705" cy="68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矩形 40"/>
              <p:cNvSpPr/>
              <p:nvPr/>
            </p:nvSpPr>
            <p:spPr>
              <a:xfrm>
                <a:off x="3222546" y="2279106"/>
                <a:ext cx="1528594" cy="4305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76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補助經費</a:t>
                </a:r>
              </a:p>
            </p:txBody>
          </p:sp>
        </p:grpSp>
        <p:sp>
          <p:nvSpPr>
            <p:cNvPr id="18" name="圓角矩形 65"/>
            <p:cNvSpPr>
              <a:spLocks noChangeArrowheads="1"/>
            </p:cNvSpPr>
            <p:nvPr/>
          </p:nvSpPr>
          <p:spPr bwMode="auto">
            <a:xfrm>
              <a:off x="7854251" y="3081645"/>
              <a:ext cx="2771775" cy="156368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246857" tIns="0" rIns="0" bIns="0" anchor="ctr"/>
            <a:lstStyle/>
            <a:p>
              <a:pPr marL="285750" indent="-285750" defTabSz="616362">
                <a:lnSpc>
                  <a:spcPct val="150000"/>
                </a:lnSpc>
                <a:buClr>
                  <a:srgbClr val="00000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每案補助上限為</a:t>
              </a:r>
              <a:r>
                <a:rPr kumimoji="0"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2,000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萬元</a:t>
              </a: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，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補助比例</a:t>
              </a:r>
              <a:r>
                <a:rPr lang="zh-TW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原則為計畫核定總經費之</a:t>
              </a:r>
              <a:r>
                <a:rPr lang="en-US" altLang="zh-TW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49%</a:t>
              </a:r>
              <a:r>
                <a:rPr lang="zh-TW" altLang="en-US" sz="16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，其餘由</a:t>
              </a:r>
              <a:r>
                <a:rPr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業者自籌</a:t>
              </a:r>
              <a:endPara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9" name="矩形 41"/>
            <p:cNvSpPr>
              <a:spLocks noChangeArrowheads="1"/>
            </p:cNvSpPr>
            <p:nvPr/>
          </p:nvSpPr>
          <p:spPr bwMode="auto">
            <a:xfrm>
              <a:off x="3944238" y="1686233"/>
              <a:ext cx="61325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430338" indent="-1430338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ts val="2400"/>
                </a:lnSpc>
                <a:buClr>
                  <a:srgbClr val="404040"/>
                </a:buClr>
              </a:pP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製造業及服務業</a:t>
              </a:r>
              <a:endPara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828101" y="3214995"/>
              <a:ext cx="3146425" cy="238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273050" indent="-273050" eaLnBrk="1" hangingPunct="1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執行期限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：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不超過</a:t>
              </a:r>
              <a:r>
                <a:rPr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110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5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31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為原則</a:t>
              </a:r>
              <a:endParaRPr lang="en-US" altLang="zh-TW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73050" indent="-273050" eaLnBrk="1" hangingPunct="1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補助範疇：</a:t>
              </a: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補助業者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技術紮根</a:t>
              </a: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或投入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防疫創新</a:t>
              </a:r>
              <a:endParaRPr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357188" indent="-177800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技術紮根：既有技術深化、導入新興科技（如</a:t>
              </a:r>
              <a:r>
                <a:rPr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AI</a:t>
              </a: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5G</a:t>
              </a: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）</a:t>
              </a:r>
              <a:endParaRPr lang="en-US" altLang="zh-TW" sz="16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357188" indent="-177800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防疫創新：防疫與防護、防疫物資、產業防疫</a:t>
              </a:r>
              <a:endPara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74526" y="3238808"/>
              <a:ext cx="2719387" cy="22002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hangingPunct="1">
                <a:lnSpc>
                  <a:spcPct val="150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採紙本申請；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隨到隨受理，小批量速審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方式</a:t>
              </a:r>
              <a:endPara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eaLnBrk="1" hangingPunct="1">
                <a:lnSpc>
                  <a:spcPct val="150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31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日公告，自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7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起受理申請至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30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止</a:t>
              </a:r>
              <a:endPara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53501" y="5978833"/>
              <a:ext cx="8521700" cy="54292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6" name="群組 53"/>
            <p:cNvGrpSpPr>
              <a:grpSpLocks/>
            </p:cNvGrpSpPr>
            <p:nvPr/>
          </p:nvGrpSpPr>
          <p:grpSpPr bwMode="auto">
            <a:xfrm>
              <a:off x="1950338" y="6035983"/>
              <a:ext cx="8315325" cy="376237"/>
              <a:chOff x="2231117" y="5955869"/>
              <a:chExt cx="5846965" cy="375129"/>
            </a:xfrm>
          </p:grpSpPr>
          <p:cxnSp>
            <p:nvCxnSpPr>
              <p:cNvPr id="29" name="直線單箭頭接點 32"/>
              <p:cNvCxnSpPr>
                <a:cxnSpLocks noChangeShapeType="1"/>
              </p:cNvCxnSpPr>
              <p:nvPr/>
            </p:nvCxnSpPr>
            <p:spPr bwMode="auto">
              <a:xfrm>
                <a:off x="3021517" y="6124144"/>
                <a:ext cx="354013" cy="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線單箭頭接點 33"/>
              <p:cNvCxnSpPr>
                <a:cxnSpLocks noChangeShapeType="1"/>
              </p:cNvCxnSpPr>
              <p:nvPr/>
            </p:nvCxnSpPr>
            <p:spPr bwMode="auto">
              <a:xfrm>
                <a:off x="4557333" y="6124144"/>
                <a:ext cx="354012" cy="1587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直線單箭頭接點 34"/>
              <p:cNvCxnSpPr>
                <a:cxnSpLocks noChangeShapeType="1"/>
              </p:cNvCxnSpPr>
              <p:nvPr/>
            </p:nvCxnSpPr>
            <p:spPr bwMode="auto">
              <a:xfrm flipV="1">
                <a:off x="5732090" y="6124144"/>
                <a:ext cx="354012" cy="1587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文字方塊 31"/>
              <p:cNvSpPr txBox="1"/>
              <p:nvPr/>
            </p:nvSpPr>
            <p:spPr>
              <a:xfrm>
                <a:off x="2231117" y="5955869"/>
                <a:ext cx="795893" cy="3687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計畫申請</a:t>
                </a: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3400957" y="5955869"/>
                <a:ext cx="1136352" cy="3687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資格文件審查</a:t>
                </a: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4931348" y="5962200"/>
                <a:ext cx="797009" cy="3687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計畫審查</a:t>
                </a: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7277725" y="5962200"/>
                <a:ext cx="800357" cy="36879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簽約執行</a:t>
                </a:r>
              </a:p>
            </p:txBody>
          </p:sp>
        </p:grpSp>
        <p:cxnSp>
          <p:nvCxnSpPr>
            <p:cNvPr id="27" name="直線單箭頭接點 34"/>
            <p:cNvCxnSpPr>
              <a:cxnSpLocks noChangeShapeType="1"/>
            </p:cNvCxnSpPr>
            <p:nvPr/>
          </p:nvCxnSpPr>
          <p:spPr bwMode="auto">
            <a:xfrm flipV="1">
              <a:off x="8579738" y="6180445"/>
              <a:ext cx="498475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文字方塊 27"/>
            <p:cNvSpPr txBox="1"/>
            <p:nvPr/>
          </p:nvSpPr>
          <p:spPr bwMode="auto">
            <a:xfrm>
              <a:off x="7412926" y="6035983"/>
              <a:ext cx="1123950" cy="369887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8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計畫核定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6" name="矩形 45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拚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升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6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29</a:t>
            </a:fld>
            <a:endParaRPr lang="en-US" dirty="0"/>
          </a:p>
        </p:txBody>
      </p:sp>
      <p:sp>
        <p:nvSpPr>
          <p:cNvPr id="23" name="Google Shape;422;p60"/>
          <p:cNvSpPr txBox="1">
            <a:spLocks noChangeArrowheads="1"/>
          </p:cNvSpPr>
          <p:nvPr/>
        </p:nvSpPr>
        <p:spPr bwMode="auto">
          <a:xfrm>
            <a:off x="2628735" y="320189"/>
            <a:ext cx="66653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特案補助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73480" y="1449695"/>
            <a:ext cx="9982200" cy="5072063"/>
            <a:chOff x="2010093" y="1449695"/>
            <a:chExt cx="8521700" cy="5072063"/>
          </a:xfrm>
        </p:grpSpPr>
        <p:sp>
          <p:nvSpPr>
            <p:cNvPr id="5" name="矩形 4"/>
            <p:cNvSpPr/>
            <p:nvPr/>
          </p:nvSpPr>
          <p:spPr>
            <a:xfrm>
              <a:off x="2394268" y="1449695"/>
              <a:ext cx="8137525" cy="8651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145030" y="1517957"/>
              <a:ext cx="1978025" cy="720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2287905" y="1517957"/>
              <a:ext cx="4064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538730" y="1665595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010093" y="2645082"/>
              <a:ext cx="3025775" cy="3109913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" name="群組 2"/>
            <p:cNvGrpSpPr>
              <a:grpSpLocks/>
            </p:cNvGrpSpPr>
            <p:nvPr/>
          </p:nvGrpSpPr>
          <p:grpSpPr bwMode="auto">
            <a:xfrm>
              <a:off x="2033905" y="2435532"/>
              <a:ext cx="2016125" cy="720725"/>
              <a:chOff x="4895088" y="3190185"/>
              <a:chExt cx="2016654" cy="720082"/>
            </a:xfrm>
          </p:grpSpPr>
          <p:sp>
            <p:nvSpPr>
              <p:cNvPr id="39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382579" y="3334519"/>
                <a:ext cx="1529163" cy="4298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補助內容</a:t>
                </a:r>
              </a:p>
            </p:txBody>
          </p:sp>
          <p:pic>
            <p:nvPicPr>
              <p:cNvPr id="41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矩形 10"/>
            <p:cNvSpPr/>
            <p:nvPr/>
          </p:nvSpPr>
          <p:spPr bwMode="auto">
            <a:xfrm>
              <a:off x="2010093" y="3181657"/>
              <a:ext cx="3025775" cy="254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273050" indent="-273050" eaLnBrk="1" hangingPunct="1">
                <a:lnSpc>
                  <a:spcPts val="24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執行期限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</a:t>
              </a:r>
              <a:r>
                <a:rPr lang="zh-TW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以不超過</a:t>
              </a:r>
              <a:r>
                <a:rPr lang="en-US" altLang="zh-TW" sz="18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110/3/31</a:t>
              </a:r>
              <a:r>
                <a:rPr lang="zh-TW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為原則</a:t>
              </a:r>
              <a:endPara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73050" indent="-273050" eaLnBrk="1" hangingPunct="1">
                <a:lnSpc>
                  <a:spcPts val="24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8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補助範疇</a:t>
              </a:r>
              <a:r>
                <a:rPr kumimoji="0"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：補助業者開發或投入</a:t>
              </a:r>
            </a:p>
            <a:p>
              <a:pPr marL="536575" indent="-263525" eaLnBrk="1" hangingPunct="1">
                <a:lnSpc>
                  <a:spcPts val="2400"/>
                </a:lnSpc>
                <a:spcBef>
                  <a:spcPts val="120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kumimoji="0"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防疫自主技術或產品</a:t>
              </a:r>
            </a:p>
            <a:p>
              <a:pPr marL="536575" indent="-263525" eaLnBrk="1" hangingPunct="1">
                <a:lnSpc>
                  <a:spcPts val="2400"/>
                </a:lnSpc>
                <a:spcBef>
                  <a:spcPts val="1200"/>
                </a:spcBef>
                <a:buClr>
                  <a:srgbClr val="000000"/>
                </a:buClr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kumimoji="0"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智慧製造、數位轉型</a:t>
              </a:r>
              <a:endParaRPr kumimoji="0" lang="en-US" altLang="zh-TW" sz="18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120005" y="2627620"/>
              <a:ext cx="2674938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Rectangle 5"/>
            <p:cNvSpPr/>
            <p:nvPr/>
          </p:nvSpPr>
          <p:spPr bwMode="auto">
            <a:xfrm>
              <a:off x="5158105" y="2426007"/>
              <a:ext cx="1978025" cy="720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662930" y="2645082"/>
              <a:ext cx="1528763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申請方式</a:t>
              </a:r>
            </a:p>
          </p:txBody>
        </p:sp>
        <p:pic>
          <p:nvPicPr>
            <p:cNvPr id="15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30" y="2587932"/>
              <a:ext cx="560388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5158105" y="3284845"/>
              <a:ext cx="2743200" cy="15541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hangingPunct="1">
                <a:lnSpc>
                  <a:spcPct val="150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lang="zh-TW" altLang="pl-PL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採</a:t>
              </a:r>
              <a:r>
                <a:rPr lang="en-US" altLang="zh-TW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r>
                <a:rPr kumimoji="0" lang="zh-TW" altLang="pl-PL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線上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或紙本</a:t>
              </a:r>
              <a:r>
                <a:rPr kumimoji="0" lang="zh-TW" altLang="pl-PL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申請</a:t>
              </a:r>
              <a:endParaRPr kumimoji="0"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eaLnBrk="1" hangingPunct="1">
                <a:lnSpc>
                  <a:spcPct val="150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54426" algn="l"/>
                </a:tabLst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自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19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起至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6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止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010843" y="2627620"/>
              <a:ext cx="2447925" cy="312737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"/>
            <p:cNvGrpSpPr>
              <a:grpSpLocks/>
            </p:cNvGrpSpPr>
            <p:nvPr/>
          </p:nvGrpSpPr>
          <p:grpSpPr bwMode="auto">
            <a:xfrm>
              <a:off x="8153718" y="2389495"/>
              <a:ext cx="2160587" cy="723900"/>
              <a:chOff x="2590790" y="2117037"/>
              <a:chExt cx="2160350" cy="724545"/>
            </a:xfrm>
          </p:grpSpPr>
          <p:sp>
            <p:nvSpPr>
              <p:cNvPr id="36" name="Rectangle 6"/>
              <p:cNvSpPr/>
              <p:nvPr/>
            </p:nvSpPr>
            <p:spPr bwMode="auto">
              <a:xfrm>
                <a:off x="2590790" y="2121803"/>
                <a:ext cx="2015904" cy="7197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7" name="Picture 34" descr="Efficiency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130" y="2117037"/>
                <a:ext cx="726705" cy="68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矩形 37"/>
              <p:cNvSpPr/>
              <p:nvPr/>
            </p:nvSpPr>
            <p:spPr>
              <a:xfrm>
                <a:off x="3222546" y="2279106"/>
                <a:ext cx="1528594" cy="4305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76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補助經費</a:t>
                </a:r>
              </a:p>
            </p:txBody>
          </p:sp>
        </p:grpSp>
        <p:sp>
          <p:nvSpPr>
            <p:cNvPr id="19" name="圓角矩形 65"/>
            <p:cNvSpPr>
              <a:spLocks noChangeArrowheads="1"/>
            </p:cNvSpPr>
            <p:nvPr/>
          </p:nvSpPr>
          <p:spPr bwMode="auto">
            <a:xfrm>
              <a:off x="8153718" y="3273732"/>
              <a:ext cx="2378075" cy="1565275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246857" tIns="0" rIns="0" bIns="0" anchor="ctr"/>
            <a:lstStyle/>
            <a:p>
              <a:pPr marL="285750" indent="-285750" defTabSz="616362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補助款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加碼</a:t>
              </a:r>
              <a:endParaRPr kumimoji="0"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750" indent="-285750" defTabSz="616362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補助比例原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40%</a:t>
              </a:r>
              <a:r>
                <a:rPr kumimoji="0"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，</a:t>
              </a:r>
              <a:r>
                <a:rPr kumimoji="0" lang="zh-TW" altLang="en-US" sz="16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提高至</a:t>
              </a:r>
              <a:r>
                <a:rPr kumimoji="0" lang="en-US" altLang="zh-TW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50%</a:t>
              </a:r>
              <a:endParaRPr kumimoji="0"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010093" y="5929620"/>
              <a:ext cx="8521700" cy="5921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2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3"/>
            <p:cNvGrpSpPr>
              <a:grpSpLocks/>
            </p:cNvGrpSpPr>
            <p:nvPr/>
          </p:nvGrpSpPr>
          <p:grpSpPr bwMode="auto">
            <a:xfrm>
              <a:off x="2999105" y="5983595"/>
              <a:ext cx="6851650" cy="395287"/>
              <a:chOff x="1112838" y="5645150"/>
              <a:chExt cx="5298618" cy="577850"/>
            </a:xfrm>
          </p:grpSpPr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5232894" y="5645150"/>
                <a:ext cx="1178562" cy="5778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辦理簽約執行</a:t>
                </a:r>
              </a:p>
            </p:txBody>
          </p:sp>
          <p:sp>
            <p:nvSpPr>
              <p:cNvPr id="30" name="矩形 29"/>
              <p:cNvSpPr>
                <a:spLocks noChangeArrowheads="1"/>
              </p:cNvSpPr>
              <p:nvPr/>
            </p:nvSpPr>
            <p:spPr bwMode="auto">
              <a:xfrm>
                <a:off x="1112838" y="5693884"/>
                <a:ext cx="1071755" cy="4780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業者投件申請</a:t>
                </a:r>
              </a:p>
            </p:txBody>
          </p:sp>
          <p:sp>
            <p:nvSpPr>
              <p:cNvPr id="31" name="矩形 30"/>
              <p:cNvSpPr>
                <a:spLocks noChangeArrowheads="1"/>
              </p:cNvSpPr>
              <p:nvPr/>
            </p:nvSpPr>
            <p:spPr bwMode="auto">
              <a:xfrm>
                <a:off x="2517291" y="5672998"/>
                <a:ext cx="1068072" cy="5198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資格文件審查</a:t>
                </a:r>
              </a:p>
            </p:txBody>
          </p: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3916833" y="5672998"/>
                <a:ext cx="984590" cy="5221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20571" tIns="41143" rIns="20571" bIns="41143" anchor="ctr" upright="1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TW" altLang="en-US" sz="1600" b="1" kern="1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技術審查</a:t>
                </a:r>
              </a:p>
            </p:txBody>
          </p:sp>
          <p:cxnSp>
            <p:nvCxnSpPr>
              <p:cNvPr id="33" name="直線單箭頭接點 32"/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2185084" y="5933479"/>
                <a:ext cx="331118" cy="317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直線單箭頭接點 33"/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3585813" y="5933796"/>
                <a:ext cx="331118" cy="1588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直線單箭頭接點 34"/>
              <p:cNvCxnSpPr>
                <a:cxnSpLocks noChangeShapeType="1"/>
                <a:stCxn id="32" idx="3"/>
                <a:endCxn id="29" idx="1"/>
              </p:cNvCxnSpPr>
              <p:nvPr/>
            </p:nvCxnSpPr>
            <p:spPr bwMode="auto">
              <a:xfrm flipV="1">
                <a:off x="4902044" y="5933341"/>
                <a:ext cx="331118" cy="2043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" name="矩形 12"/>
            <p:cNvSpPr>
              <a:spLocks noChangeArrowheads="1"/>
            </p:cNvSpPr>
            <p:nvPr/>
          </p:nvSpPr>
          <p:spPr bwMode="auto">
            <a:xfrm>
              <a:off x="4265930" y="1668770"/>
              <a:ext cx="45450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 sz="2000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受疫情影響之製造業及其技術服務業者</a:t>
              </a:r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3" name="矩形 42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拚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升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87260" y="1467970"/>
            <a:ext cx="11419995" cy="4585872"/>
            <a:chOff x="387260" y="1467970"/>
            <a:chExt cx="11419995" cy="4585872"/>
          </a:xfrm>
        </p:grpSpPr>
        <p:grpSp>
          <p:nvGrpSpPr>
            <p:cNvPr id="15" name="群組 14"/>
            <p:cNvGrpSpPr/>
            <p:nvPr/>
          </p:nvGrpSpPr>
          <p:grpSpPr>
            <a:xfrm>
              <a:off x="401934" y="2140299"/>
              <a:ext cx="4088786" cy="3913543"/>
              <a:chOff x="401934" y="2140299"/>
              <a:chExt cx="4682532" cy="4261192"/>
            </a:xfrm>
          </p:grpSpPr>
          <p:sp>
            <p:nvSpPr>
              <p:cNvPr id="2" name="圓角矩形 1"/>
              <p:cNvSpPr/>
              <p:nvPr/>
            </p:nvSpPr>
            <p:spPr>
              <a:xfrm>
                <a:off x="401934" y="2140300"/>
                <a:ext cx="4682532" cy="4261191"/>
              </a:xfrm>
              <a:prstGeom prst="roundRect">
                <a:avLst>
                  <a:gd name="adj" fmla="val 7576"/>
                </a:avLst>
              </a:prstGeom>
              <a:noFill/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圓角化同側角落矩形 4"/>
              <p:cNvSpPr/>
              <p:nvPr/>
            </p:nvSpPr>
            <p:spPr>
              <a:xfrm>
                <a:off x="401934" y="2140299"/>
                <a:ext cx="4682532" cy="894303"/>
              </a:xfrm>
              <a:prstGeom prst="round2SameRect">
                <a:avLst>
                  <a:gd name="adj1" fmla="val 37116"/>
                  <a:gd name="adj2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4998720" y="2140298"/>
              <a:ext cx="6795212" cy="3896991"/>
              <a:chOff x="5416062" y="2140298"/>
              <a:chExt cx="6377870" cy="4243170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5416062" y="2140299"/>
                <a:ext cx="6377870" cy="4243169"/>
              </a:xfrm>
              <a:prstGeom prst="roundRect">
                <a:avLst>
                  <a:gd name="adj" fmla="val 7576"/>
                </a:avLst>
              </a:prstGeom>
              <a:noFill/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圓角化同側角落矩形 11"/>
              <p:cNvSpPr/>
              <p:nvPr/>
            </p:nvSpPr>
            <p:spPr>
              <a:xfrm>
                <a:off x="5416062" y="2140298"/>
                <a:ext cx="6377870" cy="894303"/>
              </a:xfrm>
              <a:prstGeom prst="round2SameRect">
                <a:avLst>
                  <a:gd name="adj1" fmla="val 37116"/>
                  <a:gd name="adj2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795947" y="2238716"/>
              <a:ext cx="501130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與製造業相關 </a:t>
              </a:r>
              <a:r>
                <a:rPr lang="zh-TW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技術服務業</a:t>
              </a:r>
              <a:endPara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00195" y="2238716"/>
              <a:ext cx="17235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製造業</a:t>
              </a:r>
              <a:endPara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15630" y="3507033"/>
              <a:ext cx="338105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自動化服務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資訊服務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智慧</a:t>
              </a:r>
              <a:r>
                <a:rPr lang="zh-TW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財產技術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服務</a:t>
              </a:r>
              <a:endParaRPr lang="en-US" altLang="zh-TW" sz="2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設計服務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管理</a:t>
              </a:r>
              <a:r>
                <a:rPr lang="zh-TW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顧問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研究</a:t>
              </a:r>
              <a:r>
                <a:rPr lang="zh-TW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發展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7.</a:t>
              </a:r>
              <a:r>
                <a:rPr lang="zh-TW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檢驗及認驗證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服務</a:t>
              </a:r>
              <a:endParaRPr lang="en-US" altLang="zh-TW" sz="2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02322" y="3507033"/>
              <a:ext cx="2307042" cy="212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永</a:t>
              </a:r>
              <a:r>
                <a:rPr lang="zh-TW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續發展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9.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</a:t>
              </a:r>
              <a:r>
                <a:rPr lang="zh-TW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經濟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系統</a:t>
              </a:r>
              <a:r>
                <a:rPr lang="zh-TW" altLang="en-US" sz="2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整合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11.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資訊安全服務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創意生活</a:t>
              </a:r>
              <a:endParaRPr lang="en-US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13.</a:t>
              </a:r>
              <a:r>
                <a:rPr lang="zh-TW" altLang="en-US" sz="2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觀光工廠</a:t>
              </a:r>
              <a:endPara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26186" y="3012008"/>
              <a:ext cx="23391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營業項目</a:t>
              </a:r>
              <a:r>
                <a:rPr lang="zh-TW" altLang="en-US" sz="28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屬：</a:t>
              </a:r>
              <a:endPara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63586" y="3422911"/>
              <a:ext cx="34163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依法</a:t>
              </a:r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辦理</a:t>
              </a:r>
              <a:r>
                <a:rPr lang="zh-TW" altLang="en-US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工廠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登記</a:t>
              </a:r>
              <a:endPara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63586" y="4168272"/>
              <a:ext cx="34163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依法</a:t>
              </a:r>
              <a:r>
                <a:rPr lang="zh-TW" altLang="en-US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免辦工廠登記</a:t>
              </a:r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者應檢附主管機關核發之證明文件</a:t>
              </a: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387260" y="3279245"/>
              <a:ext cx="844653" cy="632551"/>
              <a:chOff x="2749060" y="5120627"/>
              <a:chExt cx="844653" cy="63255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910408" y="5282194"/>
                <a:ext cx="411664" cy="4116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C9B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9060" y="5120627"/>
                <a:ext cx="844653" cy="632551"/>
              </a:xfrm>
              <a:prstGeom prst="rect">
                <a:avLst/>
              </a:prstGeom>
            </p:spPr>
          </p:pic>
        </p:grpSp>
        <p:grpSp>
          <p:nvGrpSpPr>
            <p:cNvPr id="26" name="群組 25"/>
            <p:cNvGrpSpPr/>
            <p:nvPr/>
          </p:nvGrpSpPr>
          <p:grpSpPr>
            <a:xfrm>
              <a:off x="387260" y="4039932"/>
              <a:ext cx="844653" cy="632551"/>
              <a:chOff x="2749060" y="5120627"/>
              <a:chExt cx="844653" cy="632551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910408" y="5282194"/>
                <a:ext cx="411664" cy="4116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C9B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9060" y="5120627"/>
                <a:ext cx="844653" cy="632551"/>
              </a:xfrm>
              <a:prstGeom prst="rect">
                <a:avLst/>
              </a:prstGeom>
            </p:spPr>
          </p:pic>
        </p:grpSp>
        <p:grpSp>
          <p:nvGrpSpPr>
            <p:cNvPr id="30" name="群組 29"/>
            <p:cNvGrpSpPr/>
            <p:nvPr/>
          </p:nvGrpSpPr>
          <p:grpSpPr>
            <a:xfrm>
              <a:off x="548608" y="1488649"/>
              <a:ext cx="1933916" cy="1418703"/>
              <a:chOff x="2157412" y="3312621"/>
              <a:chExt cx="3385185" cy="2483341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8FAFB"/>
                  </a:clrFrom>
                  <a:clrTo>
                    <a:srgbClr val="F8FA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18497" y="3312621"/>
                <a:ext cx="2324100" cy="2333625"/>
              </a:xfrm>
              <a:prstGeom prst="rect">
                <a:avLst/>
              </a:prstGeom>
            </p:spPr>
          </p:pic>
          <p:pic>
            <p:nvPicPr>
              <p:cNvPr id="32" name="圖片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AFB"/>
                  </a:clrFrom>
                  <a:clrTo>
                    <a:srgbClr val="F8FA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57412" y="3500437"/>
                <a:ext cx="2390775" cy="2295525"/>
              </a:xfrm>
              <a:prstGeom prst="rect">
                <a:avLst/>
              </a:prstGeom>
            </p:spPr>
          </p:pic>
        </p:grpSp>
        <p:grpSp>
          <p:nvGrpSpPr>
            <p:cNvPr id="33" name="群組 32"/>
            <p:cNvGrpSpPr/>
            <p:nvPr/>
          </p:nvGrpSpPr>
          <p:grpSpPr>
            <a:xfrm>
              <a:off x="5208104" y="1467970"/>
              <a:ext cx="1775807" cy="1441963"/>
              <a:chOff x="7047068" y="2106811"/>
              <a:chExt cx="2922587" cy="2373153"/>
            </a:xfrm>
          </p:grpSpPr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8FAFB"/>
                  </a:clrFrom>
                  <a:clrTo>
                    <a:srgbClr val="F8FA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74105" y="2106811"/>
                <a:ext cx="2495550" cy="2362200"/>
              </a:xfrm>
              <a:prstGeom prst="rect">
                <a:avLst/>
              </a:prstGeom>
            </p:spPr>
          </p:pic>
          <p:pic>
            <p:nvPicPr>
              <p:cNvPr id="35" name="圖片 3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8FAFB"/>
                  </a:clrFrom>
                  <a:clrTo>
                    <a:srgbClr val="F8FA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47068" y="2346960"/>
                <a:ext cx="1588598" cy="2133004"/>
              </a:xfrm>
              <a:prstGeom prst="rect">
                <a:avLst/>
              </a:prstGeom>
            </p:spPr>
          </p:pic>
        </p:grpSp>
      </p:grpSp>
      <p:sp>
        <p:nvSpPr>
          <p:cNvPr id="3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267126" y="6339196"/>
            <a:ext cx="2743200" cy="365125"/>
          </a:xfrm>
        </p:spPr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2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9429546" y="313028"/>
            <a:ext cx="2469182" cy="1349788"/>
            <a:chOff x="9429546" y="313028"/>
            <a:chExt cx="2469182" cy="1349788"/>
          </a:xfrm>
        </p:grpSpPr>
        <p:grpSp>
          <p:nvGrpSpPr>
            <p:cNvPr id="44" name="群組 43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9647939" y="1016485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6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30</a:t>
            </a:fld>
            <a:endParaRPr lang="en-US" dirty="0"/>
          </a:p>
        </p:txBody>
      </p:sp>
      <p:sp>
        <p:nvSpPr>
          <p:cNvPr id="6" name="Google Shape;422;p60"/>
          <p:cNvSpPr txBox="1">
            <a:spLocks noChangeArrowheads="1"/>
          </p:cNvSpPr>
          <p:nvPr/>
        </p:nvSpPr>
        <p:spPr bwMode="auto">
          <a:xfrm>
            <a:off x="3561611" y="292599"/>
            <a:ext cx="5030556" cy="5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defTabSz="5715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5715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5715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5715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5715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zh-TW" altLang="en-US" sz="4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在職充電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883921" y="1253322"/>
            <a:ext cx="10378440" cy="5451000"/>
            <a:chOff x="1600835" y="1253322"/>
            <a:chExt cx="8791575" cy="5451000"/>
          </a:xfrm>
        </p:grpSpPr>
        <p:sp>
          <p:nvSpPr>
            <p:cNvPr id="8" name="矩形 7"/>
            <p:cNvSpPr/>
            <p:nvPr/>
          </p:nvSpPr>
          <p:spPr>
            <a:xfrm>
              <a:off x="1967548" y="1253322"/>
              <a:ext cx="8137525" cy="901383"/>
            </a:xfrm>
            <a:prstGeom prst="rect">
              <a:avLst/>
            </a:prstGeom>
            <a:noFill/>
            <a:ln w="25400" cap="flat" cmpd="sng" algn="ctr">
              <a:solidFill>
                <a:srgbClr val="6BCBC5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 dirty="0">
                <a:solidFill>
                  <a:prstClr val="white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9" name="Rectangle 5"/>
            <p:cNvSpPr/>
            <p:nvPr/>
          </p:nvSpPr>
          <p:spPr bwMode="auto">
            <a:xfrm>
              <a:off x="1718310" y="1340850"/>
              <a:ext cx="1978025" cy="697151"/>
            </a:xfrm>
            <a:prstGeom prst="rect">
              <a:avLst/>
            </a:prstGeom>
            <a:solidFill>
              <a:srgbClr val="6BCBC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3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1861185" y="1340850"/>
              <a:ext cx="406400" cy="75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112010" y="1483658"/>
              <a:ext cx="1528763" cy="4146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2" name="矩形 6"/>
            <p:cNvSpPr>
              <a:spLocks noChangeArrowheads="1"/>
            </p:cNvSpPr>
            <p:nvPr/>
          </p:nvSpPr>
          <p:spPr bwMode="auto">
            <a:xfrm>
              <a:off x="3666173" y="1265606"/>
              <a:ext cx="6221412" cy="89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u"/>
                <a:defRPr/>
              </a:pPr>
              <a:r>
                <a:rPr lang="zh-TW" altLang="en-US" sz="1800" b="1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企業在職員工培訓</a:t>
              </a:r>
              <a:r>
                <a:rPr lang="zh-TW" altLang="en-US" sz="1800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受</a:t>
              </a:r>
              <a:r>
                <a:rPr lang="zh-TW" altLang="en-US" sz="18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疫情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影響</a:t>
              </a:r>
              <a:r>
                <a:rPr lang="zh-TW" altLang="en-US" sz="18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製造業</a:t>
              </a:r>
              <a:r>
                <a:rPr lang="zh-TW" altLang="en-US" sz="1800" kern="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及相關技術</a:t>
              </a:r>
              <a:r>
                <a:rPr lang="zh-TW" altLang="en-US" sz="18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服務業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企業</a:t>
              </a:r>
              <a:r>
                <a:rPr lang="zh-TW" altLang="en-US" sz="18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之</a:t>
              </a:r>
              <a:r>
                <a:rPr lang="zh-TW" altLang="en-US" sz="1800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本國籍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在職員工</a:t>
              </a:r>
              <a:endParaRPr lang="zh-TW" altLang="en-US" sz="1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u"/>
                <a:defRPr/>
              </a:pPr>
              <a:r>
                <a:rPr lang="zh-TW" altLang="en-US" sz="1800" b="1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辦課補助</a:t>
              </a:r>
              <a:r>
                <a:rPr lang="zh-TW" altLang="en-US" sz="1800" kern="0" dirty="0" smtClean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：依法成立之</a:t>
              </a:r>
              <a:r>
                <a:rPr lang="zh-TW" altLang="en-US" sz="18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協會</a:t>
              </a:r>
              <a:r>
                <a:rPr lang="zh-TW" altLang="en-US" sz="1800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及經濟部評鑑之財團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法人</a:t>
              </a:r>
              <a:r>
                <a:rPr lang="zh-TW" altLang="en-US" sz="1800" kern="100" dirty="0">
                  <a:solidFill>
                    <a:prstClr val="black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 </a:t>
              </a:r>
              <a:endParaRPr lang="zh-TW" altLang="en-US" sz="1800" u="sng" kern="0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16710" y="2406539"/>
              <a:ext cx="3151188" cy="3002047"/>
            </a:xfrm>
            <a:prstGeom prst="rect">
              <a:avLst/>
            </a:prstGeom>
            <a:solidFill>
              <a:sysClr val="window" lastClr="FFFFFF">
                <a:lumMod val="85000"/>
                <a:alpha val="46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>
                <a:solidFill>
                  <a:prstClr val="white"/>
                </a:solidFill>
                <a:latin typeface="Times New Roman"/>
                <a:ea typeface="標楷體"/>
              </a:endParaRPr>
            </a:p>
          </p:txBody>
        </p:sp>
        <p:grpSp>
          <p:nvGrpSpPr>
            <p:cNvPr id="14" name="群組 2"/>
            <p:cNvGrpSpPr>
              <a:grpSpLocks/>
            </p:cNvGrpSpPr>
            <p:nvPr/>
          </p:nvGrpSpPr>
          <p:grpSpPr bwMode="auto">
            <a:xfrm>
              <a:off x="1607185" y="2225341"/>
              <a:ext cx="2016125" cy="697151"/>
              <a:chOff x="4895088" y="3190185"/>
              <a:chExt cx="2016654" cy="720082"/>
            </a:xfrm>
          </p:grpSpPr>
          <p:sp>
            <p:nvSpPr>
              <p:cNvPr id="41" name="Rectangle 6"/>
              <p:cNvSpPr/>
              <p:nvPr/>
            </p:nvSpPr>
            <p:spPr bwMode="auto">
              <a:xfrm>
                <a:off x="4895088" y="3190185"/>
                <a:ext cx="2016654" cy="720082"/>
              </a:xfrm>
              <a:prstGeom prst="rect">
                <a:avLst/>
              </a:prstGeom>
              <a:solidFill>
                <a:srgbClr val="F5C63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3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382579" y="3334518"/>
                <a:ext cx="1529163" cy="42982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補助內容</a:t>
                </a:r>
              </a:p>
            </p:txBody>
          </p:sp>
          <p:pic>
            <p:nvPicPr>
              <p:cNvPr id="43" name="圖片 48"/>
              <p:cNvPicPr>
                <a:picLocks noChangeAspect="1"/>
              </p:cNvPicPr>
              <p:nvPr/>
            </p:nvPicPr>
            <p:blipFill>
              <a:blip r:embed="rId3" cstate="print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226" y="3264104"/>
                <a:ext cx="527878" cy="536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 bwMode="auto">
            <a:xfrm>
              <a:off x="1600835" y="2956274"/>
              <a:ext cx="3163888" cy="23924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285750" indent="-285750"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培訓單位辦課補助</a:t>
              </a:r>
              <a:endParaRPr lang="en-US" altLang="zh-TW" sz="1600" b="1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439738" indent="-174625"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執行期限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：自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月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23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日起至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4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月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15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日止</a:t>
              </a:r>
              <a:endParaRPr lang="en-US" altLang="zh-TW" sz="16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439738" indent="-174625"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補助範疇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：辦理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智慧機械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數位轉型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等升級轉型免費課程</a:t>
              </a:r>
            </a:p>
            <a:p>
              <a:pPr marL="285750" indent="-285750"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企業在職員工培訓</a:t>
              </a:r>
              <a:endParaRPr lang="en-US" altLang="zh-TW" sz="1600" b="1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452438" indent="-187325"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執行期限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：自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5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月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15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日起至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9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月</a:t>
              </a:r>
              <a:r>
                <a:rPr lang="en-US" altLang="zh-TW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30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日止</a:t>
              </a:r>
              <a:endParaRPr lang="en-US" altLang="zh-TW" sz="16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452438" indent="-187325"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補助範疇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：員工培訓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津貼</a:t>
              </a:r>
              <a:endParaRPr lang="en-US" altLang="zh-TW" sz="16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94898" y="2406539"/>
              <a:ext cx="2571750" cy="3002047"/>
            </a:xfrm>
            <a:prstGeom prst="rect">
              <a:avLst/>
            </a:prstGeom>
            <a:solidFill>
              <a:sysClr val="window" lastClr="FFFFFF">
                <a:lumMod val="85000"/>
                <a:alpha val="46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>
                <a:solidFill>
                  <a:prstClr val="white"/>
                </a:solidFill>
                <a:latin typeface="Times New Roman"/>
                <a:ea typeface="標楷體"/>
              </a:endParaRPr>
            </a:p>
          </p:txBody>
        </p:sp>
        <p:grpSp>
          <p:nvGrpSpPr>
            <p:cNvPr id="17" name="群組 49"/>
            <p:cNvGrpSpPr>
              <a:grpSpLocks/>
            </p:cNvGrpSpPr>
            <p:nvPr/>
          </p:nvGrpSpPr>
          <p:grpSpPr bwMode="auto">
            <a:xfrm>
              <a:off x="4898073" y="2245303"/>
              <a:ext cx="2033587" cy="697151"/>
              <a:chOff x="3375025" y="2244725"/>
              <a:chExt cx="2033588" cy="720725"/>
            </a:xfrm>
          </p:grpSpPr>
          <p:sp>
            <p:nvSpPr>
              <p:cNvPr id="38" name="Rectangle 5"/>
              <p:cNvSpPr/>
              <p:nvPr/>
            </p:nvSpPr>
            <p:spPr bwMode="auto">
              <a:xfrm>
                <a:off x="3375025" y="2244725"/>
                <a:ext cx="1978026" cy="720725"/>
              </a:xfrm>
              <a:prstGeom prst="rect">
                <a:avLst/>
              </a:prstGeom>
              <a:solidFill>
                <a:srgbClr val="FF614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3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879850" y="2463800"/>
                <a:ext cx="1528763" cy="42862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申請方式</a:t>
                </a:r>
              </a:p>
            </p:txBody>
          </p:sp>
          <p:pic>
            <p:nvPicPr>
              <p:cNvPr id="40" name="Picture 2" descr="\\MAGNUM\Projects\Microsoft\Journey to the Cloud Campaign\Design\Assets\App_web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050" y="2406650"/>
                <a:ext cx="560388" cy="41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矩形 17"/>
            <p:cNvSpPr/>
            <p:nvPr/>
          </p:nvSpPr>
          <p:spPr>
            <a:xfrm>
              <a:off x="4894898" y="2942453"/>
              <a:ext cx="2632075" cy="27102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辦課補助</a:t>
              </a:r>
              <a:r>
                <a:rPr kumimoji="0" lang="zh-TW" altLang="en-US" sz="1600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：培訓單位提出，以</a:t>
              </a: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書面</a:t>
              </a:r>
              <a:r>
                <a:rPr kumimoji="0" lang="zh-TW" altLang="en-US" sz="1600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方式，採</a:t>
              </a: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批次受理</a:t>
              </a:r>
              <a:r>
                <a:rPr kumimoji="0" lang="zh-TW" altLang="en-US" sz="1600" kern="100" dirty="0">
                  <a:solidFill>
                    <a:prstClr val="black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 </a:t>
              </a:r>
              <a:endParaRPr kumimoji="0" lang="en-US" altLang="zh-TW" sz="1600" kern="1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1600" b="1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企業在職員工培訓</a:t>
              </a:r>
              <a:r>
                <a:rPr kumimoji="0" lang="zh-TW" altLang="en-US" sz="1600" kern="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</a:t>
              </a:r>
              <a:endParaRPr kumimoji="0" lang="en-US" altLang="zh-TW" sz="1600" kern="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444500" indent="-177800">
                <a:buClr>
                  <a:srgbClr val="404040"/>
                </a:buClr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企業資格審查自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4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月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15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日</a:t>
              </a: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開始受理</a:t>
              </a: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，採</a:t>
              </a: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線上申請</a:t>
              </a: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kumimoji="0"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隨到隨審</a:t>
              </a:r>
              <a:endParaRPr kumimoji="0"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444500" indent="-177800">
                <a:buClr>
                  <a:srgbClr val="404040"/>
                </a:buClr>
                <a:buFont typeface="Arial" panose="020B0604020202020204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受訓滿</a:t>
              </a:r>
              <a:r>
                <a:rPr lang="en-US" altLang="zh-TW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32</a:t>
              </a: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小時經培訓單位核實後，現場發放或匯入員工帳戶</a:t>
              </a:r>
              <a:endParaRPr lang="en-US" altLang="zh-TW" sz="1600" b="1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endParaRPr kumimoji="0" lang="zh-TW" altLang="en-US" sz="1600" u="sng" kern="0" dirty="0">
                <a:solidFill>
                  <a:srgbClr val="FF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630160" y="2406539"/>
              <a:ext cx="2762250" cy="3002047"/>
            </a:xfrm>
            <a:prstGeom prst="rect">
              <a:avLst/>
            </a:prstGeom>
            <a:solidFill>
              <a:sysClr val="window" lastClr="FFFFFF">
                <a:lumMod val="85000"/>
                <a:alpha val="46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>
                <a:solidFill>
                  <a:prstClr val="white"/>
                </a:solidFill>
                <a:latin typeface="Times New Roman"/>
                <a:ea typeface="標楷體"/>
              </a:endParaRPr>
            </a:p>
          </p:txBody>
        </p:sp>
        <p:grpSp>
          <p:nvGrpSpPr>
            <p:cNvPr id="20" name="群組 1"/>
            <p:cNvGrpSpPr>
              <a:grpSpLocks/>
            </p:cNvGrpSpPr>
            <p:nvPr/>
          </p:nvGrpSpPr>
          <p:grpSpPr bwMode="auto">
            <a:xfrm>
              <a:off x="7628573" y="2237625"/>
              <a:ext cx="2160587" cy="700222"/>
              <a:chOff x="2590790" y="2117037"/>
              <a:chExt cx="2160350" cy="724545"/>
            </a:xfrm>
          </p:grpSpPr>
          <p:sp>
            <p:nvSpPr>
              <p:cNvPr id="35" name="Rectangle 6"/>
              <p:cNvSpPr/>
              <p:nvPr/>
            </p:nvSpPr>
            <p:spPr bwMode="auto">
              <a:xfrm>
                <a:off x="2590790" y="2121803"/>
                <a:ext cx="2015904" cy="719779"/>
              </a:xfrm>
              <a:prstGeom prst="rect">
                <a:avLst/>
              </a:prstGeom>
              <a:solidFill>
                <a:srgbClr val="9ACA9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3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6" name="Picture 34" descr="Efficiency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130" y="2117037"/>
                <a:ext cx="726705" cy="68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矩形 36"/>
              <p:cNvSpPr/>
              <p:nvPr/>
            </p:nvSpPr>
            <p:spPr>
              <a:xfrm>
                <a:off x="3222546" y="2279106"/>
                <a:ext cx="1528594" cy="4305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defTabSz="68576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補助經費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630998" y="5408586"/>
              <a:ext cx="8737600" cy="1295736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 kern="0">
                <a:solidFill>
                  <a:prstClr val="white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634923" y="3036124"/>
              <a:ext cx="2632075" cy="22327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61938" indent="-261938"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辦課補助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每班補助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金額最高新臺幣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22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5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千元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。每一培訓單位以申請辦理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20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班為限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61938" indent="-261938"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企業在職員工培訓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：每人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5,056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元</a:t>
              </a:r>
              <a:r>
                <a:rPr lang="zh-TW" altLang="en-US" sz="1600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r>
                <a:rPr lang="zh-TW" altLang="en-US" sz="1600" b="1" dirty="0">
                  <a:solidFill>
                    <a:srgbClr val="0D0D0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每一企業員工領取津貼以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20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人為限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buClr>
                  <a:srgbClr val="404040"/>
                </a:buClr>
                <a:defRPr/>
              </a:pPr>
              <a:endParaRPr lang="zh-TW" altLang="en-US" sz="16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Font typeface="Wingdings" panose="05000000000000000000" pitchFamily="2" charset="2"/>
                <a:buChar char="Ø"/>
                <a:defRPr/>
              </a:pPr>
              <a:endParaRPr kumimoji="0" lang="zh-TW" altLang="en-US" sz="1600" u="sng" kern="0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群組 6"/>
            <p:cNvGrpSpPr>
              <a:grpSpLocks/>
            </p:cNvGrpSpPr>
            <p:nvPr/>
          </p:nvGrpSpPr>
          <p:grpSpPr bwMode="auto">
            <a:xfrm>
              <a:off x="2069148" y="5589783"/>
              <a:ext cx="7832725" cy="975090"/>
              <a:chOff x="434107" y="5417619"/>
              <a:chExt cx="7832155" cy="1008946"/>
            </a:xfrm>
          </p:grpSpPr>
          <p:sp>
            <p:nvSpPr>
              <p:cNvPr id="24" name="矩形 96"/>
              <p:cNvSpPr>
                <a:spLocks noChangeArrowheads="1"/>
              </p:cNvSpPr>
              <p:nvPr/>
            </p:nvSpPr>
            <p:spPr bwMode="auto">
              <a:xfrm>
                <a:off x="6788299" y="5417619"/>
                <a:ext cx="1477963" cy="10089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0571" tIns="41143" rIns="20571" bIns="41143" anchor="ctr"/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學員訓滿</a:t>
                </a:r>
                <a:r>
                  <a:rPr lang="en-US" altLang="zh-TW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32</a:t>
                </a: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小時</a:t>
                </a:r>
                <a:endParaRPr lang="en-US" altLang="zh-TW" sz="14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核發培訓津貼</a:t>
                </a:r>
              </a:p>
            </p:txBody>
          </p:sp>
          <p:sp>
            <p:nvSpPr>
              <p:cNvPr id="25" name="矩形 97"/>
              <p:cNvSpPr>
                <a:spLocks noChangeArrowheads="1"/>
              </p:cNvSpPr>
              <p:nvPr/>
            </p:nvSpPr>
            <p:spPr bwMode="auto">
              <a:xfrm>
                <a:off x="434107" y="5431105"/>
                <a:ext cx="1254125" cy="5270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0571" tIns="41143" rIns="20571" bIns="41143" anchor="ctr"/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培訓單位</a:t>
                </a:r>
              </a:p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投件申請</a:t>
                </a:r>
              </a:p>
            </p:txBody>
          </p:sp>
          <p:sp>
            <p:nvSpPr>
              <p:cNvPr id="26" name="矩形 98"/>
              <p:cNvSpPr>
                <a:spLocks noChangeArrowheads="1"/>
              </p:cNvSpPr>
              <p:nvPr/>
            </p:nvSpPr>
            <p:spPr bwMode="auto">
              <a:xfrm>
                <a:off x="2051769" y="5431105"/>
                <a:ext cx="1233488" cy="51911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0571" tIns="41143" rIns="20571" bIns="41143" anchor="ctr"/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課程審查核定</a:t>
                </a:r>
              </a:p>
            </p:txBody>
          </p:sp>
          <p:sp>
            <p:nvSpPr>
              <p:cNvPr id="27" name="矩形 99"/>
              <p:cNvSpPr>
                <a:spLocks noChangeArrowheads="1"/>
              </p:cNvSpPr>
              <p:nvPr/>
            </p:nvSpPr>
            <p:spPr bwMode="auto">
              <a:xfrm>
                <a:off x="3550654" y="5428635"/>
                <a:ext cx="1244600" cy="5222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0571" tIns="41143" rIns="20571" bIns="41143" anchor="ctr"/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fontAlgn="ctr" hangingPunct="1">
                  <a:spcBef>
                    <a:spcPts val="113"/>
                  </a:spcBef>
                </a:pPr>
                <a:r>
                  <a:rPr kumimoji="0"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免費課程</a:t>
                </a:r>
                <a:endParaRPr kumimoji="0" lang="en-US" altLang="zh-TW" sz="14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eaLnBrk="1" fontAlgn="ctr" hangingPunct="1">
                  <a:spcBef>
                    <a:spcPts val="113"/>
                  </a:spcBef>
                </a:pPr>
                <a:r>
                  <a:rPr kumimoji="0"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網站公告</a:t>
                </a:r>
              </a:p>
            </p:txBody>
          </p:sp>
          <p:cxnSp>
            <p:nvCxnSpPr>
              <p:cNvPr id="28" name="直線單箭頭接點 32"/>
              <p:cNvCxnSpPr>
                <a:cxnSpLocks noChangeShapeType="1"/>
                <a:endCxn id="26" idx="1"/>
              </p:cNvCxnSpPr>
              <p:nvPr/>
            </p:nvCxnSpPr>
            <p:spPr bwMode="auto">
              <a:xfrm flipV="1">
                <a:off x="1688232" y="5690662"/>
                <a:ext cx="363537" cy="793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直線單箭頭接點 35"/>
              <p:cNvCxnSpPr>
                <a:cxnSpLocks noChangeShapeType="1"/>
                <a:stCxn id="31" idx="3"/>
                <a:endCxn id="24" idx="1"/>
              </p:cNvCxnSpPr>
              <p:nvPr/>
            </p:nvCxnSpPr>
            <p:spPr bwMode="auto">
              <a:xfrm>
                <a:off x="6572399" y="5913057"/>
                <a:ext cx="215900" cy="9035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矩形 98"/>
              <p:cNvSpPr>
                <a:spLocks noChangeArrowheads="1"/>
              </p:cNvSpPr>
              <p:nvPr/>
            </p:nvSpPr>
            <p:spPr bwMode="auto">
              <a:xfrm>
                <a:off x="434107" y="6062931"/>
                <a:ext cx="4361147" cy="3455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0571" tIns="41143" rIns="20571" bIns="41143" anchor="ctr"/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企業資格審查</a:t>
                </a:r>
              </a:p>
            </p:txBody>
          </p:sp>
          <p:sp>
            <p:nvSpPr>
              <p:cNvPr id="31" name="矩形 99"/>
              <p:cNvSpPr>
                <a:spLocks noChangeArrowheads="1"/>
              </p:cNvSpPr>
              <p:nvPr/>
            </p:nvSpPr>
            <p:spPr bwMode="auto">
              <a:xfrm>
                <a:off x="5326212" y="5417619"/>
                <a:ext cx="1246187" cy="9908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0571" tIns="41143" rIns="20571" bIns="41143" anchor="ctr"/>
              <a:lstStyle>
                <a:lvl1pPr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2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培訓單位</a:t>
                </a:r>
                <a:endParaRPr lang="en-US" altLang="zh-TW" sz="14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 fontAlgn="ctr">
                  <a:spcBef>
                    <a:spcPts val="113"/>
                  </a:spcBef>
                </a:pPr>
                <a:r>
                  <a:rPr lang="zh-TW" altLang="en-US" sz="1400" b="1">
                    <a:solidFill>
                      <a:srgbClr val="1F497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受理企業報名</a:t>
                </a:r>
              </a:p>
            </p:txBody>
          </p:sp>
          <p:cxnSp>
            <p:nvCxnSpPr>
              <p:cNvPr id="32" name="直線單箭頭接點 34"/>
              <p:cNvCxnSpPr>
                <a:cxnSpLocks noChangeShapeType="1"/>
                <a:stCxn id="26" idx="3"/>
              </p:cNvCxnSpPr>
              <p:nvPr/>
            </p:nvCxnSpPr>
            <p:spPr bwMode="auto">
              <a:xfrm flipV="1">
                <a:off x="3285257" y="5679645"/>
                <a:ext cx="263818" cy="11017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肘形接點 32"/>
              <p:cNvCxnSpPr>
                <a:stCxn id="27" idx="3"/>
                <a:endCxn id="31" idx="1"/>
              </p:cNvCxnSpPr>
              <p:nvPr/>
            </p:nvCxnSpPr>
            <p:spPr bwMode="auto">
              <a:xfrm>
                <a:off x="4794652" y="5689320"/>
                <a:ext cx="531774" cy="224033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肘形接點 33"/>
              <p:cNvCxnSpPr>
                <a:stCxn id="30" idx="3"/>
                <a:endCxn id="31" idx="1"/>
              </p:cNvCxnSpPr>
              <p:nvPr/>
            </p:nvCxnSpPr>
            <p:spPr bwMode="auto">
              <a:xfrm flipV="1">
                <a:off x="4794652" y="5913353"/>
                <a:ext cx="531774" cy="32254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群組 46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8" name="矩形 47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顧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2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868680" y="1365194"/>
            <a:ext cx="10500360" cy="5035987"/>
            <a:chOff x="1508760" y="1517213"/>
            <a:chExt cx="9237663" cy="5035987"/>
          </a:xfrm>
        </p:grpSpPr>
        <p:sp>
          <p:nvSpPr>
            <p:cNvPr id="5" name="矩形 4"/>
            <p:cNvSpPr/>
            <p:nvPr/>
          </p:nvSpPr>
          <p:spPr bwMode="auto">
            <a:xfrm>
              <a:off x="6806957" y="3073135"/>
              <a:ext cx="3936048" cy="348006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solidFill>
                <a:srgbClr val="645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75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69380" y="1517213"/>
              <a:ext cx="8873625" cy="900701"/>
            </a:xfrm>
            <a:prstGeom prst="rect">
              <a:avLst/>
            </a:prstGeom>
            <a:noFill/>
            <a:ln>
              <a:solidFill>
                <a:srgbClr val="6B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5"/>
            <p:cNvSpPr/>
            <p:nvPr/>
          </p:nvSpPr>
          <p:spPr bwMode="auto">
            <a:xfrm>
              <a:off x="1601051" y="1558728"/>
              <a:ext cx="2129533" cy="819476"/>
            </a:xfrm>
            <a:prstGeom prst="rect">
              <a:avLst/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5"/>
            <a:stretch>
              <a:fillRect/>
            </a:stretch>
          </p:blipFill>
          <p:spPr bwMode="auto">
            <a:xfrm>
              <a:off x="1754870" y="1524433"/>
              <a:ext cx="437529" cy="88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024907" y="1724789"/>
              <a:ext cx="1645860" cy="487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適用對象</a:t>
              </a:r>
            </a:p>
          </p:txBody>
        </p:sp>
        <p:sp>
          <p:nvSpPr>
            <p:cNvPr id="12" name="矩形 84"/>
            <p:cNvSpPr>
              <a:spLocks noChangeArrowheads="1"/>
            </p:cNvSpPr>
            <p:nvPr/>
          </p:nvSpPr>
          <p:spPr bwMode="auto">
            <a:xfrm>
              <a:off x="3884403" y="1565948"/>
              <a:ext cx="5091397" cy="80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82563" indent="-182563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向經濟部國際貿易局登記之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出進口廠商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貿易</a:t>
              </a: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相關業務之</a:t>
              </a:r>
              <a:r>
                <a:rPr lang="zh-TW" altLang="en-US" sz="20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公協會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08760" y="3073135"/>
              <a:ext cx="3290010" cy="348006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180000" indent="-180000">
                <a:lnSpc>
                  <a:spcPts val="1400"/>
                </a:lnSpc>
                <a:spcAft>
                  <a:spcPts val="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endParaRPr lang="en-US" altLang="zh-TW" sz="13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endParaRPr lang="en-US" altLang="zh-TW" sz="13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r>
                <a:rPr lang="zh-TW" altLang="en-US" sz="1300" b="1" kern="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提供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等值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萬元之台灣經貿網輔導服務，包括：產品素材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專業拍照、翻譯等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、數位廣告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關鍵字廣告、社群曝光等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、跨境電商平台上架</a:t>
              </a:r>
              <a:r>
                <a:rPr lang="zh-TW" altLang="en-US" sz="1300" b="1" kern="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。</a:t>
              </a:r>
              <a:endParaRPr lang="en-US" altLang="zh-TW" sz="13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endParaRPr lang="en-US" altLang="zh-TW" sz="13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27985" indent="-227985" algn="just">
                <a:spcAft>
                  <a:spcPts val="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設立數位貿易學苑</a:t>
              </a:r>
              <a:endParaRPr lang="en-US" altLang="zh-TW" sz="13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452438" lvl="1" indent="-276225" algn="just">
                <a:spcAft>
                  <a:spcPts val="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ü"/>
                <a:tabLst>
                  <a:tab pos="43424" algn="l"/>
                </a:tabLst>
                <a:defRPr/>
              </a:pPr>
              <a:r>
                <a:rPr lang="en-US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類課程：</a:t>
              </a:r>
              <a:r>
                <a:rPr lang="zh-TW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跨境電商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zh-TW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數位轉型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zh-TW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數位行銷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zh-TW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數位商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務</a:t>
              </a:r>
              <a:endParaRPr lang="en-US" altLang="zh-TW" sz="13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452438" lvl="1" indent="-276225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ü"/>
                <a:tabLst>
                  <a:tab pos="43424" algn="l"/>
                </a:tabLst>
                <a:defRPr/>
              </a:pP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課程合作夥伴：</a:t>
              </a:r>
              <a:r>
                <a:rPr lang="en-US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Google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Facebook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LinkedIn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Amazon</a:t>
              </a:r>
              <a:r>
                <a:rPr lang="zh-TW" altLang="en-US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300" b="1" kern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DHL</a:t>
              </a:r>
              <a:r>
                <a:rPr lang="zh-TW" altLang="en-US" sz="1300" b="1" kern="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等</a:t>
              </a:r>
              <a:endParaRPr lang="en-US" altLang="zh-TW" sz="13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452438" lvl="1" indent="-276225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ü"/>
                <a:tabLst>
                  <a:tab pos="43424" algn="l"/>
                </a:tabLst>
                <a:defRPr/>
              </a:pPr>
              <a:endParaRPr lang="en-US" altLang="zh-TW" sz="13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lvl="1" indent="-180000" algn="just">
                <a:spcAft>
                  <a:spcPts val="3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r>
                <a:rPr lang="zh-TW" altLang="en-US" sz="1300" b="1" kern="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補助</a:t>
              </a:r>
              <a:r>
                <a:rPr lang="zh-TW" altLang="en-US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公協會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於重要國際展覽建置產品主題館，預計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35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案，每案上限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150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萬元</a:t>
              </a:r>
              <a:endParaRPr lang="en-US" altLang="zh-TW" sz="13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885933" y="3073135"/>
              <a:ext cx="1832151" cy="3480065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>
              <a:solidFill>
                <a:srgbClr val="FA71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tabLst>
                  <a:tab pos="43424" algn="l"/>
                </a:tabLst>
                <a:defRPr/>
              </a:pPr>
              <a:endParaRPr lang="en-US" altLang="zh-TW" sz="13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r>
                <a:rPr lang="en-US" altLang="zh-TW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lang="zh-TW" altLang="en-US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月下旬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起至</a:t>
              </a:r>
              <a:r>
                <a:rPr lang="en-US" altLang="zh-TW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110</a:t>
              </a:r>
              <a:r>
                <a:rPr lang="zh-TW" altLang="en-US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lang="zh-TW" altLang="en-US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30</a:t>
              </a:r>
              <a:r>
                <a:rPr lang="zh-TW" altLang="en-US" sz="13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止，以線上</a:t>
              </a:r>
              <a:r>
                <a:rPr lang="zh-TW" altLang="en-US" sz="1300" b="1" kern="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申請</a:t>
              </a:r>
              <a:endParaRPr lang="en-US" altLang="zh-TW" sz="13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endParaRPr lang="en-US" altLang="zh-TW" sz="13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Bef>
                  <a:spcPts val="120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月下旬起開設實體課程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含線上直播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</a:p>
            <a:p>
              <a:pPr marL="180000" indent="-180000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109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5</a:t>
              </a: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月起開設線上</a:t>
              </a:r>
              <a:r>
                <a:rPr lang="zh-TW" altLang="en-US" sz="1300" b="1" kern="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課程</a:t>
              </a:r>
              <a:endParaRPr lang="en-US" altLang="zh-TW" sz="13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endParaRPr lang="en-US" altLang="zh-TW" sz="13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180000" indent="-180000" algn="just">
                <a:spcBef>
                  <a:spcPts val="1200"/>
                </a:spcBef>
                <a:spcAft>
                  <a:spcPts val="600"/>
                </a:spcAft>
                <a:buClr>
                  <a:srgbClr val="000000">
                    <a:lumMod val="75000"/>
                    <a:lumOff val="25000"/>
                  </a:srgbClr>
                </a:buClr>
                <a:buFont typeface="Wingdings" panose="05000000000000000000" pitchFamily="2" charset="2"/>
                <a:buChar char="Ø"/>
                <a:tabLst>
                  <a:tab pos="43424" algn="l"/>
                </a:tabLst>
                <a:defRPr/>
              </a:pPr>
              <a:r>
                <a:rPr lang="zh-TW" altLang="en-US" sz="13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於疫情趨緩後公告受理申請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1522433" y="5675964"/>
              <a:ext cx="9223990" cy="16245"/>
            </a:xfrm>
            <a:prstGeom prst="line">
              <a:avLst/>
            </a:prstGeom>
            <a:ln w="19050">
              <a:solidFill>
                <a:srgbClr val="EF4343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群組 5"/>
            <p:cNvGrpSpPr>
              <a:grpSpLocks/>
            </p:cNvGrpSpPr>
            <p:nvPr/>
          </p:nvGrpSpPr>
          <p:grpSpPr bwMode="auto">
            <a:xfrm>
              <a:off x="2105235" y="2499141"/>
              <a:ext cx="2095351" cy="819476"/>
              <a:chOff x="581560" y="1991749"/>
              <a:chExt cx="1944000" cy="720725"/>
            </a:xfrm>
          </p:grpSpPr>
          <p:sp>
            <p:nvSpPr>
              <p:cNvPr id="40" name="Rectangle 6"/>
              <p:cNvSpPr/>
              <p:nvPr/>
            </p:nvSpPr>
            <p:spPr bwMode="auto">
              <a:xfrm>
                <a:off x="581560" y="1991749"/>
                <a:ext cx="1944000" cy="720725"/>
              </a:xfrm>
              <a:prstGeom prst="rect">
                <a:avLst/>
              </a:prstGeom>
              <a:solidFill>
                <a:srgbClr val="F5C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1225332" y="2136211"/>
                <a:ext cx="1297057" cy="4302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措施內容</a:t>
                </a:r>
              </a:p>
            </p:txBody>
          </p:sp>
          <p:pic>
            <p:nvPicPr>
              <p:cNvPr id="42" name="圖片 48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676" y="2083545"/>
                <a:ext cx="527740" cy="53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群組 3"/>
            <p:cNvGrpSpPr>
              <a:grpSpLocks/>
            </p:cNvGrpSpPr>
            <p:nvPr/>
          </p:nvGrpSpPr>
          <p:grpSpPr bwMode="auto">
            <a:xfrm>
              <a:off x="4942334" y="2499141"/>
              <a:ext cx="1719350" cy="819476"/>
              <a:chOff x="2786063" y="1991749"/>
              <a:chExt cx="1597025" cy="720725"/>
            </a:xfrm>
          </p:grpSpPr>
          <p:sp>
            <p:nvSpPr>
              <p:cNvPr id="37" name="Rectangle 5"/>
              <p:cNvSpPr/>
              <p:nvPr/>
            </p:nvSpPr>
            <p:spPr bwMode="auto">
              <a:xfrm>
                <a:off x="2786063" y="1991749"/>
                <a:ext cx="1597025" cy="720725"/>
              </a:xfrm>
              <a:prstGeom prst="rect">
                <a:avLst/>
              </a:prstGeom>
              <a:solidFill>
                <a:srgbClr val="FF6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3194050" y="2066361"/>
                <a:ext cx="1189038" cy="571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/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申請方式</a:t>
                </a:r>
                <a:br>
                  <a:rPr lang="zh-TW" altLang="en-US" sz="18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18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及期間</a:t>
                </a:r>
              </a:p>
            </p:txBody>
          </p:sp>
          <p:pic>
            <p:nvPicPr>
              <p:cNvPr id="39" name="Picture 2" descr="\\MAGNUM\Projects\Microsoft\Journey to the Cloud Campaign\Design\Assets\App_web.png"/>
              <p:cNvPicPr>
                <a:picLocks noChangeAspect="1" noChangeArrowheads="1"/>
              </p:cNvPicPr>
              <p:nvPr/>
            </p:nvPicPr>
            <p:blipFill>
              <a:blip r:embed="rId4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007" y="2144942"/>
                <a:ext cx="452334" cy="41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群組 1"/>
            <p:cNvGrpSpPr>
              <a:grpSpLocks/>
            </p:cNvGrpSpPr>
            <p:nvPr/>
          </p:nvGrpSpPr>
          <p:grpSpPr bwMode="auto">
            <a:xfrm>
              <a:off x="7830706" y="2499141"/>
              <a:ext cx="1890260" cy="817670"/>
              <a:chOff x="4810458" y="2179638"/>
              <a:chExt cx="1755398" cy="720000"/>
            </a:xfrm>
          </p:grpSpPr>
          <p:sp>
            <p:nvSpPr>
              <p:cNvPr id="34" name="Rectangle 6"/>
              <p:cNvSpPr/>
              <p:nvPr/>
            </p:nvSpPr>
            <p:spPr bwMode="auto">
              <a:xfrm>
                <a:off x="4810458" y="2179638"/>
                <a:ext cx="1755398" cy="720000"/>
              </a:xfrm>
              <a:prstGeom prst="rect">
                <a:avLst/>
              </a:prstGeom>
              <a:solidFill>
                <a:srgbClr val="D5C0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394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5573881" y="2324273"/>
                <a:ext cx="798342" cy="433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47135">
                  <a:defRPr/>
                </a:pPr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流程</a:t>
                </a:r>
              </a:p>
            </p:txBody>
          </p: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6409" y="2289588"/>
                <a:ext cx="502528" cy="504000"/>
              </a:xfrm>
              <a:prstGeom prst="rect">
                <a:avLst/>
              </a:prstGeom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</p:pic>
        </p:grpSp>
        <p:grpSp>
          <p:nvGrpSpPr>
            <p:cNvPr id="20" name="群組 4"/>
            <p:cNvGrpSpPr>
              <a:grpSpLocks/>
            </p:cNvGrpSpPr>
            <p:nvPr/>
          </p:nvGrpSpPr>
          <p:grpSpPr bwMode="auto">
            <a:xfrm>
              <a:off x="7235940" y="5733724"/>
              <a:ext cx="3139608" cy="736445"/>
              <a:chOff x="5364168" y="4697413"/>
              <a:chExt cx="2916064" cy="647700"/>
            </a:xfrm>
          </p:grpSpPr>
          <p:sp>
            <p:nvSpPr>
              <p:cNvPr id="29" name="矩形 28"/>
              <p:cNvSpPr/>
              <p:nvPr/>
            </p:nvSpPr>
            <p:spPr bwMode="auto">
              <a:xfrm>
                <a:off x="5364168" y="4697413"/>
                <a:ext cx="720682" cy="215900"/>
              </a:xfrm>
              <a:prstGeom prst="rect">
                <a:avLst/>
              </a:prstGeom>
              <a:solidFill>
                <a:srgbClr val="CFD0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r>
                  <a:rPr lang="zh-TW" altLang="en-US" sz="11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申請</a:t>
                </a:r>
                <a:endParaRPr lang="zh-TW" altLang="en-US" sz="11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>
                <a:off x="5364168" y="5129213"/>
                <a:ext cx="720682" cy="215900"/>
              </a:xfrm>
              <a:prstGeom prst="rect">
                <a:avLst/>
              </a:prstGeom>
              <a:solidFill>
                <a:srgbClr val="CFD0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r>
                  <a:rPr lang="zh-TW" altLang="en-US" sz="11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審核</a:t>
                </a:r>
                <a:endParaRPr lang="zh-TW" altLang="en-US" sz="11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加號 30"/>
              <p:cNvSpPr/>
              <p:nvPr/>
            </p:nvSpPr>
            <p:spPr bwMode="auto">
              <a:xfrm>
                <a:off x="5651488" y="4949825"/>
                <a:ext cx="144454" cy="144463"/>
              </a:xfrm>
              <a:prstGeom prst="mathPlus">
                <a:avLst/>
              </a:prstGeom>
              <a:solidFill>
                <a:schemeClr val="accent6"/>
              </a:solidFill>
              <a:ln w="158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75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向下箭號 31"/>
              <p:cNvSpPr/>
              <p:nvPr/>
            </p:nvSpPr>
            <p:spPr bwMode="auto">
              <a:xfrm rot="16200000">
                <a:off x="6298351" y="4955386"/>
                <a:ext cx="147637" cy="133342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75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6659491" y="4770438"/>
                <a:ext cx="1620741" cy="503237"/>
              </a:xfrm>
              <a:prstGeom prst="rect">
                <a:avLst/>
              </a:prstGeom>
              <a:solidFill>
                <a:srgbClr val="F1C5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>
                  <a:defRPr/>
                </a:pPr>
                <a:r>
                  <a:rPr lang="zh-TW" altLang="en-US" sz="12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核定主題館補助金額，並於展後核銷</a:t>
                </a:r>
                <a:endParaRPr lang="zh-TW" altLang="en-US" sz="12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1" name="直線接點 20"/>
            <p:cNvCxnSpPr/>
            <p:nvPr/>
          </p:nvCxnSpPr>
          <p:spPr>
            <a:xfrm>
              <a:off x="1568579" y="4260833"/>
              <a:ext cx="5154633" cy="16245"/>
            </a:xfrm>
            <a:prstGeom prst="line">
              <a:avLst/>
            </a:prstGeom>
            <a:ln w="19050">
              <a:solidFill>
                <a:srgbClr val="EF4343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95"/>
            <p:cNvSpPr>
              <a:spLocks noChangeArrowheads="1"/>
            </p:cNvSpPr>
            <p:nvPr/>
          </p:nvSpPr>
          <p:spPr bwMode="auto">
            <a:xfrm>
              <a:off x="7328232" y="4690426"/>
              <a:ext cx="1162185" cy="6137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571" tIns="41143" rIns="20571" bIns="41143" anchor="ctr"/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fontAlgn="ctr">
                <a:spcBef>
                  <a:spcPts val="113"/>
                </a:spcBef>
              </a:pPr>
              <a:r>
                <a:rPr lang="zh-TW" altLang="en-US" sz="12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依參加活動</a:t>
              </a:r>
              <a:endParaRPr lang="en-US" altLang="zh-TW" sz="1200" b="1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fontAlgn="ctr">
                <a:spcBef>
                  <a:spcPts val="113"/>
                </a:spcBef>
              </a:pPr>
              <a:r>
                <a:rPr lang="zh-TW" altLang="en-US" sz="12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提供服務</a:t>
              </a:r>
            </a:p>
          </p:txBody>
        </p:sp>
        <p:sp>
          <p:nvSpPr>
            <p:cNvPr id="23" name="矩形 97"/>
            <p:cNvSpPr>
              <a:spLocks noChangeArrowheads="1"/>
            </p:cNvSpPr>
            <p:nvPr/>
          </p:nvSpPr>
          <p:spPr bwMode="auto">
            <a:xfrm>
              <a:off x="7328232" y="3576733"/>
              <a:ext cx="1162185" cy="6137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571" tIns="41143" rIns="20571" bIns="41143" anchor="ctr"/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fontAlgn="ctr" hangingPunct="1">
                <a:spcBef>
                  <a:spcPts val="113"/>
                </a:spcBef>
              </a:pPr>
              <a:r>
                <a:rPr kumimoji="0" lang="zh-TW" altLang="en-US" sz="12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線上報名</a:t>
              </a:r>
            </a:p>
          </p:txBody>
        </p:sp>
        <p:sp>
          <p:nvSpPr>
            <p:cNvPr id="24" name="矩形 98"/>
            <p:cNvSpPr>
              <a:spLocks noChangeArrowheads="1"/>
            </p:cNvSpPr>
            <p:nvPr/>
          </p:nvSpPr>
          <p:spPr bwMode="auto">
            <a:xfrm>
              <a:off x="9080054" y="3576733"/>
              <a:ext cx="1162185" cy="6137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571" tIns="41143" rIns="20571" bIns="41143" anchor="ctr"/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fontAlgn="ctr"/>
              <a:r>
                <a:rPr lang="zh-TW" altLang="en-US" sz="12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註冊台灣經貿網免費或付費會員</a:t>
              </a:r>
            </a:p>
          </p:txBody>
        </p:sp>
        <p:sp>
          <p:nvSpPr>
            <p:cNvPr id="25" name="矩形 99"/>
            <p:cNvSpPr>
              <a:spLocks noChangeArrowheads="1"/>
            </p:cNvSpPr>
            <p:nvPr/>
          </p:nvSpPr>
          <p:spPr bwMode="auto">
            <a:xfrm>
              <a:off x="9080054" y="4690426"/>
              <a:ext cx="1162185" cy="6137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571" tIns="41143" rIns="20571" bIns="41143" anchor="ctr"/>
            <a:lstStyle>
              <a:lvl1pPr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fontAlgn="ctr" hangingPunct="1">
                <a:spcBef>
                  <a:spcPts val="113"/>
                </a:spcBef>
              </a:pPr>
              <a:r>
                <a:rPr kumimoji="0" lang="zh-TW" altLang="en-US" sz="1200" b="1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申請資格審查</a:t>
              </a:r>
            </a:p>
          </p:txBody>
        </p:sp>
        <p:sp>
          <p:nvSpPr>
            <p:cNvPr id="26" name="向下箭號 25"/>
            <p:cNvSpPr/>
            <p:nvPr/>
          </p:nvSpPr>
          <p:spPr bwMode="auto">
            <a:xfrm rot="16200000">
              <a:off x="8700448" y="3781942"/>
              <a:ext cx="167867" cy="20509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向下箭號 26"/>
            <p:cNvSpPr/>
            <p:nvPr/>
          </p:nvSpPr>
          <p:spPr bwMode="auto">
            <a:xfrm>
              <a:off x="9580820" y="4333034"/>
              <a:ext cx="158945" cy="21479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向下箭號 27"/>
            <p:cNvSpPr/>
            <p:nvPr/>
          </p:nvSpPr>
          <p:spPr bwMode="auto">
            <a:xfrm rot="5400000">
              <a:off x="8691902" y="4892026"/>
              <a:ext cx="167866" cy="20509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7E21-771B-4C7E-9F80-C0E2B8A8DD6C}" type="slidenum">
              <a:rPr lang="en-US" altLang="zh-TW" smtClean="0"/>
              <a:pPr/>
              <a:t>31</a:t>
            </a:fld>
            <a:endParaRPr lang="en-US" dirty="0"/>
          </a:p>
        </p:txBody>
      </p:sp>
      <p:sp>
        <p:nvSpPr>
          <p:cNvPr id="6" name="矩形 29"/>
          <p:cNvSpPr>
            <a:spLocks noChangeArrowheads="1"/>
          </p:cNvSpPr>
          <p:nvPr/>
        </p:nvSpPr>
        <p:spPr bwMode="auto">
          <a:xfrm>
            <a:off x="4902815" y="313028"/>
            <a:ext cx="264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ts val="1800"/>
              <a:buFont typeface="Calibri" panose="020F0502020204030204" pitchFamily="34" charset="0"/>
              <a:buNone/>
            </a:pPr>
            <a:r>
              <a:rPr lang="zh-TW" altLang="en-US" sz="4800" b="1" dirty="0">
                <a:solidFill>
                  <a:srgbClr val="32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anose="020F0502020204030204" pitchFamily="34" charset="0"/>
              </a:rPr>
              <a:t>出口拓銷</a:t>
            </a:r>
            <a:endParaRPr lang="zh-TW" altLang="en-US" sz="4800" b="1" dirty="0">
              <a:solidFill>
                <a:srgbClr val="32323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9429546" y="313028"/>
            <a:ext cx="2469182" cy="769012"/>
            <a:chOff x="9770686" y="373988"/>
            <a:chExt cx="2143281" cy="667512"/>
          </a:xfrm>
        </p:grpSpPr>
        <p:sp>
          <p:nvSpPr>
            <p:cNvPr id="47" name="矩形 46"/>
            <p:cNvSpPr/>
            <p:nvPr/>
          </p:nvSpPr>
          <p:spPr>
            <a:xfrm>
              <a:off x="9770686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拓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0508104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商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1246455" y="373988"/>
              <a:ext cx="667512" cy="667512"/>
            </a:xfrm>
            <a:prstGeom prst="rect">
              <a:avLst/>
            </a:prstGeom>
            <a:solidFill>
              <a:srgbClr val="0C9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2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3080" y="5572563"/>
            <a:ext cx="11382231" cy="85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製造業及其技術服務業單一服務窗口</a:t>
            </a:r>
            <a:endParaRPr lang="en-US" altLang="zh-TW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800" b="1" i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產業競爭力發展中心  諮詢專線：</a:t>
            </a:r>
            <a:r>
              <a:rPr lang="en-US" altLang="zh-TW" sz="2800" b="1" i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0800-000-257</a:t>
            </a:r>
            <a:endParaRPr lang="zh-TW" altLang="en-US" sz="2800" b="1" i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53" y="729063"/>
            <a:ext cx="8408576" cy="4718050"/>
          </a:xfrm>
          <a:prstGeom prst="rect">
            <a:avLst/>
          </a:prstGeom>
        </p:spPr>
      </p:pic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9256236" y="6360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lang="zh-TW" altLang="en-US" sz="1600" b="1" kern="120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245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64">
            <a:extLst>
              <a:ext uri="{FF2B5EF4-FFF2-40B4-BE49-F238E27FC236}">
                <a16:creationId xmlns=""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475401" y="1955491"/>
            <a:ext cx="3353018" cy="3896989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8" name="Rounded Rectangle 71">
            <a:extLst>
              <a:ext uri="{FF2B5EF4-FFF2-40B4-BE49-F238E27FC236}">
                <a16:creationId xmlns=""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3986748" y="1946703"/>
            <a:ext cx="3969804" cy="3896989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TW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ko-KR" altLang="en-US" sz="2700" dirty="0"/>
          </a:p>
        </p:txBody>
      </p:sp>
      <p:sp>
        <p:nvSpPr>
          <p:cNvPr id="9" name="Rounded Rectangle 78">
            <a:extLst>
              <a:ext uri="{FF2B5EF4-FFF2-40B4-BE49-F238E27FC236}">
                <a16:creationId xmlns=""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8074082" y="1964279"/>
            <a:ext cx="3624310" cy="3896989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277174" y="6339196"/>
            <a:ext cx="27432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475400" y="2070467"/>
            <a:ext cx="2812730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ight Arrow 80">
            <a:extLst>
              <a:ext uri="{FF2B5EF4-FFF2-40B4-BE49-F238E27FC236}">
                <a16:creationId xmlns=""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8074081" y="2088043"/>
            <a:ext cx="340977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矩形 10"/>
          <p:cNvSpPr/>
          <p:nvPr/>
        </p:nvSpPr>
        <p:spPr>
          <a:xfrm>
            <a:off x="1322160" y="222343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依法登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記</a:t>
            </a:r>
          </a:p>
        </p:txBody>
      </p:sp>
      <p:sp>
        <p:nvSpPr>
          <p:cNvPr id="12" name="矩形 11"/>
          <p:cNvSpPr/>
          <p:nvPr/>
        </p:nvSpPr>
        <p:spPr>
          <a:xfrm>
            <a:off x="9115981" y="223315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艱困事業</a:t>
            </a:r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5276" y="2939959"/>
            <a:ext cx="30867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依法辦理</a:t>
            </a:r>
            <a:r>
              <a:rPr lang="zh-TW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公司登記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商業登記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有限合夥登記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之營利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事業。</a:t>
            </a:r>
            <a:endPara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製造業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的部分，另要有</a:t>
            </a:r>
            <a:r>
              <a:rPr lang="zh-TW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工廠登記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或取得</a:t>
            </a:r>
            <a:r>
              <a:rPr lang="zh-TW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免辦登記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證明。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Bef>
                <a:spcPts val="600"/>
              </a:spcBef>
            </a:pP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32764" y="5312993"/>
            <a:ext cx="411664" cy="411664"/>
          </a:xfrm>
          <a:prstGeom prst="rect">
            <a:avLst/>
          </a:prstGeom>
          <a:solidFill>
            <a:schemeClr val="bg1"/>
          </a:solidFill>
          <a:ln w="25400">
            <a:solidFill>
              <a:srgbClr val="0C9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313466" y="5312993"/>
            <a:ext cx="411664" cy="411664"/>
          </a:xfrm>
          <a:prstGeom prst="rect">
            <a:avLst/>
          </a:prstGeom>
          <a:solidFill>
            <a:schemeClr val="bg1"/>
          </a:solidFill>
          <a:ln w="25400">
            <a:solidFill>
              <a:srgbClr val="0C9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1072197" y="5312993"/>
            <a:ext cx="411664" cy="411664"/>
          </a:xfrm>
          <a:prstGeom prst="rect">
            <a:avLst/>
          </a:prstGeom>
          <a:solidFill>
            <a:schemeClr val="bg1"/>
          </a:solidFill>
          <a:ln w="25400">
            <a:solidFill>
              <a:srgbClr val="0C9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4004596" y="2088043"/>
            <a:ext cx="2812730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矩形 29"/>
          <p:cNvSpPr/>
          <p:nvPr/>
        </p:nvSpPr>
        <p:spPr>
          <a:xfrm>
            <a:off x="4880878" y="225848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稅籍登記</a:t>
            </a:r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229153" y="3000108"/>
            <a:ext cx="356800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要有稅籍登記</a:t>
            </a:r>
            <a:endParaRPr lang="en-US" altLang="zh-TW" sz="32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要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有稅籍登記</a:t>
            </a:r>
            <a:endParaRPr lang="zh-TW" altLang="zh-TW" sz="32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要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有稅籍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登記</a:t>
            </a:r>
            <a:endParaRPr lang="en-US" altLang="zh-TW" sz="32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很重要所以講三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遍</a:t>
            </a:r>
            <a:endParaRPr lang="zh-TW" altLang="zh-TW" sz="20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80" y="1774990"/>
            <a:ext cx="878360" cy="8968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5303" y="1825953"/>
            <a:ext cx="741781" cy="92070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5201" y="1770461"/>
            <a:ext cx="980779" cy="965273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8290653" y="3037195"/>
            <a:ext cx="318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營收衰退超過</a:t>
            </a:r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en-US" altLang="zh-TW" sz="1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18" y="4513160"/>
            <a:ext cx="1336549" cy="127081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193607" y="6053841"/>
            <a:ext cx="5804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快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速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檢視 </a:t>
            </a:r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個勾</a:t>
            </a:r>
            <a:r>
              <a:rPr lang="zh-TW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，申請補貼 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馬上</a:t>
            </a:r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GO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91650" y="3669483"/>
            <a:ext cx="3192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或其他依本部公告之特定產業除外</a:t>
            </a:r>
            <a:r>
              <a:rPr lang="en-US" altLang="zh-TW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L-圖案 24"/>
          <p:cNvSpPr/>
          <p:nvPr/>
        </p:nvSpPr>
        <p:spPr>
          <a:xfrm rot="18699585">
            <a:off x="3267975" y="5221191"/>
            <a:ext cx="437303" cy="320891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L-圖案 40"/>
          <p:cNvSpPr/>
          <p:nvPr/>
        </p:nvSpPr>
        <p:spPr>
          <a:xfrm rot="18699585">
            <a:off x="7293304" y="5221193"/>
            <a:ext cx="437303" cy="320891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L-圖案 41"/>
          <p:cNvSpPr/>
          <p:nvPr/>
        </p:nvSpPr>
        <p:spPr>
          <a:xfrm rot="18699585">
            <a:off x="11020702" y="5204273"/>
            <a:ext cx="437303" cy="320891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9429546" y="313028"/>
            <a:ext cx="2469182" cy="1349788"/>
            <a:chOff x="9429546" y="313028"/>
            <a:chExt cx="2469182" cy="1349788"/>
          </a:xfrm>
        </p:grpSpPr>
        <p:grpSp>
          <p:nvGrpSpPr>
            <p:cNvPr id="54" name="群組 53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9647938" y="1016485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適用資格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71">
            <a:extLst>
              <a:ext uri="{FF2B5EF4-FFF2-40B4-BE49-F238E27FC236}">
                <a16:creationId xmlns=""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7853513" y="2356650"/>
            <a:ext cx="3929203" cy="3466137"/>
          </a:xfrm>
          <a:prstGeom prst="roundRect">
            <a:avLst>
              <a:gd name="adj" fmla="val 7734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3" name="Rounded Rectangle 71">
            <a:extLst>
              <a:ext uri="{FF2B5EF4-FFF2-40B4-BE49-F238E27FC236}">
                <a16:creationId xmlns=""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566279" y="2356650"/>
            <a:ext cx="3929203" cy="3466137"/>
          </a:xfrm>
          <a:prstGeom prst="roundRect">
            <a:avLst>
              <a:gd name="adj" fmla="val 7734"/>
            </a:avLst>
          </a:prstGeom>
          <a:solidFill>
            <a:schemeClr val="bg2">
              <a:lumMod val="90000"/>
            </a:schemeClr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19" name="Group 72">
            <a:extLst>
              <a:ext uri="{FF2B5EF4-FFF2-40B4-BE49-F238E27FC236}">
                <a16:creationId xmlns="" xmlns:a16="http://schemas.microsoft.com/office/drawing/2014/main" id="{97EF545A-3D61-45BD-82BC-307EBC9273D3}"/>
              </a:ext>
            </a:extLst>
          </p:cNvPr>
          <p:cNvGrpSpPr/>
          <p:nvPr/>
        </p:nvGrpSpPr>
        <p:grpSpPr>
          <a:xfrm flipH="1">
            <a:off x="3628276" y="2846007"/>
            <a:ext cx="4836069" cy="2649168"/>
            <a:chOff x="2699792" y="2505597"/>
            <a:chExt cx="3312369" cy="1814494"/>
          </a:xfrm>
        </p:grpSpPr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AF74C709-BC62-4C7A-A0CC-550E238CE7A9}"/>
                </a:ext>
              </a:extLst>
            </p:cNvPr>
            <p:cNvSpPr/>
            <p:nvPr/>
          </p:nvSpPr>
          <p:spPr>
            <a:xfrm>
              <a:off x="3419875" y="2719466"/>
              <a:ext cx="1872208" cy="1378704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5">
              <a:extLst>
                <a:ext uri="{FF2B5EF4-FFF2-40B4-BE49-F238E27FC236}">
                  <a16:creationId xmlns="" xmlns:a16="http://schemas.microsoft.com/office/drawing/2014/main" id="{D546C3D1-FF69-4C30-877B-FBD81847150E}"/>
                </a:ext>
              </a:extLst>
            </p:cNvPr>
            <p:cNvSpPr/>
            <p:nvPr/>
          </p:nvSpPr>
          <p:spPr>
            <a:xfrm>
              <a:off x="3419873" y="2505597"/>
              <a:ext cx="2592288" cy="1041470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ight Arrow 33">
              <a:extLst>
                <a:ext uri="{FF2B5EF4-FFF2-40B4-BE49-F238E27FC236}">
                  <a16:creationId xmlns="" xmlns:a16="http://schemas.microsoft.com/office/drawing/2014/main" id="{720E6A78-AF28-4E3B-BD07-558B20FE225E}"/>
                </a:ext>
              </a:extLst>
            </p:cNvPr>
            <p:cNvSpPr/>
            <p:nvPr/>
          </p:nvSpPr>
          <p:spPr>
            <a:xfrm rot="10800000">
              <a:off x="2699792" y="3278621"/>
              <a:ext cx="2592288" cy="1041470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4106044" y="3211518"/>
            <a:ext cx="3306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減輕</a:t>
            </a:r>
            <a:r>
              <a:rPr lang="zh-TW" altLang="en-US" sz="4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發</a:t>
            </a:r>
            <a:r>
              <a:rPr lang="zh-TW" altLang="en-US" sz="4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薪</a:t>
            </a:r>
            <a:r>
              <a:rPr lang="zh-TW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成本</a:t>
            </a:r>
          </a:p>
        </p:txBody>
      </p:sp>
      <p:sp>
        <p:nvSpPr>
          <p:cNvPr id="26" name="矩形 25"/>
          <p:cNvSpPr/>
          <p:nvPr/>
        </p:nvSpPr>
        <p:spPr>
          <a:xfrm>
            <a:off x="4764750" y="4356104"/>
            <a:ext cx="3306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減輕</a:t>
            </a:r>
            <a:r>
              <a:rPr lang="zh-TW" altLang="en-US" sz="4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營運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成本</a:t>
            </a:r>
            <a:endParaRPr lang="zh-TW" alt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32219" y="2678548"/>
            <a:ext cx="278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薪資補貼</a:t>
            </a:r>
            <a:endParaRPr lang="zh-TW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8460926" y="2737059"/>
            <a:ext cx="362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營運資金補貼</a:t>
            </a:r>
            <a:endParaRPr lang="zh-TW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498583" y="3628265"/>
            <a:ext cx="306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按員工</a:t>
            </a:r>
            <a:r>
              <a:rPr lang="zh-TW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人數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提供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企業</a:t>
            </a:r>
            <a:r>
              <a:rPr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一次性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營運資金補貼</a:t>
            </a:r>
            <a:r>
              <a:rPr lang="zh-TW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，員工</a:t>
            </a:r>
            <a:r>
              <a:rPr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每位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萬元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8057" y="2605661"/>
            <a:ext cx="950079" cy="946201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811" y="2464701"/>
            <a:ext cx="1027807" cy="965750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2358855" y="5932706"/>
            <a:ext cx="189743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受理期間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56287" y="6011910"/>
            <a:ext cx="602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自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109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年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21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日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起至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109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年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7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31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日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止。</a:t>
            </a:r>
            <a:endParaRPr lang="zh-TW" altLang="zh-TW" sz="20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標楷體" panose="03000509000000000000" pitchFamily="65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67362" y="1540542"/>
            <a:ext cx="8505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共編列</a:t>
            </a:r>
            <a:r>
              <a:rPr lang="en-US" altLang="zh-TW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197.1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億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，至少可以補助</a:t>
            </a:r>
            <a:r>
              <a:rPr lang="en-US" altLang="zh-TW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30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萬</a:t>
            </a:r>
            <a:r>
              <a:rPr lang="zh-TW" altLang="en-US" sz="2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名以上企業員工</a:t>
            </a:r>
            <a:endParaRPr lang="zh-TW" altLang="zh-TW" sz="20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標楷體" panose="03000509000000000000" pitchFamily="65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12218" y="4812243"/>
            <a:ext cx="3177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範例：</a:t>
            </a:r>
            <a:endParaRPr lang="en-US" altLang="zh-TW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公司有</a:t>
            </a:r>
            <a:r>
              <a:rPr lang="en-US" altLang="zh-TW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位員工，則可獲</a:t>
            </a:r>
            <a:r>
              <a:rPr lang="en-US" altLang="zh-TW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萬元補貼</a:t>
            </a:r>
            <a:endParaRPr lang="zh-TW" alt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32823" y="2439614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FF99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標楷體" panose="03000509000000000000" pitchFamily="65" charset="-120"/>
              </a:rPr>
              <a:t>可同時申請</a:t>
            </a:r>
            <a:endParaRPr lang="zh-TW" altLang="zh-TW" sz="3600" b="1" dirty="0">
              <a:solidFill>
                <a:srgbClr val="FF9966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標楷體" panose="03000509000000000000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86417" y="3401521"/>
            <a:ext cx="3365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每員工</a:t>
            </a:r>
            <a:r>
              <a:rPr lang="zh-TW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補貼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經常性</a:t>
            </a:r>
            <a:r>
              <a:rPr lang="zh-TW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薪資</a:t>
            </a:r>
            <a:r>
              <a:rPr lang="en-US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TW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，每人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每月補貼</a:t>
            </a:r>
            <a:r>
              <a:rPr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上限</a:t>
            </a:r>
            <a:r>
              <a:rPr lang="en-US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  <a:r>
              <a:rPr lang="zh-TW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zh-TW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補貼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zh-TW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個月</a:t>
            </a:r>
            <a:r>
              <a:rPr lang="zh-TW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1221" y="4841712"/>
            <a:ext cx="3750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範例：</a:t>
            </a:r>
            <a:endParaRPr lang="en-US" altLang="zh-TW" dirty="0" smtClean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HK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公司之</a:t>
            </a:r>
            <a:r>
              <a:rPr lang="en-US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HK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員工</a:t>
            </a:r>
            <a:r>
              <a:rPr lang="zh-HK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月薪為</a:t>
            </a:r>
            <a:r>
              <a:rPr lang="en-US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HK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萬元</a:t>
            </a:r>
            <a:r>
              <a:rPr lang="zh-TW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HK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則可獲</a:t>
            </a:r>
            <a:r>
              <a:rPr lang="en-US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HK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萬</a:t>
            </a:r>
            <a:r>
              <a:rPr lang="en-US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HK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千元</a:t>
            </a:r>
            <a:r>
              <a:rPr lang="zh-HK" altLang="zh-TW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補貼</a:t>
            </a:r>
            <a:endParaRPr lang="zh-TW" altLang="en-US" sz="1200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9429546" y="313028"/>
            <a:ext cx="2469182" cy="1349788"/>
            <a:chOff x="9429546" y="313028"/>
            <a:chExt cx="2469182" cy="1349788"/>
          </a:xfrm>
        </p:grpSpPr>
        <p:grpSp>
          <p:nvGrpSpPr>
            <p:cNvPr id="56" name="群組 55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9647940" y="1016485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補貼內容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7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89319"/>
              </p:ext>
            </p:extLst>
          </p:nvPr>
        </p:nvGraphicFramePr>
        <p:xfrm>
          <a:off x="1019383" y="2433465"/>
          <a:ext cx="10612746" cy="392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8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7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87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87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4008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022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4459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712491" y="1714165"/>
            <a:ext cx="1076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艱困事實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起，最多補貼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月三個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月之員工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成薪資補貼</a:t>
            </a:r>
          </a:p>
        </p:txBody>
      </p:sp>
      <p:sp>
        <p:nvSpPr>
          <p:cNvPr id="12" name="矩形 11"/>
          <p:cNvSpPr/>
          <p:nvPr/>
        </p:nvSpPr>
        <p:spPr>
          <a:xfrm>
            <a:off x="1089724" y="3056426"/>
            <a:ext cx="6948824" cy="36902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發生艱困事實</a:t>
            </a:r>
          </a:p>
        </p:txBody>
      </p:sp>
      <p:sp>
        <p:nvSpPr>
          <p:cNvPr id="13" name="矩形 12"/>
          <p:cNvSpPr/>
          <p:nvPr/>
        </p:nvSpPr>
        <p:spPr>
          <a:xfrm>
            <a:off x="6384031" y="3508310"/>
            <a:ext cx="5248099" cy="3341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可領補貼月份</a:t>
            </a:r>
          </a:p>
        </p:txBody>
      </p:sp>
      <p:sp>
        <p:nvSpPr>
          <p:cNvPr id="14" name="矩形 13"/>
          <p:cNvSpPr/>
          <p:nvPr/>
        </p:nvSpPr>
        <p:spPr>
          <a:xfrm>
            <a:off x="8184232" y="4656788"/>
            <a:ext cx="3447898" cy="385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可領補貼月份</a:t>
            </a:r>
          </a:p>
        </p:txBody>
      </p:sp>
      <p:sp>
        <p:nvSpPr>
          <p:cNvPr id="15" name="矩形 14"/>
          <p:cNvSpPr/>
          <p:nvPr/>
        </p:nvSpPr>
        <p:spPr>
          <a:xfrm>
            <a:off x="9984431" y="5241776"/>
            <a:ext cx="1647699" cy="57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艱困事實</a:t>
            </a:r>
          </a:p>
        </p:txBody>
      </p:sp>
      <p:sp>
        <p:nvSpPr>
          <p:cNvPr id="16" name="矩形 15"/>
          <p:cNvSpPr/>
          <p:nvPr/>
        </p:nvSpPr>
        <p:spPr>
          <a:xfrm>
            <a:off x="9984431" y="5865528"/>
            <a:ext cx="1647699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可領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補貼月份</a:t>
            </a:r>
          </a:p>
        </p:txBody>
      </p:sp>
      <p:sp>
        <p:nvSpPr>
          <p:cNvPr id="17" name="矩形 16"/>
          <p:cNvSpPr/>
          <p:nvPr/>
        </p:nvSpPr>
        <p:spPr>
          <a:xfrm>
            <a:off x="265032" y="3123809"/>
            <a:ext cx="745064" cy="688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案</a:t>
            </a:r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</a:t>
            </a:r>
            <a:r>
              <a:rPr lang="en-US" altLang="zh-TW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en-US" altLang="zh-TW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86216" y="4002302"/>
            <a:ext cx="1626064" cy="57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艱困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</a:p>
        </p:txBody>
      </p:sp>
      <p:sp>
        <p:nvSpPr>
          <p:cNvPr id="21" name="矩形 20"/>
          <p:cNvSpPr/>
          <p:nvPr/>
        </p:nvSpPr>
        <p:spPr>
          <a:xfrm>
            <a:off x="280272" y="4175369"/>
            <a:ext cx="745064" cy="688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案例</a:t>
            </a:r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２</a:t>
            </a:r>
            <a:endParaRPr lang="en-US" altLang="zh-TW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5512" y="5409809"/>
            <a:ext cx="745064" cy="688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案例</a:t>
            </a:r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３</a:t>
            </a:r>
            <a:endParaRPr lang="en-US" altLang="zh-TW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9429546" y="313028"/>
            <a:ext cx="2469182" cy="1349788"/>
            <a:chOff x="9429546" y="313028"/>
            <a:chExt cx="2469182" cy="1349788"/>
          </a:xfrm>
        </p:grpSpPr>
        <p:grpSp>
          <p:nvGrpSpPr>
            <p:cNvPr id="39" name="群組 38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647940" y="1016485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補貼月份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0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537349" y="1602978"/>
            <a:ext cx="69199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</a:t>
            </a:r>
            <a:r>
              <a:rPr lang="zh-TW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申請書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二、業績</a:t>
            </a:r>
            <a:r>
              <a:rPr lang="zh-TW" altLang="en-US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衰退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50%</a:t>
            </a:r>
            <a:r>
              <a:rPr lang="zh-TW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之證明文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件</a:t>
            </a:r>
            <a:r>
              <a:rPr lang="en-US" altLang="zh-TW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註</a:t>
            </a:r>
            <a:r>
              <a:rPr lang="en-US" altLang="zh-TW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1)</a:t>
            </a:r>
            <a:endParaRPr lang="en-US" altLang="zh-TW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37349" y="2857394"/>
            <a:ext cx="716685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</a:t>
            </a:r>
            <a:r>
              <a:rPr lang="en-US" altLang="zh-TW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109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zh-TW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全職員工清冊</a:t>
            </a:r>
            <a:r>
              <a:rPr lang="en-US" altLang="zh-TW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註</a:t>
            </a:r>
            <a:r>
              <a:rPr lang="en-US" altLang="zh-TW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2)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625475" indent="-625475" algn="just">
              <a:spcBef>
                <a:spcPts val="600"/>
              </a:spcBef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四、</a:t>
            </a:r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109</a:t>
            </a:r>
            <a:r>
              <a:rPr lang="zh-TW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zh-TW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份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薪資</a:t>
            </a:r>
            <a:r>
              <a:rPr lang="zh-TW" altLang="en-US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清冊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</a:t>
            </a:r>
            <a:r>
              <a:rPr lang="zh-TW" altLang="en-US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薪資轉帳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證明</a:t>
            </a:r>
            <a:endParaRPr lang="en-US" altLang="zh-TW" sz="2400" b="1" dirty="0" smtClean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625475" indent="-625475" algn="just"/>
            <a:r>
              <a:rPr lang="zh-TW" altLang="en-US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（無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薪資轉帳證明者，可以</a:t>
            </a:r>
            <a:r>
              <a:rPr lang="zh-TW" altLang="en-US" sz="1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薪資印領清冊</a:t>
            </a:r>
            <a:r>
              <a:rPr lang="zh-TW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替代）</a:t>
            </a:r>
            <a:endParaRPr lang="en-US" altLang="zh-TW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37349" y="4561262"/>
            <a:ext cx="7044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809625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五、薪資補貼</a:t>
            </a:r>
            <a:r>
              <a:rPr lang="zh-TW" altLang="en-US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據</a:t>
            </a:r>
            <a:r>
              <a:rPr lang="zh-TW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、營運</a:t>
            </a: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資金補貼</a:t>
            </a:r>
            <a:r>
              <a:rPr lang="zh-TW" altLang="en-US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據、存摺影本</a:t>
            </a:r>
            <a:endParaRPr lang="zh-TW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267126" y="6339196"/>
            <a:ext cx="2743200" cy="365125"/>
          </a:xfrm>
        </p:spPr>
        <p:txBody>
          <a:bodyPr/>
          <a:lstStyle/>
          <a:p>
            <a:r>
              <a:rPr lang="en-US" altLang="zh-TW" dirty="0" smtClean="0"/>
              <a:t>9</a:t>
            </a:r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925550" y="1421045"/>
            <a:ext cx="3568389" cy="3935977"/>
            <a:chOff x="737316" y="1467599"/>
            <a:chExt cx="3813631" cy="4206482"/>
          </a:xfrm>
        </p:grpSpPr>
        <p:sp>
          <p:nvSpPr>
            <p:cNvPr id="18" name="Freeform 4">
              <a:extLst>
                <a:ext uri="{FF2B5EF4-FFF2-40B4-BE49-F238E27FC236}">
                  <a16:creationId xmlns="" xmlns:a16="http://schemas.microsoft.com/office/drawing/2014/main" id="{6EB65119-388F-48C3-ACD1-B11F43AF4E6F}"/>
                </a:ext>
              </a:extLst>
            </p:cNvPr>
            <p:cNvSpPr/>
            <p:nvPr/>
          </p:nvSpPr>
          <p:spPr>
            <a:xfrm>
              <a:off x="1503547" y="3033775"/>
              <a:ext cx="1802420" cy="1312457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11762"/>
                <a:gd name="connsiteY0" fmla="*/ 0 h 979713"/>
                <a:gd name="connsiteX1" fmla="*/ 0 w 1611762"/>
                <a:gd name="connsiteY1" fmla="*/ 979713 h 979713"/>
                <a:gd name="connsiteX2" fmla="*/ 1611709 w 1611762"/>
                <a:gd name="connsiteY2" fmla="*/ 910146 h 979713"/>
                <a:gd name="connsiteX3" fmla="*/ 1603149 w 1611762"/>
                <a:gd name="connsiteY3" fmla="*/ 0 h 979713"/>
                <a:gd name="connsiteX0" fmla="*/ 1581944 w 1611727"/>
                <a:gd name="connsiteY0" fmla="*/ 0 h 979713"/>
                <a:gd name="connsiteX1" fmla="*/ 0 w 1611727"/>
                <a:gd name="connsiteY1" fmla="*/ 979713 h 979713"/>
                <a:gd name="connsiteX2" fmla="*/ 1611709 w 1611727"/>
                <a:gd name="connsiteY2" fmla="*/ 910146 h 979713"/>
                <a:gd name="connsiteX3" fmla="*/ 1581944 w 1611727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2267"/>
                <a:gd name="connsiteY0" fmla="*/ 0 h 979713"/>
                <a:gd name="connsiteX1" fmla="*/ 0 w 1582267"/>
                <a:gd name="connsiteY1" fmla="*/ 979713 h 979713"/>
                <a:gd name="connsiteX2" fmla="*/ 1582022 w 1582267"/>
                <a:gd name="connsiteY2" fmla="*/ 920382 h 979713"/>
                <a:gd name="connsiteX3" fmla="*/ 1581944 w 1582267"/>
                <a:gd name="connsiteY3" fmla="*/ 0 h 979713"/>
                <a:gd name="connsiteX0" fmla="*/ 1581944 w 1582267"/>
                <a:gd name="connsiteY0" fmla="*/ 0 h 972229"/>
                <a:gd name="connsiteX1" fmla="*/ 0 w 1582267"/>
                <a:gd name="connsiteY1" fmla="*/ 972229 h 972229"/>
                <a:gd name="connsiteX2" fmla="*/ 1582022 w 1582267"/>
                <a:gd name="connsiteY2" fmla="*/ 912898 h 972229"/>
                <a:gd name="connsiteX3" fmla="*/ 1581944 w 1582267"/>
                <a:gd name="connsiteY3" fmla="*/ 0 h 972229"/>
                <a:gd name="connsiteX0" fmla="*/ 1577945 w 1582112"/>
                <a:gd name="connsiteY0" fmla="*/ 0 h 974723"/>
                <a:gd name="connsiteX1" fmla="*/ 0 w 1582112"/>
                <a:gd name="connsiteY1" fmla="*/ 974723 h 974723"/>
                <a:gd name="connsiteX2" fmla="*/ 1582022 w 1582112"/>
                <a:gd name="connsiteY2" fmla="*/ 915392 h 974723"/>
                <a:gd name="connsiteX3" fmla="*/ 1577945 w 1582112"/>
                <a:gd name="connsiteY3" fmla="*/ 0 h 974723"/>
                <a:gd name="connsiteX0" fmla="*/ 1575945 w 1582091"/>
                <a:gd name="connsiteY0" fmla="*/ 0 h 969734"/>
                <a:gd name="connsiteX1" fmla="*/ 0 w 1582091"/>
                <a:gd name="connsiteY1" fmla="*/ 969734 h 969734"/>
                <a:gd name="connsiteX2" fmla="*/ 1582022 w 1582091"/>
                <a:gd name="connsiteY2" fmla="*/ 910403 h 969734"/>
                <a:gd name="connsiteX3" fmla="*/ 1575945 w 1582091"/>
                <a:gd name="connsiteY3" fmla="*/ 0 h 969734"/>
                <a:gd name="connsiteX0" fmla="*/ 1575945 w 1582091"/>
                <a:gd name="connsiteY0" fmla="*/ 0 h 972229"/>
                <a:gd name="connsiteX1" fmla="*/ 0 w 1582091"/>
                <a:gd name="connsiteY1" fmla="*/ 972229 h 972229"/>
                <a:gd name="connsiteX2" fmla="*/ 1582022 w 1582091"/>
                <a:gd name="connsiteY2" fmla="*/ 912898 h 972229"/>
                <a:gd name="connsiteX3" fmla="*/ 1575945 w 1582091"/>
                <a:gd name="connsiteY3" fmla="*/ 0 h 972229"/>
                <a:gd name="connsiteX0" fmla="*/ 1575945 w 1582091"/>
                <a:gd name="connsiteY0" fmla="*/ 0 h 974724"/>
                <a:gd name="connsiteX1" fmla="*/ 0 w 1582091"/>
                <a:gd name="connsiteY1" fmla="*/ 974724 h 974724"/>
                <a:gd name="connsiteX2" fmla="*/ 1582022 w 1582091"/>
                <a:gd name="connsiteY2" fmla="*/ 915393 h 974724"/>
                <a:gd name="connsiteX3" fmla="*/ 1575945 w 1582091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0382 h 974724"/>
                <a:gd name="connsiteX3" fmla="*/ 1575945 w 1578155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2875 h 974724"/>
                <a:gd name="connsiteX3" fmla="*/ 1575945 w 1578155"/>
                <a:gd name="connsiteY3" fmla="*/ 0 h 974724"/>
                <a:gd name="connsiteX0" fmla="*/ 1585943 w 1588153"/>
                <a:gd name="connsiteY0" fmla="*/ 0 h 972229"/>
                <a:gd name="connsiteX1" fmla="*/ 0 w 1588153"/>
                <a:gd name="connsiteY1" fmla="*/ 972229 h 972229"/>
                <a:gd name="connsiteX2" fmla="*/ 1588021 w 1588153"/>
                <a:gd name="connsiteY2" fmla="*/ 922875 h 972229"/>
                <a:gd name="connsiteX3" fmla="*/ 1585943 w 1588153"/>
                <a:gd name="connsiteY3" fmla="*/ 0 h 972229"/>
                <a:gd name="connsiteX0" fmla="*/ 1593941 w 1596151"/>
                <a:gd name="connsiteY0" fmla="*/ 0 h 999669"/>
                <a:gd name="connsiteX1" fmla="*/ 0 w 1596151"/>
                <a:gd name="connsiteY1" fmla="*/ 999669 h 999669"/>
                <a:gd name="connsiteX2" fmla="*/ 1596019 w 1596151"/>
                <a:gd name="connsiteY2" fmla="*/ 922875 h 999669"/>
                <a:gd name="connsiteX3" fmla="*/ 1593941 w 1596151"/>
                <a:gd name="connsiteY3" fmla="*/ 0 h 99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sp>
          <p:nvSpPr>
            <p:cNvPr id="19" name="Freeform 3">
              <a:extLst>
                <a:ext uri="{FF2B5EF4-FFF2-40B4-BE49-F238E27FC236}">
                  <a16:creationId xmlns="" xmlns:a16="http://schemas.microsoft.com/office/drawing/2014/main" id="{544CD5A6-4035-47EB-B023-A2D370C4AE1C}"/>
                </a:ext>
              </a:extLst>
            </p:cNvPr>
            <p:cNvSpPr/>
            <p:nvPr/>
          </p:nvSpPr>
          <p:spPr>
            <a:xfrm>
              <a:off x="1503608" y="1633102"/>
              <a:ext cx="1809096" cy="2713131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600197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600197 w 1654629"/>
                <a:gd name="connsiteY3" fmla="*/ 0 h 2002971"/>
                <a:gd name="connsiteX0" fmla="*/ 1605484 w 1654629"/>
                <a:gd name="connsiteY0" fmla="*/ 0 h 2007224"/>
                <a:gd name="connsiteX1" fmla="*/ 0 w 1654629"/>
                <a:gd name="connsiteY1" fmla="*/ 2007224 h 2007224"/>
                <a:gd name="connsiteX2" fmla="*/ 1654629 w 1654629"/>
                <a:gd name="connsiteY2" fmla="*/ 853338 h 2007224"/>
                <a:gd name="connsiteX3" fmla="*/ 1605484 w 1654629"/>
                <a:gd name="connsiteY3" fmla="*/ 0 h 2007224"/>
                <a:gd name="connsiteX0" fmla="*/ 1605484 w 1612337"/>
                <a:gd name="connsiteY0" fmla="*/ 0 h 2007224"/>
                <a:gd name="connsiteX1" fmla="*/ 0 w 1612337"/>
                <a:gd name="connsiteY1" fmla="*/ 2007224 h 2007224"/>
                <a:gd name="connsiteX2" fmla="*/ 1612337 w 1612337"/>
                <a:gd name="connsiteY2" fmla="*/ 870350 h 2007224"/>
                <a:gd name="connsiteX3" fmla="*/ 1605484 w 1612337"/>
                <a:gd name="connsiteY3" fmla="*/ 0 h 200722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04470 h 2041344"/>
                <a:gd name="connsiteX3" fmla="*/ 1605484 w 1612337"/>
                <a:gd name="connsiteY3" fmla="*/ 0 h 204134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11293 h 2041344"/>
                <a:gd name="connsiteX3" fmla="*/ 1605484 w 1612337"/>
                <a:gd name="connsiteY3" fmla="*/ 0 h 2041344"/>
                <a:gd name="connsiteX0" fmla="*/ 1613967 w 1614481"/>
                <a:gd name="connsiteY0" fmla="*/ 0 h 2051579"/>
                <a:gd name="connsiteX1" fmla="*/ 0 w 1614481"/>
                <a:gd name="connsiteY1" fmla="*/ 2051579 h 2051579"/>
                <a:gd name="connsiteX2" fmla="*/ 1612337 w 1614481"/>
                <a:gd name="connsiteY2" fmla="*/ 921528 h 2051579"/>
                <a:gd name="connsiteX3" fmla="*/ 1613967 w 1614481"/>
                <a:gd name="connsiteY3" fmla="*/ 0 h 2051579"/>
                <a:gd name="connsiteX0" fmla="*/ 1597003 w 1612337"/>
                <a:gd name="connsiteY0" fmla="*/ 0 h 2048168"/>
                <a:gd name="connsiteX1" fmla="*/ 0 w 1612337"/>
                <a:gd name="connsiteY1" fmla="*/ 2048168 h 2048168"/>
                <a:gd name="connsiteX2" fmla="*/ 1612337 w 1612337"/>
                <a:gd name="connsiteY2" fmla="*/ 918117 h 2048168"/>
                <a:gd name="connsiteX3" fmla="*/ 1597003 w 1612337"/>
                <a:gd name="connsiteY3" fmla="*/ 0 h 2048168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3352 h 2043403"/>
                <a:gd name="connsiteX3" fmla="*/ 1600839 w 1612337"/>
                <a:gd name="connsiteY3" fmla="*/ 0 h 2043403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5735 h 2043403"/>
                <a:gd name="connsiteX3" fmla="*/ 1600839 w 1612337"/>
                <a:gd name="connsiteY3" fmla="*/ 0 h 2043403"/>
                <a:gd name="connsiteX0" fmla="*/ 1598829 w 1610327"/>
                <a:gd name="connsiteY0" fmla="*/ 0 h 2068370"/>
                <a:gd name="connsiteX1" fmla="*/ 0 w 1610327"/>
                <a:gd name="connsiteY1" fmla="*/ 2068370 h 2068370"/>
                <a:gd name="connsiteX2" fmla="*/ 1610327 w 1610327"/>
                <a:gd name="connsiteY2" fmla="*/ 915735 h 2068370"/>
                <a:gd name="connsiteX3" fmla="*/ 1598829 w 1610327"/>
                <a:gd name="connsiteY3" fmla="*/ 0 h 2068370"/>
                <a:gd name="connsiteX0" fmla="*/ 1606584 w 1610327"/>
                <a:gd name="connsiteY0" fmla="*/ 0 h 2068370"/>
                <a:gd name="connsiteX1" fmla="*/ 0 w 1610327"/>
                <a:gd name="connsiteY1" fmla="*/ 2068370 h 2068370"/>
                <a:gd name="connsiteX2" fmla="*/ 1610327 w 1610327"/>
                <a:gd name="connsiteY2" fmla="*/ 915735 h 2068370"/>
                <a:gd name="connsiteX3" fmla="*/ 1606584 w 1610327"/>
                <a:gd name="connsiteY3" fmla="*/ 0 h 206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327" h="2068370">
                  <a:moveTo>
                    <a:pt x="1606584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8868" y="290117"/>
                    <a:pt x="160658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/>
            </a:p>
          </p:txBody>
        </p:sp>
        <p:sp>
          <p:nvSpPr>
            <p:cNvPr id="20" name="Freeform 59">
              <a:extLst>
                <a:ext uri="{FF2B5EF4-FFF2-40B4-BE49-F238E27FC236}">
                  <a16:creationId xmlns="" xmlns:a16="http://schemas.microsoft.com/office/drawing/2014/main" id="{E09BDB2D-64E8-4472-BB35-8DE1B483A2AF}"/>
                </a:ext>
              </a:extLst>
            </p:cNvPr>
            <p:cNvSpPr/>
            <p:nvPr/>
          </p:nvSpPr>
          <p:spPr>
            <a:xfrm flipV="1">
              <a:off x="1509197" y="4341601"/>
              <a:ext cx="1794364" cy="1309197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06525"/>
                <a:gd name="connsiteY0" fmla="*/ 0 h 979713"/>
                <a:gd name="connsiteX1" fmla="*/ 0 w 1606525"/>
                <a:gd name="connsiteY1" fmla="*/ 979713 h 979713"/>
                <a:gd name="connsiteX2" fmla="*/ 1606422 w 1606525"/>
                <a:gd name="connsiteY2" fmla="*/ 910146 h 979713"/>
                <a:gd name="connsiteX3" fmla="*/ 1603149 w 1606525"/>
                <a:gd name="connsiteY3" fmla="*/ 0 h 979713"/>
                <a:gd name="connsiteX0" fmla="*/ 1603149 w 1603149"/>
                <a:gd name="connsiteY0" fmla="*/ 0 h 979713"/>
                <a:gd name="connsiteX1" fmla="*/ 0 w 1603149"/>
                <a:gd name="connsiteY1" fmla="*/ 979713 h 979713"/>
                <a:gd name="connsiteX2" fmla="*/ 1601135 w 1603149"/>
                <a:gd name="connsiteY2" fmla="*/ 914399 h 979713"/>
                <a:gd name="connsiteX3" fmla="*/ 1603149 w 1603149"/>
                <a:gd name="connsiteY3" fmla="*/ 0 h 979713"/>
                <a:gd name="connsiteX0" fmla="*/ 1608435 w 1608435"/>
                <a:gd name="connsiteY0" fmla="*/ 0 h 988219"/>
                <a:gd name="connsiteX1" fmla="*/ 0 w 1608435"/>
                <a:gd name="connsiteY1" fmla="*/ 988219 h 988219"/>
                <a:gd name="connsiteX2" fmla="*/ 1601135 w 1608435"/>
                <a:gd name="connsiteY2" fmla="*/ 922905 h 988219"/>
                <a:gd name="connsiteX3" fmla="*/ 1608435 w 1608435"/>
                <a:gd name="connsiteY3" fmla="*/ 0 h 988219"/>
                <a:gd name="connsiteX0" fmla="*/ 1591471 w 1601183"/>
                <a:gd name="connsiteY0" fmla="*/ 0 h 991631"/>
                <a:gd name="connsiteX1" fmla="*/ 0 w 1601183"/>
                <a:gd name="connsiteY1" fmla="*/ 991631 h 991631"/>
                <a:gd name="connsiteX2" fmla="*/ 1601135 w 1601183"/>
                <a:gd name="connsiteY2" fmla="*/ 926317 h 991631"/>
                <a:gd name="connsiteX3" fmla="*/ 1591471 w 1601183"/>
                <a:gd name="connsiteY3" fmla="*/ 0 h 991631"/>
                <a:gd name="connsiteX0" fmla="*/ 1587230 w 1601171"/>
                <a:gd name="connsiteY0" fmla="*/ 0 h 991631"/>
                <a:gd name="connsiteX1" fmla="*/ 0 w 1601171"/>
                <a:gd name="connsiteY1" fmla="*/ 991631 h 991631"/>
                <a:gd name="connsiteX2" fmla="*/ 1601135 w 1601171"/>
                <a:gd name="connsiteY2" fmla="*/ 926317 h 991631"/>
                <a:gd name="connsiteX3" fmla="*/ 1587230 w 1601171"/>
                <a:gd name="connsiteY3" fmla="*/ 0 h 991631"/>
                <a:gd name="connsiteX0" fmla="*/ 1587230 w 1601170"/>
                <a:gd name="connsiteY0" fmla="*/ 0 h 988219"/>
                <a:gd name="connsiteX1" fmla="*/ 0 w 1601170"/>
                <a:gd name="connsiteY1" fmla="*/ 988219 h 988219"/>
                <a:gd name="connsiteX2" fmla="*/ 1601135 w 1601170"/>
                <a:gd name="connsiteY2" fmla="*/ 922905 h 988219"/>
                <a:gd name="connsiteX3" fmla="*/ 1587230 w 1601170"/>
                <a:gd name="connsiteY3" fmla="*/ 0 h 988219"/>
                <a:gd name="connsiteX0" fmla="*/ 1587230 w 1601170"/>
                <a:gd name="connsiteY0" fmla="*/ 0 h 991631"/>
                <a:gd name="connsiteX1" fmla="*/ 0 w 1601170"/>
                <a:gd name="connsiteY1" fmla="*/ 991631 h 991631"/>
                <a:gd name="connsiteX2" fmla="*/ 1601135 w 1601170"/>
                <a:gd name="connsiteY2" fmla="*/ 926317 h 991631"/>
                <a:gd name="connsiteX3" fmla="*/ 1587230 w 1601170"/>
                <a:gd name="connsiteY3" fmla="*/ 0 h 991631"/>
                <a:gd name="connsiteX0" fmla="*/ 1589240 w 1603180"/>
                <a:gd name="connsiteY0" fmla="*/ 0 h 949187"/>
                <a:gd name="connsiteX1" fmla="*/ 0 w 1603180"/>
                <a:gd name="connsiteY1" fmla="*/ 949187 h 949187"/>
                <a:gd name="connsiteX2" fmla="*/ 1603145 w 1603180"/>
                <a:gd name="connsiteY2" fmla="*/ 926317 h 949187"/>
                <a:gd name="connsiteX3" fmla="*/ 1589240 w 1603180"/>
                <a:gd name="connsiteY3" fmla="*/ 0 h 949187"/>
                <a:gd name="connsiteX0" fmla="*/ 1589240 w 1603180"/>
                <a:gd name="connsiteY0" fmla="*/ 0 h 954181"/>
                <a:gd name="connsiteX1" fmla="*/ 0 w 1603180"/>
                <a:gd name="connsiteY1" fmla="*/ 954181 h 954181"/>
                <a:gd name="connsiteX2" fmla="*/ 1603145 w 1603180"/>
                <a:gd name="connsiteY2" fmla="*/ 926317 h 954181"/>
                <a:gd name="connsiteX3" fmla="*/ 1589240 w 1603180"/>
                <a:gd name="connsiteY3" fmla="*/ 0 h 954181"/>
                <a:gd name="connsiteX0" fmla="*/ 1591249 w 1605189"/>
                <a:gd name="connsiteY0" fmla="*/ 0 h 956677"/>
                <a:gd name="connsiteX1" fmla="*/ 0 w 1605189"/>
                <a:gd name="connsiteY1" fmla="*/ 956677 h 956677"/>
                <a:gd name="connsiteX2" fmla="*/ 1605154 w 1605189"/>
                <a:gd name="connsiteY2" fmla="*/ 926317 h 956677"/>
                <a:gd name="connsiteX3" fmla="*/ 1591249 w 1605189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2812 h 956677"/>
                <a:gd name="connsiteX3" fmla="*/ 1591249 w 1601181"/>
                <a:gd name="connsiteY3" fmla="*/ 0 h 956677"/>
                <a:gd name="connsiteX0" fmla="*/ 1591249 w 1607194"/>
                <a:gd name="connsiteY0" fmla="*/ 0 h 956677"/>
                <a:gd name="connsiteX1" fmla="*/ 0 w 1607194"/>
                <a:gd name="connsiteY1" fmla="*/ 956677 h 956677"/>
                <a:gd name="connsiteX2" fmla="*/ 1607163 w 1607194"/>
                <a:gd name="connsiteY2" fmla="*/ 892812 h 956677"/>
                <a:gd name="connsiteX3" fmla="*/ 1591249 w 1607194"/>
                <a:gd name="connsiteY3" fmla="*/ 0 h 956677"/>
                <a:gd name="connsiteX0" fmla="*/ 1591249 w 1603184"/>
                <a:gd name="connsiteY0" fmla="*/ 0 h 956677"/>
                <a:gd name="connsiteX1" fmla="*/ 0 w 1603184"/>
                <a:gd name="connsiteY1" fmla="*/ 956677 h 956677"/>
                <a:gd name="connsiteX2" fmla="*/ 1603144 w 1603184"/>
                <a:gd name="connsiteY2" fmla="*/ 890420 h 956677"/>
                <a:gd name="connsiteX3" fmla="*/ 1591249 w 1603184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0420 h 956677"/>
                <a:gd name="connsiteX3" fmla="*/ 1591249 w 1601181"/>
                <a:gd name="connsiteY3" fmla="*/ 0 h 956677"/>
                <a:gd name="connsiteX0" fmla="*/ 1591249 w 1597184"/>
                <a:gd name="connsiteY0" fmla="*/ 0 h 956677"/>
                <a:gd name="connsiteX1" fmla="*/ 0 w 1597184"/>
                <a:gd name="connsiteY1" fmla="*/ 956677 h 956677"/>
                <a:gd name="connsiteX2" fmla="*/ 1597114 w 1597184"/>
                <a:gd name="connsiteY2" fmla="*/ 890420 h 956677"/>
                <a:gd name="connsiteX3" fmla="*/ 1591249 w 1597184"/>
                <a:gd name="connsiteY3" fmla="*/ 0 h 956677"/>
                <a:gd name="connsiteX0" fmla="*/ 1593652 w 1597214"/>
                <a:gd name="connsiteY0" fmla="*/ 0 h 956677"/>
                <a:gd name="connsiteX1" fmla="*/ 0 w 1597214"/>
                <a:gd name="connsiteY1" fmla="*/ 956677 h 956677"/>
                <a:gd name="connsiteX2" fmla="*/ 1597114 w 1597214"/>
                <a:gd name="connsiteY2" fmla="*/ 890420 h 956677"/>
                <a:gd name="connsiteX3" fmla="*/ 1593652 w 1597214"/>
                <a:gd name="connsiteY3" fmla="*/ 0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373836" y="1638964"/>
              <a:ext cx="1177111" cy="117711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54865" y="3055924"/>
              <a:ext cx="1177111" cy="117711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373835" y="4472884"/>
              <a:ext cx="1177111" cy="117711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59688" y="1689568"/>
              <a:ext cx="1074501" cy="1151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營收</a:t>
              </a:r>
              <a:endPara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</a:t>
              </a:r>
              <a:endParaRPr lang="zh-TW" altLang="en-US" sz="3200" b="1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440718" y="3105870"/>
              <a:ext cx="1074501" cy="1151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薪資</a:t>
              </a:r>
              <a:endPara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</a:t>
              </a:r>
              <a:endParaRPr lang="zh-TW" altLang="en-US" sz="3200" b="1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459687" y="4522830"/>
              <a:ext cx="1074501" cy="1151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補貼</a:t>
              </a:r>
              <a:endPara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32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領</a:t>
              </a:r>
              <a:r>
                <a:rPr lang="zh-TW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據</a:t>
              </a:r>
              <a:endParaRPr lang="zh-TW" altLang="en-US" sz="3200" b="1" dirty="0"/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="" xmlns:a16="http://schemas.microsoft.com/office/drawing/2014/main" id="{AF6F9582-5F50-4574-8949-2CD0437B0DC1}"/>
                </a:ext>
              </a:extLst>
            </p:cNvPr>
            <p:cNvGrpSpPr/>
            <p:nvPr/>
          </p:nvGrpSpPr>
          <p:grpSpPr>
            <a:xfrm>
              <a:off x="737316" y="1467599"/>
              <a:ext cx="2254580" cy="4156341"/>
              <a:chOff x="433001" y="1399349"/>
              <a:chExt cx="2505075" cy="4618131"/>
            </a:xfrm>
          </p:grpSpPr>
          <p:sp>
            <p:nvSpPr>
              <p:cNvPr id="33" name="Freeform: Shape 59">
                <a:extLst>
                  <a:ext uri="{FF2B5EF4-FFF2-40B4-BE49-F238E27FC236}">
                    <a16:creationId xmlns="" xmlns:a16="http://schemas.microsoft.com/office/drawing/2014/main" id="{BABC89EB-3F75-4117-9609-4B56C3814165}"/>
                  </a:ext>
                </a:extLst>
              </p:cNvPr>
              <p:cNvSpPr/>
              <p:nvPr/>
            </p:nvSpPr>
            <p:spPr>
              <a:xfrm flipH="1">
                <a:off x="433001" y="1407380"/>
                <a:ext cx="2505075" cy="4610100"/>
              </a:xfrm>
              <a:custGeom>
                <a:avLst/>
                <a:gdLst>
                  <a:gd name="connsiteX0" fmla="*/ 2506574 w 2505075"/>
                  <a:gd name="connsiteY0" fmla="*/ 1319831 h 4610100"/>
                  <a:gd name="connsiteX1" fmla="*/ 2419896 w 2505075"/>
                  <a:gd name="connsiteY1" fmla="*/ 1597008 h 4610100"/>
                  <a:gd name="connsiteX2" fmla="*/ 2297024 w 2505075"/>
                  <a:gd name="connsiteY2" fmla="*/ 1953243 h 4610100"/>
                  <a:gd name="connsiteX3" fmla="*/ 2223681 w 2505075"/>
                  <a:gd name="connsiteY3" fmla="*/ 1977056 h 4610100"/>
                  <a:gd name="connsiteX4" fmla="*/ 2181771 w 2505075"/>
                  <a:gd name="connsiteY4" fmla="*/ 1967531 h 4610100"/>
                  <a:gd name="connsiteX5" fmla="*/ 2192249 w 2505075"/>
                  <a:gd name="connsiteY5" fmla="*/ 2057066 h 4610100"/>
                  <a:gd name="connsiteX6" fmla="*/ 2197964 w 2505075"/>
                  <a:gd name="connsiteY6" fmla="*/ 2281856 h 4610100"/>
                  <a:gd name="connsiteX7" fmla="*/ 2174151 w 2505075"/>
                  <a:gd name="connsiteY7" fmla="*/ 2359961 h 4610100"/>
                  <a:gd name="connsiteX8" fmla="*/ 2148434 w 2505075"/>
                  <a:gd name="connsiteY8" fmla="*/ 2443781 h 4610100"/>
                  <a:gd name="connsiteX9" fmla="*/ 2158911 w 2505075"/>
                  <a:gd name="connsiteY9" fmla="*/ 2773346 h 4610100"/>
                  <a:gd name="connsiteX10" fmla="*/ 2195106 w 2505075"/>
                  <a:gd name="connsiteY10" fmla="*/ 3105768 h 4610100"/>
                  <a:gd name="connsiteX11" fmla="*/ 2199869 w 2505075"/>
                  <a:gd name="connsiteY11" fmla="*/ 3123866 h 4610100"/>
                  <a:gd name="connsiteX12" fmla="*/ 2271306 w 2505075"/>
                  <a:gd name="connsiteY12" fmla="*/ 3309603 h 4610100"/>
                  <a:gd name="connsiteX13" fmla="*/ 2389416 w 2505075"/>
                  <a:gd name="connsiteY13" fmla="*/ 3806808 h 4610100"/>
                  <a:gd name="connsiteX14" fmla="*/ 2400846 w 2505075"/>
                  <a:gd name="connsiteY14" fmla="*/ 4025883 h 4610100"/>
                  <a:gd name="connsiteX15" fmla="*/ 2428469 w 2505075"/>
                  <a:gd name="connsiteY15" fmla="*/ 4251626 h 4610100"/>
                  <a:gd name="connsiteX16" fmla="*/ 2451329 w 2505075"/>
                  <a:gd name="connsiteY16" fmla="*/ 4492608 h 4610100"/>
                  <a:gd name="connsiteX17" fmla="*/ 2413229 w 2505075"/>
                  <a:gd name="connsiteY17" fmla="*/ 4541186 h 4610100"/>
                  <a:gd name="connsiteX18" fmla="*/ 2241779 w 2505075"/>
                  <a:gd name="connsiteY18" fmla="*/ 4529756 h 4610100"/>
                  <a:gd name="connsiteX19" fmla="*/ 2136051 w 2505075"/>
                  <a:gd name="connsiteY19" fmla="*/ 4560236 h 4610100"/>
                  <a:gd name="connsiteX20" fmla="*/ 1966506 w 2505075"/>
                  <a:gd name="connsiteY20" fmla="*/ 4604051 h 4610100"/>
                  <a:gd name="connsiteX21" fmla="*/ 1729334 w 2505075"/>
                  <a:gd name="connsiteY21" fmla="*/ 4564998 h 4610100"/>
                  <a:gd name="connsiteX22" fmla="*/ 1660753 w 2505075"/>
                  <a:gd name="connsiteY22" fmla="*/ 4506896 h 4610100"/>
                  <a:gd name="connsiteX23" fmla="*/ 1734096 w 2505075"/>
                  <a:gd name="connsiteY23" fmla="*/ 4407836 h 4610100"/>
                  <a:gd name="connsiteX24" fmla="*/ 1886496 w 2505075"/>
                  <a:gd name="connsiteY24" fmla="*/ 4358306 h 4610100"/>
                  <a:gd name="connsiteX25" fmla="*/ 1980794 w 2505075"/>
                  <a:gd name="connsiteY25" fmla="*/ 4264961 h 4610100"/>
                  <a:gd name="connsiteX26" fmla="*/ 1989366 w 2505075"/>
                  <a:gd name="connsiteY26" fmla="*/ 4249721 h 4610100"/>
                  <a:gd name="connsiteX27" fmla="*/ 2080806 w 2505075"/>
                  <a:gd name="connsiteY27" fmla="*/ 4107798 h 4610100"/>
                  <a:gd name="connsiteX28" fmla="*/ 2096998 w 2505075"/>
                  <a:gd name="connsiteY28" fmla="*/ 4062078 h 4610100"/>
                  <a:gd name="connsiteX29" fmla="*/ 1957934 w 2505075"/>
                  <a:gd name="connsiteY29" fmla="*/ 3826811 h 4610100"/>
                  <a:gd name="connsiteX30" fmla="*/ 1895069 w 2505075"/>
                  <a:gd name="connsiteY30" fmla="*/ 3535346 h 4610100"/>
                  <a:gd name="connsiteX31" fmla="*/ 1867446 w 2505075"/>
                  <a:gd name="connsiteY31" fmla="*/ 3420093 h 4610100"/>
                  <a:gd name="connsiteX32" fmla="*/ 1754098 w 2505075"/>
                  <a:gd name="connsiteY32" fmla="*/ 3091481 h 4610100"/>
                  <a:gd name="connsiteX33" fmla="*/ 1736001 w 2505075"/>
                  <a:gd name="connsiteY33" fmla="*/ 3229593 h 4610100"/>
                  <a:gd name="connsiteX34" fmla="*/ 1749336 w 2505075"/>
                  <a:gd name="connsiteY34" fmla="*/ 3292458 h 4610100"/>
                  <a:gd name="connsiteX35" fmla="*/ 1694091 w 2505075"/>
                  <a:gd name="connsiteY35" fmla="*/ 3704891 h 4610100"/>
                  <a:gd name="connsiteX36" fmla="*/ 1691234 w 2505075"/>
                  <a:gd name="connsiteY36" fmla="*/ 3723941 h 4610100"/>
                  <a:gd name="connsiteX37" fmla="*/ 1696948 w 2505075"/>
                  <a:gd name="connsiteY37" fmla="*/ 4043981 h 4610100"/>
                  <a:gd name="connsiteX38" fmla="*/ 1709331 w 2505075"/>
                  <a:gd name="connsiteY38" fmla="*/ 4361163 h 4610100"/>
                  <a:gd name="connsiteX39" fmla="*/ 1676946 w 2505075"/>
                  <a:gd name="connsiteY39" fmla="*/ 4403073 h 4610100"/>
                  <a:gd name="connsiteX40" fmla="*/ 1531214 w 2505075"/>
                  <a:gd name="connsiteY40" fmla="*/ 4415456 h 4610100"/>
                  <a:gd name="connsiteX41" fmla="*/ 1507401 w 2505075"/>
                  <a:gd name="connsiteY41" fmla="*/ 4398311 h 4610100"/>
                  <a:gd name="connsiteX42" fmla="*/ 1443584 w 2505075"/>
                  <a:gd name="connsiteY42" fmla="*/ 4370688 h 4610100"/>
                  <a:gd name="connsiteX43" fmla="*/ 1330236 w 2505075"/>
                  <a:gd name="connsiteY43" fmla="*/ 4422123 h 4610100"/>
                  <a:gd name="connsiteX44" fmla="*/ 1224509 w 2505075"/>
                  <a:gd name="connsiteY44" fmla="*/ 4439268 h 4610100"/>
                  <a:gd name="connsiteX45" fmla="*/ 1021626 w 2505075"/>
                  <a:gd name="connsiteY45" fmla="*/ 4407836 h 4610100"/>
                  <a:gd name="connsiteX46" fmla="*/ 957808 w 2505075"/>
                  <a:gd name="connsiteY46" fmla="*/ 4350686 h 4610100"/>
                  <a:gd name="connsiteX47" fmla="*/ 1040676 w 2505075"/>
                  <a:gd name="connsiteY47" fmla="*/ 4261151 h 4610100"/>
                  <a:gd name="connsiteX48" fmla="*/ 1143546 w 2505075"/>
                  <a:gd name="connsiteY48" fmla="*/ 4244958 h 4610100"/>
                  <a:gd name="connsiteX49" fmla="*/ 1253084 w 2505075"/>
                  <a:gd name="connsiteY49" fmla="*/ 4174473 h 4610100"/>
                  <a:gd name="connsiteX50" fmla="*/ 1324521 w 2505075"/>
                  <a:gd name="connsiteY50" fmla="*/ 4105893 h 4610100"/>
                  <a:gd name="connsiteX51" fmla="*/ 1391196 w 2505075"/>
                  <a:gd name="connsiteY51" fmla="*/ 4005881 h 4610100"/>
                  <a:gd name="connsiteX52" fmla="*/ 1395006 w 2505075"/>
                  <a:gd name="connsiteY52" fmla="*/ 3998261 h 4610100"/>
                  <a:gd name="connsiteX53" fmla="*/ 1400721 w 2505075"/>
                  <a:gd name="connsiteY53" fmla="*/ 3828716 h 4610100"/>
                  <a:gd name="connsiteX54" fmla="*/ 1386434 w 2505075"/>
                  <a:gd name="connsiteY54" fmla="*/ 3644883 h 4610100"/>
                  <a:gd name="connsiteX55" fmla="*/ 1354048 w 2505075"/>
                  <a:gd name="connsiteY55" fmla="*/ 3254358 h 4610100"/>
                  <a:gd name="connsiteX56" fmla="*/ 1377861 w 2505075"/>
                  <a:gd name="connsiteY56" fmla="*/ 3072431 h 4610100"/>
                  <a:gd name="connsiteX57" fmla="*/ 1424534 w 2505075"/>
                  <a:gd name="connsiteY57" fmla="*/ 2639996 h 4610100"/>
                  <a:gd name="connsiteX58" fmla="*/ 1406436 w 2505075"/>
                  <a:gd name="connsiteY58" fmla="*/ 2529506 h 4610100"/>
                  <a:gd name="connsiteX59" fmla="*/ 1377861 w 2505075"/>
                  <a:gd name="connsiteY59" fmla="*/ 2347578 h 4610100"/>
                  <a:gd name="connsiteX60" fmla="*/ 1215936 w 2505075"/>
                  <a:gd name="connsiteY60" fmla="*/ 2223753 h 4610100"/>
                  <a:gd name="connsiteX61" fmla="*/ 1086396 w 2505075"/>
                  <a:gd name="connsiteY61" fmla="*/ 2184701 h 4610100"/>
                  <a:gd name="connsiteX62" fmla="*/ 986383 w 2505075"/>
                  <a:gd name="connsiteY62" fmla="*/ 2132313 h 4610100"/>
                  <a:gd name="connsiteX63" fmla="*/ 962571 w 2505075"/>
                  <a:gd name="connsiteY63" fmla="*/ 2106596 h 4610100"/>
                  <a:gd name="connsiteX64" fmla="*/ 943521 w 2505075"/>
                  <a:gd name="connsiteY64" fmla="*/ 2053256 h 4610100"/>
                  <a:gd name="connsiteX65" fmla="*/ 900658 w 2505075"/>
                  <a:gd name="connsiteY65" fmla="*/ 2005631 h 4610100"/>
                  <a:gd name="connsiteX66" fmla="*/ 872083 w 2505075"/>
                  <a:gd name="connsiteY66" fmla="*/ 1971341 h 4610100"/>
                  <a:gd name="connsiteX67" fmla="*/ 328206 w 2505075"/>
                  <a:gd name="connsiteY67" fmla="*/ 1569386 h 4610100"/>
                  <a:gd name="connsiteX68" fmla="*/ 57696 w 2505075"/>
                  <a:gd name="connsiteY68" fmla="*/ 1357931 h 4610100"/>
                  <a:gd name="connsiteX69" fmla="*/ 13881 w 2505075"/>
                  <a:gd name="connsiteY69" fmla="*/ 1227438 h 4610100"/>
                  <a:gd name="connsiteX70" fmla="*/ 80556 w 2505075"/>
                  <a:gd name="connsiteY70" fmla="*/ 1016936 h 4610100"/>
                  <a:gd name="connsiteX71" fmla="*/ 122466 w 2505075"/>
                  <a:gd name="connsiteY71" fmla="*/ 955023 h 4610100"/>
                  <a:gd name="connsiteX72" fmla="*/ 173901 w 2505075"/>
                  <a:gd name="connsiteY72" fmla="*/ 856916 h 4610100"/>
                  <a:gd name="connsiteX73" fmla="*/ 238671 w 2505075"/>
                  <a:gd name="connsiteY73" fmla="*/ 852153 h 4610100"/>
                  <a:gd name="connsiteX74" fmla="*/ 484416 w 2505075"/>
                  <a:gd name="connsiteY74" fmla="*/ 1050273 h 4610100"/>
                  <a:gd name="connsiteX75" fmla="*/ 823506 w 2505075"/>
                  <a:gd name="connsiteY75" fmla="*/ 1307448 h 4610100"/>
                  <a:gd name="connsiteX76" fmla="*/ 878751 w 2505075"/>
                  <a:gd name="connsiteY76" fmla="*/ 1341738 h 4610100"/>
                  <a:gd name="connsiteX77" fmla="*/ 903516 w 2505075"/>
                  <a:gd name="connsiteY77" fmla="*/ 1341738 h 4610100"/>
                  <a:gd name="connsiteX78" fmla="*/ 958761 w 2505075"/>
                  <a:gd name="connsiteY78" fmla="*/ 1327451 h 4610100"/>
                  <a:gd name="connsiteX79" fmla="*/ 1323569 w 2505075"/>
                  <a:gd name="connsiteY79" fmla="*/ 1350311 h 4610100"/>
                  <a:gd name="connsiteX80" fmla="*/ 1364526 w 2505075"/>
                  <a:gd name="connsiteY80" fmla="*/ 1333166 h 4610100"/>
                  <a:gd name="connsiteX81" fmla="*/ 1507401 w 2505075"/>
                  <a:gd name="connsiteY81" fmla="*/ 1305543 h 4610100"/>
                  <a:gd name="connsiteX82" fmla="*/ 1575028 w 2505075"/>
                  <a:gd name="connsiteY82" fmla="*/ 1295066 h 4610100"/>
                  <a:gd name="connsiteX83" fmla="*/ 1603603 w 2505075"/>
                  <a:gd name="connsiteY83" fmla="*/ 1249346 h 4610100"/>
                  <a:gd name="connsiteX84" fmla="*/ 1627416 w 2505075"/>
                  <a:gd name="connsiteY84" fmla="*/ 1203626 h 4610100"/>
                  <a:gd name="connsiteX85" fmla="*/ 1640751 w 2505075"/>
                  <a:gd name="connsiteY85" fmla="*/ 1134093 h 4610100"/>
                  <a:gd name="connsiteX86" fmla="*/ 1663611 w 2505075"/>
                  <a:gd name="connsiteY86" fmla="*/ 1080753 h 4610100"/>
                  <a:gd name="connsiteX87" fmla="*/ 1724571 w 2505075"/>
                  <a:gd name="connsiteY87" fmla="*/ 1004553 h 4610100"/>
                  <a:gd name="connsiteX88" fmla="*/ 1882686 w 2505075"/>
                  <a:gd name="connsiteY88" fmla="*/ 815006 h 4610100"/>
                  <a:gd name="connsiteX89" fmla="*/ 1795056 w 2505075"/>
                  <a:gd name="connsiteY89" fmla="*/ 694991 h 4610100"/>
                  <a:gd name="connsiteX90" fmla="*/ 1750289 w 2505075"/>
                  <a:gd name="connsiteY90" fmla="*/ 562593 h 4610100"/>
                  <a:gd name="connsiteX91" fmla="*/ 1640751 w 2505075"/>
                  <a:gd name="connsiteY91" fmla="*/ 574023 h 4610100"/>
                  <a:gd name="connsiteX92" fmla="*/ 1596936 w 2505075"/>
                  <a:gd name="connsiteY92" fmla="*/ 552116 h 4610100"/>
                  <a:gd name="connsiteX93" fmla="*/ 1616939 w 2505075"/>
                  <a:gd name="connsiteY93" fmla="*/ 517826 h 4610100"/>
                  <a:gd name="connsiteX94" fmla="*/ 1655991 w 2505075"/>
                  <a:gd name="connsiteY94" fmla="*/ 376856 h 4610100"/>
                  <a:gd name="connsiteX95" fmla="*/ 1740764 w 2505075"/>
                  <a:gd name="connsiteY95" fmla="*/ 93963 h 4610100"/>
                  <a:gd name="connsiteX96" fmla="*/ 1922691 w 2505075"/>
                  <a:gd name="connsiteY96" fmla="*/ 10143 h 4610100"/>
                  <a:gd name="connsiteX97" fmla="*/ 2188439 w 2505075"/>
                  <a:gd name="connsiteY97" fmla="*/ 176831 h 4610100"/>
                  <a:gd name="connsiteX98" fmla="*/ 2235111 w 2505075"/>
                  <a:gd name="connsiteY98" fmla="*/ 248268 h 4610100"/>
                  <a:gd name="connsiteX99" fmla="*/ 2247494 w 2505075"/>
                  <a:gd name="connsiteY99" fmla="*/ 243506 h 4610100"/>
                  <a:gd name="connsiteX100" fmla="*/ 2219871 w 2505075"/>
                  <a:gd name="connsiteY100" fmla="*/ 305418 h 4610100"/>
                  <a:gd name="connsiteX101" fmla="*/ 2249399 w 2505075"/>
                  <a:gd name="connsiteY101" fmla="*/ 325421 h 4610100"/>
                  <a:gd name="connsiteX102" fmla="*/ 2239874 w 2505075"/>
                  <a:gd name="connsiteY102" fmla="*/ 371141 h 4610100"/>
                  <a:gd name="connsiteX103" fmla="*/ 2223681 w 2505075"/>
                  <a:gd name="connsiteY103" fmla="*/ 434958 h 4610100"/>
                  <a:gd name="connsiteX104" fmla="*/ 2216061 w 2505075"/>
                  <a:gd name="connsiteY104" fmla="*/ 522588 h 4610100"/>
                  <a:gd name="connsiteX105" fmla="*/ 2250351 w 2505075"/>
                  <a:gd name="connsiteY105" fmla="*/ 594026 h 4610100"/>
                  <a:gd name="connsiteX106" fmla="*/ 2282736 w 2505075"/>
                  <a:gd name="connsiteY106" fmla="*/ 631173 h 4610100"/>
                  <a:gd name="connsiteX107" fmla="*/ 2335124 w 2505075"/>
                  <a:gd name="connsiteY107" fmla="*/ 739758 h 4610100"/>
                  <a:gd name="connsiteX108" fmla="*/ 2486571 w 2505075"/>
                  <a:gd name="connsiteY108" fmla="*/ 1071228 h 4610100"/>
                  <a:gd name="connsiteX109" fmla="*/ 2503716 w 2505075"/>
                  <a:gd name="connsiteY109" fmla="*/ 1097898 h 4610100"/>
                  <a:gd name="connsiteX110" fmla="*/ 2506574 w 2505075"/>
                  <a:gd name="connsiteY110" fmla="*/ 1319831 h 4610100"/>
                  <a:gd name="connsiteX111" fmla="*/ 1273086 w 2505075"/>
                  <a:gd name="connsiteY111" fmla="*/ 1638918 h 4610100"/>
                  <a:gd name="connsiteX112" fmla="*/ 1242606 w 2505075"/>
                  <a:gd name="connsiteY112" fmla="*/ 1746551 h 4610100"/>
                  <a:gd name="connsiteX113" fmla="*/ 1279753 w 2505075"/>
                  <a:gd name="connsiteY113" fmla="*/ 1919906 h 4610100"/>
                  <a:gd name="connsiteX114" fmla="*/ 1308328 w 2505075"/>
                  <a:gd name="connsiteY114" fmla="*/ 1942766 h 4610100"/>
                  <a:gd name="connsiteX115" fmla="*/ 1478826 w 2505075"/>
                  <a:gd name="connsiteY115" fmla="*/ 1882758 h 4610100"/>
                  <a:gd name="connsiteX116" fmla="*/ 1497876 w 2505075"/>
                  <a:gd name="connsiteY116" fmla="*/ 1593198 h 4610100"/>
                  <a:gd name="connsiteX117" fmla="*/ 1435964 w 2505075"/>
                  <a:gd name="connsiteY117" fmla="*/ 1557956 h 4610100"/>
                  <a:gd name="connsiteX118" fmla="*/ 1208316 w 2505075"/>
                  <a:gd name="connsiteY118" fmla="*/ 1484613 h 4610100"/>
                  <a:gd name="connsiteX119" fmla="*/ 1161644 w 2505075"/>
                  <a:gd name="connsiteY119" fmla="*/ 1471278 h 4610100"/>
                  <a:gd name="connsiteX120" fmla="*/ 1078776 w 2505075"/>
                  <a:gd name="connsiteY120" fmla="*/ 1483661 h 4610100"/>
                  <a:gd name="connsiteX121" fmla="*/ 1273086 w 2505075"/>
                  <a:gd name="connsiteY121" fmla="*/ 1638918 h 4610100"/>
                  <a:gd name="connsiteX122" fmla="*/ 1464539 w 2505075"/>
                  <a:gd name="connsiteY122" fmla="*/ 2075163 h 4610100"/>
                  <a:gd name="connsiteX123" fmla="*/ 1359764 w 2505075"/>
                  <a:gd name="connsiteY123" fmla="*/ 2097071 h 4610100"/>
                  <a:gd name="connsiteX124" fmla="*/ 1322616 w 2505075"/>
                  <a:gd name="connsiteY124" fmla="*/ 2169461 h 4610100"/>
                  <a:gd name="connsiteX125" fmla="*/ 1340714 w 2505075"/>
                  <a:gd name="connsiteY125" fmla="*/ 2215181 h 4610100"/>
                  <a:gd name="connsiteX126" fmla="*/ 1420723 w 2505075"/>
                  <a:gd name="connsiteY126" fmla="*/ 2246613 h 4610100"/>
                  <a:gd name="connsiteX127" fmla="*/ 1455014 w 2505075"/>
                  <a:gd name="connsiteY127" fmla="*/ 2304716 h 4610100"/>
                  <a:gd name="connsiteX128" fmla="*/ 1459776 w 2505075"/>
                  <a:gd name="connsiteY128" fmla="*/ 2237088 h 4610100"/>
                  <a:gd name="connsiteX129" fmla="*/ 1464539 w 2505075"/>
                  <a:gd name="connsiteY129" fmla="*/ 2075163 h 461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2505075" h="4610100">
                    <a:moveTo>
                      <a:pt x="2506574" y="1319831"/>
                    </a:moveTo>
                    <a:cubicBezTo>
                      <a:pt x="2448471" y="1403651"/>
                      <a:pt x="2446566" y="1500806"/>
                      <a:pt x="2419896" y="1597008"/>
                    </a:cubicBezTo>
                    <a:cubicBezTo>
                      <a:pt x="2385606" y="1717976"/>
                      <a:pt x="2339886" y="1835133"/>
                      <a:pt x="2297024" y="1953243"/>
                    </a:cubicBezTo>
                    <a:cubicBezTo>
                      <a:pt x="2284641" y="1986581"/>
                      <a:pt x="2257971" y="1996106"/>
                      <a:pt x="2223681" y="1977056"/>
                    </a:cubicBezTo>
                    <a:cubicBezTo>
                      <a:pt x="2211299" y="1970388"/>
                      <a:pt x="2195106" y="1970388"/>
                      <a:pt x="2181771" y="1967531"/>
                    </a:cubicBezTo>
                    <a:cubicBezTo>
                      <a:pt x="2185581" y="2000868"/>
                      <a:pt x="2190344" y="2028491"/>
                      <a:pt x="2192249" y="2057066"/>
                    </a:cubicBezTo>
                    <a:cubicBezTo>
                      <a:pt x="2195106" y="2132313"/>
                      <a:pt x="2198916" y="2207561"/>
                      <a:pt x="2197964" y="2281856"/>
                    </a:cubicBezTo>
                    <a:cubicBezTo>
                      <a:pt x="2197964" y="2308526"/>
                      <a:pt x="2192249" y="2344721"/>
                      <a:pt x="2174151" y="2359961"/>
                    </a:cubicBezTo>
                    <a:cubicBezTo>
                      <a:pt x="2144624" y="2385678"/>
                      <a:pt x="2147481" y="2412348"/>
                      <a:pt x="2148434" y="2443781"/>
                    </a:cubicBezTo>
                    <a:cubicBezTo>
                      <a:pt x="2152244" y="2553318"/>
                      <a:pt x="2151291" y="2663808"/>
                      <a:pt x="2158911" y="2773346"/>
                    </a:cubicBezTo>
                    <a:cubicBezTo>
                      <a:pt x="2166531" y="2884788"/>
                      <a:pt x="2182724" y="2995278"/>
                      <a:pt x="2195106" y="3105768"/>
                    </a:cubicBezTo>
                    <a:cubicBezTo>
                      <a:pt x="2196059" y="3111483"/>
                      <a:pt x="2196059" y="3120056"/>
                      <a:pt x="2199869" y="3123866"/>
                    </a:cubicBezTo>
                    <a:cubicBezTo>
                      <a:pt x="2257971" y="3172443"/>
                      <a:pt x="2257019" y="3242928"/>
                      <a:pt x="2271306" y="3309603"/>
                    </a:cubicBezTo>
                    <a:cubicBezTo>
                      <a:pt x="2307501" y="3476291"/>
                      <a:pt x="2344649" y="3642978"/>
                      <a:pt x="2389416" y="3806808"/>
                    </a:cubicBezTo>
                    <a:cubicBezTo>
                      <a:pt x="2409419" y="3881103"/>
                      <a:pt x="2395131" y="3952541"/>
                      <a:pt x="2400846" y="4025883"/>
                    </a:cubicBezTo>
                    <a:cubicBezTo>
                      <a:pt x="2406561" y="4101131"/>
                      <a:pt x="2419896" y="4176378"/>
                      <a:pt x="2428469" y="4251626"/>
                    </a:cubicBezTo>
                    <a:cubicBezTo>
                      <a:pt x="2437041" y="4331636"/>
                      <a:pt x="2442756" y="4412598"/>
                      <a:pt x="2451329" y="4492608"/>
                    </a:cubicBezTo>
                    <a:cubicBezTo>
                      <a:pt x="2454186" y="4522136"/>
                      <a:pt x="2441804" y="4536423"/>
                      <a:pt x="2413229" y="4541186"/>
                    </a:cubicBezTo>
                    <a:cubicBezTo>
                      <a:pt x="2355126" y="4551663"/>
                      <a:pt x="2300834" y="4573571"/>
                      <a:pt x="2241779" y="4529756"/>
                    </a:cubicBezTo>
                    <a:cubicBezTo>
                      <a:pt x="2222729" y="4515468"/>
                      <a:pt x="2160816" y="4536423"/>
                      <a:pt x="2136051" y="4560236"/>
                    </a:cubicBezTo>
                    <a:cubicBezTo>
                      <a:pt x="2084616" y="4609766"/>
                      <a:pt x="2023656" y="4606908"/>
                      <a:pt x="1966506" y="4604051"/>
                    </a:cubicBezTo>
                    <a:cubicBezTo>
                      <a:pt x="1886496" y="4600241"/>
                      <a:pt x="1807439" y="4582143"/>
                      <a:pt x="1729334" y="4564998"/>
                    </a:cubicBezTo>
                    <a:cubicBezTo>
                      <a:pt x="1699806" y="4558331"/>
                      <a:pt x="1658848" y="4555473"/>
                      <a:pt x="1660753" y="4506896"/>
                    </a:cubicBezTo>
                    <a:cubicBezTo>
                      <a:pt x="1662659" y="4455461"/>
                      <a:pt x="1688376" y="4422123"/>
                      <a:pt x="1734096" y="4407836"/>
                    </a:cubicBezTo>
                    <a:cubicBezTo>
                      <a:pt x="1785531" y="4392596"/>
                      <a:pt x="1840776" y="4384023"/>
                      <a:pt x="1886496" y="4358306"/>
                    </a:cubicBezTo>
                    <a:cubicBezTo>
                      <a:pt x="1923644" y="4337351"/>
                      <a:pt x="1950314" y="4297346"/>
                      <a:pt x="1980794" y="4264961"/>
                    </a:cubicBezTo>
                    <a:cubicBezTo>
                      <a:pt x="1984603" y="4261151"/>
                      <a:pt x="1985556" y="4250673"/>
                      <a:pt x="1989366" y="4249721"/>
                    </a:cubicBezTo>
                    <a:cubicBezTo>
                      <a:pt x="2067471" y="4232576"/>
                      <a:pt x="2066519" y="4164948"/>
                      <a:pt x="2080806" y="4107798"/>
                    </a:cubicBezTo>
                    <a:cubicBezTo>
                      <a:pt x="2084616" y="4092558"/>
                      <a:pt x="2091284" y="4078271"/>
                      <a:pt x="2096998" y="4062078"/>
                    </a:cubicBezTo>
                    <a:cubicBezTo>
                      <a:pt x="1999844" y="4015406"/>
                      <a:pt x="1987461" y="3912536"/>
                      <a:pt x="1957934" y="3826811"/>
                    </a:cubicBezTo>
                    <a:cubicBezTo>
                      <a:pt x="1925548" y="3733466"/>
                      <a:pt x="1915071" y="3632501"/>
                      <a:pt x="1895069" y="3535346"/>
                    </a:cubicBezTo>
                    <a:cubicBezTo>
                      <a:pt x="1886496" y="3497246"/>
                      <a:pt x="1879828" y="3458193"/>
                      <a:pt x="1867446" y="3420093"/>
                    </a:cubicBezTo>
                    <a:cubicBezTo>
                      <a:pt x="1831251" y="3311508"/>
                      <a:pt x="1793151" y="3202923"/>
                      <a:pt x="1754098" y="3091481"/>
                    </a:cubicBezTo>
                    <a:cubicBezTo>
                      <a:pt x="1722666" y="3134343"/>
                      <a:pt x="1702664" y="3176253"/>
                      <a:pt x="1736001" y="3229593"/>
                    </a:cubicBezTo>
                    <a:cubicBezTo>
                      <a:pt x="1746478" y="3246738"/>
                      <a:pt x="1752194" y="3272456"/>
                      <a:pt x="1749336" y="3292458"/>
                    </a:cubicBezTo>
                    <a:cubicBezTo>
                      <a:pt x="1732191" y="3430571"/>
                      <a:pt x="1713141" y="3567731"/>
                      <a:pt x="1694091" y="3704891"/>
                    </a:cubicBezTo>
                    <a:cubicBezTo>
                      <a:pt x="1693139" y="3711558"/>
                      <a:pt x="1690281" y="3717273"/>
                      <a:pt x="1691234" y="3723941"/>
                    </a:cubicBezTo>
                    <a:cubicBezTo>
                      <a:pt x="1693139" y="3830621"/>
                      <a:pt x="1693139" y="3937301"/>
                      <a:pt x="1696948" y="4043981"/>
                    </a:cubicBezTo>
                    <a:cubicBezTo>
                      <a:pt x="1699806" y="4149708"/>
                      <a:pt x="1704569" y="4255436"/>
                      <a:pt x="1709331" y="4361163"/>
                    </a:cubicBezTo>
                    <a:cubicBezTo>
                      <a:pt x="1710284" y="4386881"/>
                      <a:pt x="1701711" y="4401168"/>
                      <a:pt x="1676946" y="4403073"/>
                    </a:cubicBezTo>
                    <a:cubicBezTo>
                      <a:pt x="1628369" y="4407836"/>
                      <a:pt x="1579791" y="4412598"/>
                      <a:pt x="1531214" y="4415456"/>
                    </a:cubicBezTo>
                    <a:cubicBezTo>
                      <a:pt x="1523594" y="4415456"/>
                      <a:pt x="1510259" y="4405931"/>
                      <a:pt x="1507401" y="4398311"/>
                    </a:cubicBezTo>
                    <a:cubicBezTo>
                      <a:pt x="1496923" y="4363068"/>
                      <a:pt x="1470253" y="4360211"/>
                      <a:pt x="1443584" y="4370688"/>
                    </a:cubicBezTo>
                    <a:cubicBezTo>
                      <a:pt x="1404531" y="4384976"/>
                      <a:pt x="1369289" y="4408788"/>
                      <a:pt x="1330236" y="4422123"/>
                    </a:cubicBezTo>
                    <a:cubicBezTo>
                      <a:pt x="1296898" y="4433553"/>
                      <a:pt x="1259751" y="4442126"/>
                      <a:pt x="1224509" y="4439268"/>
                    </a:cubicBezTo>
                    <a:cubicBezTo>
                      <a:pt x="1155929" y="4433553"/>
                      <a:pt x="1088301" y="4423076"/>
                      <a:pt x="1021626" y="4407836"/>
                    </a:cubicBezTo>
                    <a:cubicBezTo>
                      <a:pt x="994004" y="4402121"/>
                      <a:pt x="954951" y="4395453"/>
                      <a:pt x="957808" y="4350686"/>
                    </a:cubicBezTo>
                    <a:cubicBezTo>
                      <a:pt x="960666" y="4304966"/>
                      <a:pt x="997814" y="4267818"/>
                      <a:pt x="1040676" y="4261151"/>
                    </a:cubicBezTo>
                    <a:cubicBezTo>
                      <a:pt x="1074966" y="4256388"/>
                      <a:pt x="1109256" y="4250673"/>
                      <a:pt x="1143546" y="4244958"/>
                    </a:cubicBezTo>
                    <a:cubicBezTo>
                      <a:pt x="1190219" y="4237338"/>
                      <a:pt x="1227366" y="4219241"/>
                      <a:pt x="1253084" y="4174473"/>
                    </a:cubicBezTo>
                    <a:cubicBezTo>
                      <a:pt x="1268323" y="4146851"/>
                      <a:pt x="1303566" y="4131611"/>
                      <a:pt x="1324521" y="4105893"/>
                    </a:cubicBezTo>
                    <a:cubicBezTo>
                      <a:pt x="1349286" y="4075413"/>
                      <a:pt x="1369289" y="4039218"/>
                      <a:pt x="1391196" y="4005881"/>
                    </a:cubicBezTo>
                    <a:cubicBezTo>
                      <a:pt x="1393101" y="4003023"/>
                      <a:pt x="1395959" y="3998261"/>
                      <a:pt x="1395006" y="3998261"/>
                    </a:cubicBezTo>
                    <a:cubicBezTo>
                      <a:pt x="1330236" y="3941111"/>
                      <a:pt x="1417866" y="3888723"/>
                      <a:pt x="1400721" y="3828716"/>
                    </a:cubicBezTo>
                    <a:cubicBezTo>
                      <a:pt x="1383576" y="3770613"/>
                      <a:pt x="1383576" y="3705843"/>
                      <a:pt x="1386434" y="3644883"/>
                    </a:cubicBezTo>
                    <a:cubicBezTo>
                      <a:pt x="1394053" y="3512486"/>
                      <a:pt x="1378814" y="3383898"/>
                      <a:pt x="1354048" y="3254358"/>
                    </a:cubicBezTo>
                    <a:cubicBezTo>
                      <a:pt x="1343571" y="3197208"/>
                      <a:pt x="1367384" y="3133391"/>
                      <a:pt x="1377861" y="3072431"/>
                    </a:cubicBezTo>
                    <a:cubicBezTo>
                      <a:pt x="1404531" y="2929556"/>
                      <a:pt x="1420723" y="2785728"/>
                      <a:pt x="1424534" y="2639996"/>
                    </a:cubicBezTo>
                    <a:cubicBezTo>
                      <a:pt x="1425486" y="2604753"/>
                      <a:pt x="1413103" y="2569511"/>
                      <a:pt x="1406436" y="2529506"/>
                    </a:cubicBezTo>
                    <a:cubicBezTo>
                      <a:pt x="1451203" y="2481881"/>
                      <a:pt x="1438821" y="2392346"/>
                      <a:pt x="1377861" y="2347578"/>
                    </a:cubicBezTo>
                    <a:cubicBezTo>
                      <a:pt x="1322616" y="2307573"/>
                      <a:pt x="1267371" y="2268521"/>
                      <a:pt x="1215936" y="2223753"/>
                    </a:cubicBezTo>
                    <a:cubicBezTo>
                      <a:pt x="1176884" y="2189463"/>
                      <a:pt x="1133069" y="2173271"/>
                      <a:pt x="1086396" y="2184701"/>
                    </a:cubicBezTo>
                    <a:cubicBezTo>
                      <a:pt x="1033056" y="2197083"/>
                      <a:pt x="1021626" y="2144696"/>
                      <a:pt x="986383" y="2132313"/>
                    </a:cubicBezTo>
                    <a:cubicBezTo>
                      <a:pt x="976858" y="2129456"/>
                      <a:pt x="967333" y="2117073"/>
                      <a:pt x="962571" y="2106596"/>
                    </a:cubicBezTo>
                    <a:cubicBezTo>
                      <a:pt x="954951" y="2091356"/>
                      <a:pt x="951141" y="2074211"/>
                      <a:pt x="943521" y="2053256"/>
                    </a:cubicBezTo>
                    <a:cubicBezTo>
                      <a:pt x="912089" y="2063733"/>
                      <a:pt x="887323" y="2058018"/>
                      <a:pt x="900658" y="2005631"/>
                    </a:cubicBezTo>
                    <a:cubicBezTo>
                      <a:pt x="902564" y="1997058"/>
                      <a:pt x="884466" y="1979913"/>
                      <a:pt x="872083" y="1971341"/>
                    </a:cubicBezTo>
                    <a:cubicBezTo>
                      <a:pt x="691108" y="1837038"/>
                      <a:pt x="508228" y="1703688"/>
                      <a:pt x="328206" y="1569386"/>
                    </a:cubicBezTo>
                    <a:cubicBezTo>
                      <a:pt x="231051" y="1496996"/>
                      <a:pt x="155803" y="1429368"/>
                      <a:pt x="57696" y="1357931"/>
                    </a:cubicBezTo>
                    <a:cubicBezTo>
                      <a:pt x="10071" y="1322688"/>
                      <a:pt x="-2312" y="1280778"/>
                      <a:pt x="13881" y="1227438"/>
                    </a:cubicBezTo>
                    <a:cubicBezTo>
                      <a:pt x="34836" y="1156953"/>
                      <a:pt x="55791" y="1085516"/>
                      <a:pt x="80556" y="1016936"/>
                    </a:cubicBezTo>
                    <a:cubicBezTo>
                      <a:pt x="88176" y="994076"/>
                      <a:pt x="110083" y="976931"/>
                      <a:pt x="122466" y="955023"/>
                    </a:cubicBezTo>
                    <a:cubicBezTo>
                      <a:pt x="140563" y="923591"/>
                      <a:pt x="156756" y="889301"/>
                      <a:pt x="173901" y="856916"/>
                    </a:cubicBezTo>
                    <a:cubicBezTo>
                      <a:pt x="192951" y="823578"/>
                      <a:pt x="213906" y="832151"/>
                      <a:pt x="238671" y="852153"/>
                    </a:cubicBezTo>
                    <a:cubicBezTo>
                      <a:pt x="326301" y="921686"/>
                      <a:pt x="394881" y="981693"/>
                      <a:pt x="484416" y="1050273"/>
                    </a:cubicBezTo>
                    <a:cubicBezTo>
                      <a:pt x="594906" y="1137903"/>
                      <a:pt x="709206" y="1222676"/>
                      <a:pt x="823506" y="1307448"/>
                    </a:cubicBezTo>
                    <a:cubicBezTo>
                      <a:pt x="840651" y="1320783"/>
                      <a:pt x="859701" y="1332213"/>
                      <a:pt x="878751" y="1341738"/>
                    </a:cubicBezTo>
                    <a:cubicBezTo>
                      <a:pt x="885418" y="1345548"/>
                      <a:pt x="895896" y="1343643"/>
                      <a:pt x="903516" y="1341738"/>
                    </a:cubicBezTo>
                    <a:cubicBezTo>
                      <a:pt x="922566" y="1337928"/>
                      <a:pt x="940664" y="1326498"/>
                      <a:pt x="958761" y="1327451"/>
                    </a:cubicBezTo>
                    <a:cubicBezTo>
                      <a:pt x="1080681" y="1334118"/>
                      <a:pt x="1201648" y="1343643"/>
                      <a:pt x="1323569" y="1350311"/>
                    </a:cubicBezTo>
                    <a:cubicBezTo>
                      <a:pt x="1336903" y="1351263"/>
                      <a:pt x="1351191" y="1338881"/>
                      <a:pt x="1364526" y="1333166"/>
                    </a:cubicBezTo>
                    <a:cubicBezTo>
                      <a:pt x="1410246" y="1314116"/>
                      <a:pt x="1450251" y="1278873"/>
                      <a:pt x="1507401" y="1305543"/>
                    </a:cubicBezTo>
                    <a:cubicBezTo>
                      <a:pt x="1524546" y="1314116"/>
                      <a:pt x="1555026" y="1305543"/>
                      <a:pt x="1575028" y="1295066"/>
                    </a:cubicBezTo>
                    <a:cubicBezTo>
                      <a:pt x="1588364" y="1288398"/>
                      <a:pt x="1595031" y="1265538"/>
                      <a:pt x="1603603" y="1249346"/>
                    </a:cubicBezTo>
                    <a:cubicBezTo>
                      <a:pt x="1612176" y="1234106"/>
                      <a:pt x="1622653" y="1219818"/>
                      <a:pt x="1627416" y="1203626"/>
                    </a:cubicBezTo>
                    <a:cubicBezTo>
                      <a:pt x="1634084" y="1180766"/>
                      <a:pt x="1635036" y="1156953"/>
                      <a:pt x="1640751" y="1134093"/>
                    </a:cubicBezTo>
                    <a:cubicBezTo>
                      <a:pt x="1645514" y="1115996"/>
                      <a:pt x="1652181" y="1095993"/>
                      <a:pt x="1663611" y="1080753"/>
                    </a:cubicBezTo>
                    <a:cubicBezTo>
                      <a:pt x="1681709" y="1054083"/>
                      <a:pt x="1710284" y="1033128"/>
                      <a:pt x="1724571" y="1004553"/>
                    </a:cubicBezTo>
                    <a:cubicBezTo>
                      <a:pt x="1760766" y="929306"/>
                      <a:pt x="1796961" y="855963"/>
                      <a:pt x="1882686" y="815006"/>
                    </a:cubicBezTo>
                    <a:cubicBezTo>
                      <a:pt x="1852206" y="771191"/>
                      <a:pt x="1833156" y="708326"/>
                      <a:pt x="1795056" y="694991"/>
                    </a:cubicBezTo>
                    <a:cubicBezTo>
                      <a:pt x="1712189" y="665463"/>
                      <a:pt x="1756003" y="608313"/>
                      <a:pt x="1750289" y="562593"/>
                    </a:cubicBezTo>
                    <a:cubicBezTo>
                      <a:pt x="1712189" y="567356"/>
                      <a:pt x="1676946" y="573071"/>
                      <a:pt x="1640751" y="574023"/>
                    </a:cubicBezTo>
                    <a:cubicBezTo>
                      <a:pt x="1626464" y="574023"/>
                      <a:pt x="1612176" y="559736"/>
                      <a:pt x="1596936" y="552116"/>
                    </a:cubicBezTo>
                    <a:cubicBezTo>
                      <a:pt x="1603603" y="540686"/>
                      <a:pt x="1608366" y="526398"/>
                      <a:pt x="1616939" y="517826"/>
                    </a:cubicBezTo>
                    <a:cubicBezTo>
                      <a:pt x="1657896" y="477821"/>
                      <a:pt x="1669326" y="434958"/>
                      <a:pt x="1655991" y="376856"/>
                    </a:cubicBezTo>
                    <a:cubicBezTo>
                      <a:pt x="1632178" y="269223"/>
                      <a:pt x="1644561" y="163496"/>
                      <a:pt x="1740764" y="93963"/>
                    </a:cubicBezTo>
                    <a:cubicBezTo>
                      <a:pt x="1794103" y="54911"/>
                      <a:pt x="1858873" y="24431"/>
                      <a:pt x="1922691" y="10143"/>
                    </a:cubicBezTo>
                    <a:cubicBezTo>
                      <a:pt x="2017941" y="-10812"/>
                      <a:pt x="2150339" y="81581"/>
                      <a:pt x="2188439" y="176831"/>
                    </a:cubicBezTo>
                    <a:cubicBezTo>
                      <a:pt x="2198916" y="202548"/>
                      <a:pt x="2219871" y="224456"/>
                      <a:pt x="2235111" y="248268"/>
                    </a:cubicBezTo>
                    <a:cubicBezTo>
                      <a:pt x="2238921" y="246363"/>
                      <a:pt x="2243684" y="245411"/>
                      <a:pt x="2247494" y="243506"/>
                    </a:cubicBezTo>
                    <a:cubicBezTo>
                      <a:pt x="2237969" y="265413"/>
                      <a:pt x="2228444" y="288273"/>
                      <a:pt x="2219871" y="305418"/>
                    </a:cubicBezTo>
                    <a:cubicBezTo>
                      <a:pt x="2232254" y="313991"/>
                      <a:pt x="2249399" y="318753"/>
                      <a:pt x="2249399" y="325421"/>
                    </a:cubicBezTo>
                    <a:cubicBezTo>
                      <a:pt x="2250351" y="340661"/>
                      <a:pt x="2249399" y="364473"/>
                      <a:pt x="2239874" y="371141"/>
                    </a:cubicBezTo>
                    <a:cubicBezTo>
                      <a:pt x="2212251" y="390191"/>
                      <a:pt x="2217014" y="407336"/>
                      <a:pt x="2223681" y="434958"/>
                    </a:cubicBezTo>
                    <a:cubicBezTo>
                      <a:pt x="2230349" y="462581"/>
                      <a:pt x="2222729" y="494013"/>
                      <a:pt x="2216061" y="522588"/>
                    </a:cubicBezTo>
                    <a:cubicBezTo>
                      <a:pt x="2208441" y="557831"/>
                      <a:pt x="2205584" y="583548"/>
                      <a:pt x="2250351" y="594026"/>
                    </a:cubicBezTo>
                    <a:cubicBezTo>
                      <a:pt x="2263686" y="596883"/>
                      <a:pt x="2275116" y="616886"/>
                      <a:pt x="2282736" y="631173"/>
                    </a:cubicBezTo>
                    <a:cubicBezTo>
                      <a:pt x="2301786" y="666416"/>
                      <a:pt x="2313216" y="706421"/>
                      <a:pt x="2335124" y="739758"/>
                    </a:cubicBezTo>
                    <a:cubicBezTo>
                      <a:pt x="2401799" y="845486"/>
                      <a:pt x="2458949" y="945498"/>
                      <a:pt x="2486571" y="1071228"/>
                    </a:cubicBezTo>
                    <a:cubicBezTo>
                      <a:pt x="2488476" y="1080753"/>
                      <a:pt x="2498001" y="1089326"/>
                      <a:pt x="2503716" y="1097898"/>
                    </a:cubicBezTo>
                    <a:cubicBezTo>
                      <a:pt x="2506574" y="1174098"/>
                      <a:pt x="2506574" y="1246488"/>
                      <a:pt x="2506574" y="1319831"/>
                    </a:cubicBezTo>
                    <a:close/>
                    <a:moveTo>
                      <a:pt x="1273086" y="1638918"/>
                    </a:moveTo>
                    <a:cubicBezTo>
                      <a:pt x="1260703" y="1678923"/>
                      <a:pt x="1240701" y="1713213"/>
                      <a:pt x="1242606" y="1746551"/>
                    </a:cubicBezTo>
                    <a:cubicBezTo>
                      <a:pt x="1247369" y="1804653"/>
                      <a:pt x="1264514" y="1862756"/>
                      <a:pt x="1279753" y="1919906"/>
                    </a:cubicBezTo>
                    <a:cubicBezTo>
                      <a:pt x="1282611" y="1929431"/>
                      <a:pt x="1301661" y="1944671"/>
                      <a:pt x="1308328" y="1942766"/>
                    </a:cubicBezTo>
                    <a:cubicBezTo>
                      <a:pt x="1365478" y="1924668"/>
                      <a:pt x="1420723" y="1903713"/>
                      <a:pt x="1478826" y="1882758"/>
                    </a:cubicBezTo>
                    <a:cubicBezTo>
                      <a:pt x="1432153" y="1777031"/>
                      <a:pt x="1483589" y="1684638"/>
                      <a:pt x="1497876" y="1593198"/>
                    </a:cubicBezTo>
                    <a:cubicBezTo>
                      <a:pt x="1474064" y="1579863"/>
                      <a:pt x="1451203" y="1573196"/>
                      <a:pt x="1435964" y="1557956"/>
                    </a:cubicBezTo>
                    <a:cubicBezTo>
                      <a:pt x="1372146" y="1493186"/>
                      <a:pt x="1285469" y="1505568"/>
                      <a:pt x="1208316" y="1484613"/>
                    </a:cubicBezTo>
                    <a:cubicBezTo>
                      <a:pt x="1193076" y="1480803"/>
                      <a:pt x="1176884" y="1476041"/>
                      <a:pt x="1161644" y="1471278"/>
                    </a:cubicBezTo>
                    <a:cubicBezTo>
                      <a:pt x="1133069" y="1461753"/>
                      <a:pt x="1103541" y="1450323"/>
                      <a:pt x="1078776" y="1483661"/>
                    </a:cubicBezTo>
                    <a:cubicBezTo>
                      <a:pt x="1146404" y="1537001"/>
                      <a:pt x="1211173" y="1588436"/>
                      <a:pt x="1273086" y="1638918"/>
                    </a:cubicBezTo>
                    <a:close/>
                    <a:moveTo>
                      <a:pt x="1464539" y="2075163"/>
                    </a:moveTo>
                    <a:cubicBezTo>
                      <a:pt x="1427391" y="2082783"/>
                      <a:pt x="1393101" y="2089451"/>
                      <a:pt x="1359764" y="2097071"/>
                    </a:cubicBezTo>
                    <a:cubicBezTo>
                      <a:pt x="1318806" y="2106596"/>
                      <a:pt x="1305471" y="2129456"/>
                      <a:pt x="1322616" y="2169461"/>
                    </a:cubicBezTo>
                    <a:cubicBezTo>
                      <a:pt x="1329284" y="2184701"/>
                      <a:pt x="1334998" y="2199941"/>
                      <a:pt x="1340714" y="2215181"/>
                    </a:cubicBezTo>
                    <a:cubicBezTo>
                      <a:pt x="1396911" y="2194226"/>
                      <a:pt x="1396911" y="2194226"/>
                      <a:pt x="1420723" y="2246613"/>
                    </a:cubicBezTo>
                    <a:cubicBezTo>
                      <a:pt x="1428344" y="2262806"/>
                      <a:pt x="1438821" y="2278046"/>
                      <a:pt x="1455014" y="2304716"/>
                    </a:cubicBezTo>
                    <a:cubicBezTo>
                      <a:pt x="1456919" y="2271378"/>
                      <a:pt x="1451203" y="2248518"/>
                      <a:pt x="1459776" y="2237088"/>
                    </a:cubicBezTo>
                    <a:cubicBezTo>
                      <a:pt x="1499781" y="2183748"/>
                      <a:pt x="1503591" y="2132313"/>
                      <a:pt x="1464539" y="20751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64">
                <a:extLst>
                  <a:ext uri="{FF2B5EF4-FFF2-40B4-BE49-F238E27FC236}">
                    <a16:creationId xmlns="" xmlns:a16="http://schemas.microsoft.com/office/drawing/2014/main" id="{F28995D4-E552-4FDA-9368-7115F72FE9EE}"/>
                  </a:ext>
                </a:extLst>
              </p:cNvPr>
              <p:cNvSpPr/>
              <p:nvPr/>
            </p:nvSpPr>
            <p:spPr>
              <a:xfrm flipH="1">
                <a:off x="700577" y="1399349"/>
                <a:ext cx="647458" cy="566880"/>
              </a:xfrm>
              <a:custGeom>
                <a:avLst/>
                <a:gdLst>
                  <a:gd name="connsiteX0" fmla="*/ 325755 w 647458"/>
                  <a:gd name="connsiteY0" fmla="*/ 3000 h 566880"/>
                  <a:gd name="connsiteX1" fmla="*/ 143828 w 647458"/>
                  <a:gd name="connsiteY1" fmla="*/ 86820 h 566880"/>
                  <a:gd name="connsiteX2" fmla="*/ 59055 w 647458"/>
                  <a:gd name="connsiteY2" fmla="*/ 369713 h 566880"/>
                  <a:gd name="connsiteX3" fmla="*/ 20003 w 647458"/>
                  <a:gd name="connsiteY3" fmla="*/ 510683 h 566880"/>
                  <a:gd name="connsiteX4" fmla="*/ 0 w 647458"/>
                  <a:gd name="connsiteY4" fmla="*/ 544973 h 566880"/>
                  <a:gd name="connsiteX5" fmla="*/ 43815 w 647458"/>
                  <a:gd name="connsiteY5" fmla="*/ 566880 h 566880"/>
                  <a:gd name="connsiteX6" fmla="*/ 65495 w 647458"/>
                  <a:gd name="connsiteY6" fmla="*/ 564618 h 566880"/>
                  <a:gd name="connsiteX7" fmla="*/ 178721 w 647458"/>
                  <a:gd name="connsiteY7" fmla="*/ 530129 h 566880"/>
                  <a:gd name="connsiteX8" fmla="*/ 603774 w 647458"/>
                  <a:gd name="connsiteY8" fmla="*/ 274215 h 566880"/>
                  <a:gd name="connsiteX9" fmla="*/ 647458 w 647458"/>
                  <a:gd name="connsiteY9" fmla="*/ 237555 h 566880"/>
                  <a:gd name="connsiteX10" fmla="*/ 638175 w 647458"/>
                  <a:gd name="connsiteY10" fmla="*/ 241125 h 566880"/>
                  <a:gd name="connsiteX11" fmla="*/ 591503 w 647458"/>
                  <a:gd name="connsiteY11" fmla="*/ 169688 h 566880"/>
                  <a:gd name="connsiteX12" fmla="*/ 325755 w 647458"/>
                  <a:gd name="connsiteY12" fmla="*/ 3000 h 566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458" h="566880">
                    <a:moveTo>
                      <a:pt x="325755" y="3000"/>
                    </a:moveTo>
                    <a:cubicBezTo>
                      <a:pt x="261937" y="17288"/>
                      <a:pt x="197167" y="47768"/>
                      <a:pt x="143828" y="86820"/>
                    </a:cubicBezTo>
                    <a:cubicBezTo>
                      <a:pt x="47625" y="156353"/>
                      <a:pt x="35242" y="262080"/>
                      <a:pt x="59055" y="369713"/>
                    </a:cubicBezTo>
                    <a:cubicBezTo>
                      <a:pt x="72390" y="427815"/>
                      <a:pt x="60960" y="470678"/>
                      <a:pt x="20003" y="510683"/>
                    </a:cubicBezTo>
                    <a:cubicBezTo>
                      <a:pt x="11430" y="519255"/>
                      <a:pt x="6667" y="533543"/>
                      <a:pt x="0" y="544973"/>
                    </a:cubicBezTo>
                    <a:cubicBezTo>
                      <a:pt x="15240" y="552593"/>
                      <a:pt x="29528" y="566880"/>
                      <a:pt x="43815" y="566880"/>
                    </a:cubicBezTo>
                    <a:lnTo>
                      <a:pt x="65495" y="564618"/>
                    </a:lnTo>
                    <a:lnTo>
                      <a:pt x="178721" y="530129"/>
                    </a:lnTo>
                    <a:cubicBezTo>
                      <a:pt x="449670" y="395635"/>
                      <a:pt x="455226" y="398414"/>
                      <a:pt x="603774" y="274215"/>
                    </a:cubicBezTo>
                    <a:lnTo>
                      <a:pt x="647458" y="237555"/>
                    </a:lnTo>
                    <a:lnTo>
                      <a:pt x="638175" y="241125"/>
                    </a:lnTo>
                    <a:cubicBezTo>
                      <a:pt x="622935" y="217313"/>
                      <a:pt x="601980" y="195405"/>
                      <a:pt x="591503" y="169688"/>
                    </a:cubicBezTo>
                    <a:cubicBezTo>
                      <a:pt x="553403" y="74438"/>
                      <a:pt x="421005" y="-17955"/>
                      <a:pt x="325755" y="30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249838" y="5597373"/>
            <a:ext cx="11760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註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如營業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人銷售額與稅額申報書(401或403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)及單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月統一發票明細表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、查定課徵核定稅額繳款書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(405)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、單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月自結營收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報表</a:t>
            </a: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　 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或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其他可資證明文件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註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勞保投保單位或就業保險投保單位被保險人名冊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不包括部分工時員工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，勞工退休金計算名冊、或其他經主管機關認可之文件。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99395" y="5535560"/>
            <a:ext cx="11593210" cy="0"/>
          </a:xfrm>
          <a:prstGeom prst="line">
            <a:avLst/>
          </a:prstGeom>
          <a:ln w="25400">
            <a:solidFill>
              <a:srgbClr val="0C9B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9429546" y="313028"/>
            <a:ext cx="2469182" cy="1349788"/>
            <a:chOff x="9429546" y="313028"/>
            <a:chExt cx="2469182" cy="1349788"/>
          </a:xfrm>
        </p:grpSpPr>
        <p:grpSp>
          <p:nvGrpSpPr>
            <p:cNvPr id="48" name="群組 47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9647938" y="1016485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申請資</a:t>
              </a: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265990" y="1866095"/>
            <a:ext cx="9741806" cy="3985119"/>
            <a:chOff x="1220270" y="2322010"/>
            <a:chExt cx="9741806" cy="3985119"/>
          </a:xfrm>
        </p:grpSpPr>
        <p:sp>
          <p:nvSpPr>
            <p:cNvPr id="27" name="圓角矩形 26"/>
            <p:cNvSpPr/>
            <p:nvPr/>
          </p:nvSpPr>
          <p:spPr>
            <a:xfrm>
              <a:off x="7712006" y="2999483"/>
              <a:ext cx="3191156" cy="128041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26756" y="5375375"/>
              <a:ext cx="717204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u"/>
              </a:pPr>
              <a:r>
                <a:rPr lang="zh-TW" altLang="en-US" sz="26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一次</a:t>
              </a:r>
              <a:r>
                <a:rPr lang="zh-TW" altLang="en-US" sz="2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申請、</a:t>
              </a:r>
              <a:r>
                <a:rPr lang="zh-TW" altLang="en-US" sz="26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一次</a:t>
              </a:r>
              <a:r>
                <a:rPr lang="zh-TW" altLang="en-US" sz="2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撥付、</a:t>
              </a:r>
              <a:r>
                <a:rPr lang="zh-TW" altLang="en-US" sz="26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一次性</a:t>
              </a:r>
              <a:r>
                <a:rPr lang="zh-TW" altLang="en-US" sz="2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補貼。</a:t>
              </a:r>
              <a:endParaRPr lang="en-US" altLang="zh-TW" sz="2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457200" indent="-457200">
                <a:buFont typeface="Wingdings" panose="05000000000000000000" pitchFamily="2" charset="2"/>
                <a:buChar char="u"/>
              </a:pPr>
              <a:r>
                <a:rPr lang="zh-TW" altLang="en-US" sz="2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不論艱困</a:t>
              </a:r>
              <a:r>
                <a:rPr lang="zh-TW" altLang="en-US" sz="2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發生</a:t>
              </a:r>
              <a:r>
                <a:rPr lang="zh-TW" altLang="en-US" sz="2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月份，</a:t>
              </a:r>
              <a:r>
                <a:rPr lang="zh-TW" altLang="en-US" sz="2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不論員工數是否</a:t>
              </a:r>
              <a:r>
                <a:rPr lang="zh-TW" altLang="en-US" sz="2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變動</a:t>
              </a:r>
              <a:r>
                <a:rPr lang="zh-TW" altLang="en-US" sz="2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</a:t>
              </a:r>
              <a:endParaRPr lang="en-US" altLang="zh-TW" sz="2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706051" y="3284799"/>
              <a:ext cx="31732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一次性營運資金</a:t>
              </a:r>
              <a:endPara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eaLnBrk="0" hangingPunct="0"/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補貼總額</a:t>
              </a: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1244088" y="2999483"/>
              <a:ext cx="3191156" cy="128041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318119" y="3284799"/>
              <a:ext cx="30933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109</a:t>
              </a:r>
              <a:r>
                <a:rPr lang="zh-TW" altLang="zh-TW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年</a:t>
              </a:r>
              <a:r>
                <a:rPr lang="en-US" altLang="zh-TW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r>
                <a:rPr lang="zh-TW" altLang="zh-TW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r>
                <a:rPr lang="zh-TW" altLang="en-US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正職</a:t>
              </a:r>
              <a:endParaRPr lang="en-US" altLang="zh-TW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eaLnBrk="0" hangingPunct="0"/>
              <a:r>
                <a:rPr lang="zh-TW" altLang="zh-TW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投保人數</a:t>
              </a:r>
              <a:endPara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5236968" y="2999483"/>
              <a:ext cx="1490755" cy="128041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213150" y="3487544"/>
              <a:ext cx="151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萬元</a:t>
              </a:r>
            </a:p>
          </p:txBody>
        </p:sp>
        <p:sp>
          <p:nvSpPr>
            <p:cNvPr id="38" name="乘號 37"/>
            <p:cNvSpPr/>
            <p:nvPr/>
          </p:nvSpPr>
          <p:spPr>
            <a:xfrm>
              <a:off x="4459062" y="3398686"/>
              <a:ext cx="752401" cy="752401"/>
            </a:xfrm>
            <a:prstGeom prst="mathMultiply">
              <a:avLst>
                <a:gd name="adj1" fmla="val 155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等於 38"/>
            <p:cNvSpPr/>
            <p:nvPr/>
          </p:nvSpPr>
          <p:spPr>
            <a:xfrm>
              <a:off x="6886060" y="3411922"/>
              <a:ext cx="725928" cy="725928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1220270" y="4491805"/>
              <a:ext cx="9741806" cy="589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244088" y="4524222"/>
              <a:ext cx="95863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舉例：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109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年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r>
                <a:rPr lang="zh-TW" altLang="en-US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投保</a:t>
              </a:r>
              <a:r>
                <a:rPr lang="en-US" altLang="zh-TW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r>
                <a:rPr lang="zh-TW" altLang="en-US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 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 </a:t>
              </a:r>
              <a:r>
                <a:rPr lang="en-US" altLang="zh-TW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zh-TW" altLang="en-US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萬元 </a:t>
              </a:r>
              <a:r>
                <a:rPr lang="en-US" altLang="zh-TW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zh-TW" altLang="en-US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補貼</a:t>
              </a:r>
              <a:r>
                <a:rPr lang="en-US" altLang="zh-TW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r>
                <a:rPr lang="zh-TW" altLang="en-US" sz="28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</a:t>
              </a:r>
              <a:r>
                <a:rPr lang="zh-TW" altLang="en-US" sz="28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元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623631" y="5353022"/>
              <a:ext cx="11031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28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申請</a:t>
              </a:r>
              <a:endPara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 eaLnBrk="0" hangingPunct="0"/>
              <a:r>
                <a:rPr lang="zh-TW" altLang="en-US" sz="28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原則</a:t>
              </a:r>
              <a:endPara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40754" y="5398169"/>
              <a:ext cx="822960" cy="846963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16481" y="2342611"/>
              <a:ext cx="1025420" cy="1016767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1891" y="2607053"/>
              <a:ext cx="772201" cy="784860"/>
            </a:xfrm>
            <a:prstGeom prst="rect">
              <a:avLst/>
            </a:prstGeom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26722" y="2322010"/>
              <a:ext cx="1112266" cy="1081247"/>
            </a:xfrm>
            <a:prstGeom prst="rect">
              <a:avLst/>
            </a:prstGeom>
          </p:spPr>
        </p:pic>
      </p:grpSp>
      <p:sp>
        <p:nvSpPr>
          <p:cNvPr id="50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9429546" y="313028"/>
            <a:ext cx="2469182" cy="1349788"/>
            <a:chOff x="9429546" y="313028"/>
            <a:chExt cx="2469182" cy="1349788"/>
          </a:xfrm>
        </p:grpSpPr>
        <p:grpSp>
          <p:nvGrpSpPr>
            <p:cNvPr id="52" name="群組 51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9647937" y="1016485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計算方式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7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267126" y="6339196"/>
            <a:ext cx="2743200" cy="365125"/>
          </a:xfrm>
        </p:spPr>
        <p:txBody>
          <a:bodyPr/>
          <a:lstStyle/>
          <a:p>
            <a:r>
              <a:rPr lang="en-US" altLang="zh-TW" dirty="0" smtClean="0"/>
              <a:t>11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76391" y="1995575"/>
            <a:ext cx="2708918" cy="462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zh-TW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全職員工</a:t>
            </a:r>
            <a:endParaRPr lang="zh-TW" altLang="en-US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84771" y="1995575"/>
            <a:ext cx="3686546" cy="462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4/5/6</a:t>
            </a:r>
            <a:r>
              <a:rPr lang="zh-TW" altLang="en-US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zh-TW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全職員工</a:t>
            </a:r>
            <a:endParaRPr lang="zh-TW" altLang="en-US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2491" y="1531285"/>
            <a:ext cx="1076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薪資補貼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基準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者，應於次月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提交異動資料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10077" y="3932181"/>
            <a:ext cx="2289174" cy="865797"/>
            <a:chOff x="810077" y="3187786"/>
            <a:chExt cx="2289174" cy="865797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77" y="3187786"/>
              <a:ext cx="865797" cy="865797"/>
            </a:xfrm>
            <a:prstGeom prst="rect">
              <a:avLst/>
            </a:prstGeom>
          </p:spPr>
        </p:pic>
        <p:sp>
          <p:nvSpPr>
            <p:cNvPr id="13" name="乘號 12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970779" y="1993568"/>
            <a:ext cx="3686546" cy="462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補貼人數</a:t>
            </a:r>
            <a:endParaRPr lang="zh-TW" altLang="en-US" sz="2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76391" y="2524774"/>
            <a:ext cx="2708918" cy="3987538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5410743" y="2805193"/>
            <a:ext cx="2060574" cy="707886"/>
            <a:chOff x="1038677" y="3345697"/>
            <a:chExt cx="2060574" cy="707886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53" name="乘號 52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3784771" y="2524774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784771" y="2524774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84770" y="3538229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784769" y="4543640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784769" y="5563085"/>
            <a:ext cx="551009" cy="947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情況</a:t>
            </a:r>
            <a:endParaRPr lang="zh-TW" altLang="en-US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84771" y="5565138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84771" y="4551684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84771" y="3538229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904621" y="3099018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904621" y="4105481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904621" y="5147733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904621" y="6169919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322005" y="252862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人數與組成均不變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322005" y="4571636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4455629" y="5019301"/>
            <a:ext cx="1297417" cy="461665"/>
            <a:chOff x="1038677" y="3345697"/>
            <a:chExt cx="1925839" cy="685279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67" name="乘號 66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919466" y="3345697"/>
              <a:ext cx="1045050" cy="685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05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6216670" y="5014773"/>
            <a:ext cx="1101851" cy="461665"/>
            <a:chOff x="1038677" y="3345697"/>
            <a:chExt cx="1635548" cy="685279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71" name="乘號 70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A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919466" y="3345697"/>
              <a:ext cx="754759" cy="685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r>
                <a:rPr lang="zh-TW" altLang="en-US" sz="105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A9B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加號 14"/>
          <p:cNvSpPr/>
          <p:nvPr/>
        </p:nvSpPr>
        <p:spPr>
          <a:xfrm>
            <a:off x="5712630" y="5090152"/>
            <a:ext cx="309604" cy="30960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4322005" y="3559086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減少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TW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非裁員</a:t>
            </a:r>
            <a:r>
              <a:rPr lang="en-US" altLang="zh-TW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5385190" y="3834115"/>
            <a:ext cx="2060574" cy="707886"/>
            <a:chOff x="1038677" y="3345697"/>
            <a:chExt cx="2060574" cy="707886"/>
          </a:xfrm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80" name="乘號 79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4335778" y="5565070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減少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非裁員</a:t>
            </a:r>
            <a:r>
              <a:rPr lang="en-US" altLang="zh-TW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、新增</a:t>
            </a:r>
            <a:r>
              <a:rPr lang="en-US" altLang="zh-TW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endParaRPr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7" name="群組 86"/>
          <p:cNvGrpSpPr/>
          <p:nvPr/>
        </p:nvGrpSpPr>
        <p:grpSpPr>
          <a:xfrm>
            <a:off x="4455629" y="6042380"/>
            <a:ext cx="1291005" cy="461665"/>
            <a:chOff x="1038677" y="3345697"/>
            <a:chExt cx="1916321" cy="685280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89" name="乘號 88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1919466" y="3345697"/>
              <a:ext cx="1035532" cy="68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lang="zh-TW" altLang="en-US" sz="105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6216670" y="6037856"/>
            <a:ext cx="1101851" cy="461665"/>
            <a:chOff x="1038677" y="3345697"/>
            <a:chExt cx="1635548" cy="685279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93" name="乘號 92"/>
            <p:cNvSpPr/>
            <p:nvPr/>
          </p:nvSpPr>
          <p:spPr>
            <a:xfrm>
              <a:off x="1615905" y="3446810"/>
              <a:ext cx="436879" cy="436880"/>
            </a:xfrm>
            <a:prstGeom prst="mathMultiply">
              <a:avLst/>
            </a:prstGeom>
            <a:solidFill>
              <a:srgbClr val="00A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1919466" y="3345697"/>
              <a:ext cx="754759" cy="685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r>
                <a:rPr lang="zh-TW" altLang="en-US" sz="1050" b="1" dirty="0" smtClean="0">
                  <a:solidFill>
                    <a:srgbClr val="00A9B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1400" b="1" dirty="0">
                <a:solidFill>
                  <a:srgbClr val="00A9B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5" name="加號 94"/>
          <p:cNvSpPr/>
          <p:nvPr/>
        </p:nvSpPr>
        <p:spPr>
          <a:xfrm>
            <a:off x="5712630" y="6113235"/>
            <a:ext cx="309604" cy="30960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/>
        </p:nvSpPr>
        <p:spPr>
          <a:xfrm>
            <a:off x="7970779" y="2529868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970779" y="5570232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970779" y="4556778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970779" y="3543323"/>
            <a:ext cx="3686546" cy="947174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C9B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0" name="群組 99"/>
          <p:cNvGrpSpPr/>
          <p:nvPr/>
        </p:nvGrpSpPr>
        <p:grpSpPr>
          <a:xfrm>
            <a:off x="9608117" y="2806059"/>
            <a:ext cx="2060574" cy="707886"/>
            <a:chOff x="1038677" y="3345697"/>
            <a:chExt cx="2060574" cy="707886"/>
          </a:xfrm>
        </p:grpSpPr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102" name="乘號 101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9608117" y="3834115"/>
            <a:ext cx="2060574" cy="707886"/>
            <a:chOff x="1038677" y="3345697"/>
            <a:chExt cx="2060574" cy="707886"/>
          </a:xfrm>
        </p:grpSpPr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110" name="乘號 109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7987911" y="252862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維持既有補貼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987911" y="3538229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核實補貼</a:t>
            </a:r>
            <a:r>
              <a:rPr lang="en-US" altLang="zh-TW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扣除</a:t>
            </a:r>
            <a:r>
              <a:rPr lang="en-US" altLang="zh-TW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TW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14" name="群組 113"/>
          <p:cNvGrpSpPr/>
          <p:nvPr/>
        </p:nvGrpSpPr>
        <p:grpSpPr>
          <a:xfrm>
            <a:off x="9608117" y="4847173"/>
            <a:ext cx="2060574" cy="707886"/>
            <a:chOff x="1038677" y="3345697"/>
            <a:chExt cx="2060574" cy="707886"/>
          </a:xfrm>
        </p:grpSpPr>
        <p:pic>
          <p:nvPicPr>
            <p:cNvPr id="115" name="圖片 1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116" name="乘號 115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7975472" y="456456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維持既有補貼</a:t>
            </a: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不增加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補貼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19" name="群組 118"/>
          <p:cNvGrpSpPr/>
          <p:nvPr/>
        </p:nvGrpSpPr>
        <p:grpSpPr>
          <a:xfrm>
            <a:off x="9608117" y="5845454"/>
            <a:ext cx="2060574" cy="707886"/>
            <a:chOff x="1038677" y="3345697"/>
            <a:chExt cx="2060574" cy="707886"/>
          </a:xfrm>
        </p:grpSpPr>
        <p:pic>
          <p:nvPicPr>
            <p:cNvPr id="120" name="圖片 11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77" y="3378230"/>
              <a:ext cx="606773" cy="606773"/>
            </a:xfrm>
            <a:prstGeom prst="rect">
              <a:avLst/>
            </a:prstGeom>
          </p:spPr>
        </p:pic>
        <p:sp>
          <p:nvSpPr>
            <p:cNvPr id="121" name="乘號 120"/>
            <p:cNvSpPr/>
            <p:nvPr/>
          </p:nvSpPr>
          <p:spPr>
            <a:xfrm>
              <a:off x="1666804" y="3446810"/>
              <a:ext cx="436880" cy="436880"/>
            </a:xfrm>
            <a:prstGeom prst="mathMultiply">
              <a:avLst/>
            </a:prstGeom>
            <a:solidFill>
              <a:srgbClr val="007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2077818" y="3345697"/>
              <a:ext cx="10214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lang="zh-TW" altLang="en-US" sz="1600" b="1" dirty="0" smtClean="0">
                  <a:solidFill>
                    <a:srgbClr val="0078B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endParaRPr lang="zh-TW" altLang="en-US" sz="2400" b="1" dirty="0">
                <a:solidFill>
                  <a:srgbClr val="0078B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7970779" y="5570232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核實補貼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扣除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不增加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補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貼</a:t>
            </a:r>
            <a:endParaRPr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7560292" y="2761800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向右箭號 123"/>
          <p:cNvSpPr/>
          <p:nvPr/>
        </p:nvSpPr>
        <p:spPr>
          <a:xfrm>
            <a:off x="7560292" y="3775255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右箭號 124"/>
          <p:cNvSpPr/>
          <p:nvPr/>
        </p:nvSpPr>
        <p:spPr>
          <a:xfrm>
            <a:off x="7560292" y="4788710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右箭號 125"/>
          <p:cNvSpPr/>
          <p:nvPr/>
        </p:nvSpPr>
        <p:spPr>
          <a:xfrm>
            <a:off x="7560292" y="5802164"/>
            <a:ext cx="349092" cy="4833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309083" y="817380"/>
            <a:ext cx="680799" cy="6807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99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</a:t>
            </a:r>
            <a:endParaRPr lang="zh-TW" altLang="en-US" sz="3200" b="1" dirty="0">
              <a:solidFill>
                <a:srgbClr val="FF99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2" name="Google Shape;422;p60"/>
          <p:cNvSpPr txBox="1">
            <a:spLocks noChangeArrowheads="1"/>
          </p:cNvSpPr>
          <p:nvPr/>
        </p:nvSpPr>
        <p:spPr bwMode="auto">
          <a:xfrm>
            <a:off x="2482524" y="256963"/>
            <a:ext cx="7714876" cy="6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營運資金</a:t>
            </a:r>
            <a:r>
              <a:rPr lang="zh-TW" altLang="en-US" sz="4400" b="1" dirty="0" smtClean="0">
                <a:solidFill>
                  <a:srgbClr val="1616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補貼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3" name="群組 132"/>
          <p:cNvGrpSpPr/>
          <p:nvPr/>
        </p:nvGrpSpPr>
        <p:grpSpPr>
          <a:xfrm>
            <a:off x="9429546" y="313028"/>
            <a:ext cx="2469182" cy="1349788"/>
            <a:chOff x="9429546" y="313028"/>
            <a:chExt cx="2469182" cy="1349788"/>
          </a:xfrm>
        </p:grpSpPr>
        <p:grpSp>
          <p:nvGrpSpPr>
            <p:cNvPr id="134" name="群組 133"/>
            <p:cNvGrpSpPr/>
            <p:nvPr/>
          </p:nvGrpSpPr>
          <p:grpSpPr>
            <a:xfrm>
              <a:off x="9429546" y="313028"/>
              <a:ext cx="2469182" cy="769012"/>
              <a:chOff x="9770686" y="373988"/>
              <a:chExt cx="2143281" cy="667512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9770686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</a:t>
                </a: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10508104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薪</a:t>
                </a: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1246455" y="373988"/>
                <a:ext cx="667512" cy="667512"/>
              </a:xfrm>
              <a:prstGeom prst="rect">
                <a:avLst/>
              </a:prstGeom>
              <a:solidFill>
                <a:srgbClr val="0C9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資</a:t>
                </a:r>
              </a:p>
            </p:txBody>
          </p:sp>
        </p:grpSp>
        <p:sp>
          <p:nvSpPr>
            <p:cNvPr id="135" name="矩形 134"/>
            <p:cNvSpPr/>
            <p:nvPr/>
          </p:nvSpPr>
          <p:spPr>
            <a:xfrm>
              <a:off x="9647937" y="1016485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計算方式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7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3484</Words>
  <Application>Microsoft Office PowerPoint</Application>
  <PresentationFormat>自訂</PresentationFormat>
  <Paragraphs>714</Paragraphs>
  <Slides>32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盧季嫺</dc:creator>
  <cp:lastModifiedBy>Asha</cp:lastModifiedBy>
  <cp:revision>504</cp:revision>
  <cp:lastPrinted>2020-04-16T12:09:13Z</cp:lastPrinted>
  <dcterms:created xsi:type="dcterms:W3CDTF">2020-04-12T01:33:54Z</dcterms:created>
  <dcterms:modified xsi:type="dcterms:W3CDTF">2020-04-24T09:08:33Z</dcterms:modified>
</cp:coreProperties>
</file>