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4" r:id="rId2"/>
    <p:sldId id="275" r:id="rId3"/>
    <p:sldId id="285" r:id="rId4"/>
    <p:sldId id="280" r:id="rId5"/>
    <p:sldId id="281" r:id="rId6"/>
    <p:sldId id="284" r:id="rId7"/>
    <p:sldId id="295" r:id="rId8"/>
    <p:sldId id="296" r:id="rId9"/>
    <p:sldId id="287" r:id="rId10"/>
    <p:sldId id="288" r:id="rId11"/>
    <p:sldId id="289" r:id="rId12"/>
    <p:sldId id="290" r:id="rId13"/>
    <p:sldId id="297" r:id="rId14"/>
    <p:sldId id="291" r:id="rId15"/>
    <p:sldId id="292" r:id="rId16"/>
    <p:sldId id="293" r:id="rId17"/>
    <p:sldId id="294" r:id="rId18"/>
    <p:sldId id="283" r:id="rId19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38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8E142-1182-4D7B-9EA8-43E16A93B491}" type="datetimeFigureOut">
              <a:rPr lang="zh-TW" altLang="en-US" smtClean="0"/>
              <a:t>2015/6/30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2DE95-4E28-4611-93DE-7EE7F030CE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0927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07C64-3E8F-49EB-94AD-D6EFB4B18F1A}" type="datetimeFigureOut">
              <a:rPr lang="zh-TW" altLang="en-US" smtClean="0"/>
              <a:t>2015/6/30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0C559-CCE0-4868-908A-10768E565C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8545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F79C-5341-49A7-A45E-0EA389144614}" type="datetime1">
              <a:rPr lang="zh-TW" altLang="en-US" smtClean="0"/>
              <a:t>2015/6/30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BBA2-3151-47E7-A151-8FFDD73F12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0273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CA7C-A684-44A1-8399-41D73D9FA062}" type="datetime1">
              <a:rPr lang="zh-TW" altLang="en-US" smtClean="0"/>
              <a:t>2015/6/30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BBA2-3151-47E7-A151-8FFDD73F12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06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9A905-1715-412D-947C-3424D01E76C7}" type="datetime1">
              <a:rPr lang="zh-TW" altLang="en-US" smtClean="0"/>
              <a:t>2015/6/30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BBA2-3151-47E7-A151-8FFDD73F12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726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1054A-9AFE-4114-9D28-D195C3557D25}" type="datetime1">
              <a:rPr lang="zh-TW" altLang="en-US" smtClean="0"/>
              <a:t>2015/6/30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BBA2-3151-47E7-A151-8FFDD73F12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685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71EA-1886-4846-81DD-D3CAE11AAC8E}" type="datetime1">
              <a:rPr lang="zh-TW" altLang="en-US" smtClean="0"/>
              <a:t>2015/6/30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BBA2-3151-47E7-A151-8FFDD73F12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0600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28A5-04B5-4A29-A9CB-2DEAF8502810}" type="datetime1">
              <a:rPr lang="zh-TW" altLang="en-US" smtClean="0"/>
              <a:t>2015/6/30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BBA2-3151-47E7-A151-8FFDD73F12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7248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D3AF6-3245-4568-8A5E-96039F4F59D2}" type="datetime1">
              <a:rPr lang="zh-TW" altLang="en-US" smtClean="0"/>
              <a:t>2015/6/30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BBA2-3151-47E7-A151-8FFDD73F12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3173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3B70-0490-4496-9F2D-F8BBBF36668D}" type="datetime1">
              <a:rPr lang="zh-TW" altLang="en-US" smtClean="0"/>
              <a:t>2015/6/30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BBA2-3151-47E7-A151-8FFDD73F12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733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EEDA-89C4-48A4-AF00-AE27B95321B1}" type="datetime1">
              <a:rPr lang="zh-TW" altLang="en-US" smtClean="0"/>
              <a:t>2015/6/30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BBA2-3151-47E7-A151-8FFDD73F12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9790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7DDE-FF7A-4F16-8E04-EFDE0A991D64}" type="datetime1">
              <a:rPr lang="zh-TW" altLang="en-US" smtClean="0"/>
              <a:t>2015/6/30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BBA2-3151-47E7-A151-8FFDD73F12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5539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E13D-93EA-4C3D-9940-6272E9438FD9}" type="datetime1">
              <a:rPr lang="zh-TW" altLang="en-US" smtClean="0"/>
              <a:t>2015/6/30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BBA2-3151-47E7-A151-8FFDD73F12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1608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49C01-10D2-4B33-9F20-E8AC6D4E7EF0}" type="datetime1">
              <a:rPr lang="zh-TW" altLang="en-US" smtClean="0"/>
              <a:t>2015/6/30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0BBA2-3151-47E7-A151-8FFDD73F12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527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7"/>
          <p:cNvSpPr>
            <a:spLocks noGrp="1"/>
          </p:cNvSpPr>
          <p:nvPr>
            <p:ph type="body" sz="half" idx="2"/>
          </p:nvPr>
        </p:nvSpPr>
        <p:spPr>
          <a:xfrm>
            <a:off x="1774540" y="4725144"/>
            <a:ext cx="5486400" cy="1296144"/>
          </a:xfrm>
        </p:spPr>
        <p:txBody>
          <a:bodyPr>
            <a:normAutofit fontScale="62500" lnSpcReduction="20000"/>
          </a:bodyPr>
          <a:lstStyle/>
          <a:p>
            <a:pPr algn="ctr"/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51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內政部役政署</a:t>
            </a:r>
            <a:endParaRPr lang="en-US" altLang="zh-TW" sz="51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簡報人：邱玉珊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7956376" cy="283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917340" y="3121821"/>
            <a:ext cx="7200800" cy="2105982"/>
          </a:xfrm>
        </p:spPr>
        <p:txBody>
          <a:bodyPr>
            <a:noAutofit/>
          </a:bodyPr>
          <a:lstStyle/>
          <a:p>
            <a:pPr algn="ctr"/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戶役政資訊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系統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戶籍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資料查詢作業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BBA2-3151-47E7-A151-8FFDD73F127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524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399144"/>
              </p:ext>
            </p:extLst>
          </p:nvPr>
        </p:nvGraphicFramePr>
        <p:xfrm>
          <a:off x="179512" y="1340769"/>
          <a:ext cx="8784976" cy="5419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574"/>
                <a:gridCol w="3238701"/>
                <a:gridCol w="3238701"/>
              </a:tblGrid>
              <a:tr h="356886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條文款項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原應備文件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建議處理方式</a:t>
                      </a:r>
                      <a:endParaRPr lang="zh-TW" altLang="en-US" dirty="0"/>
                    </a:p>
                  </a:txBody>
                  <a:tcPr/>
                </a:tc>
              </a:tr>
              <a:tr h="330119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第</a:t>
                      </a:r>
                      <a:r>
                        <a:rPr lang="en-US" altLang="zh-TW" dirty="0" smtClean="0"/>
                        <a:t>2</a:t>
                      </a:r>
                      <a:r>
                        <a:rPr lang="zh-TW" altLang="en-US" dirty="0" smtClean="0"/>
                        <a:t>條第</a:t>
                      </a:r>
                      <a:r>
                        <a:rPr lang="en-US" altLang="zh-TW" dirty="0" smtClean="0"/>
                        <a:t>1</a:t>
                      </a:r>
                      <a:r>
                        <a:rPr lang="zh-TW" altLang="en-US" dirty="0" smtClean="0"/>
                        <a:t>項第</a:t>
                      </a:r>
                      <a:r>
                        <a:rPr lang="en-US" altLang="zh-TW" dirty="0" smtClean="0"/>
                        <a:t>3</a:t>
                      </a:r>
                      <a:r>
                        <a:rPr lang="zh-TW" altLang="en-US" dirty="0" smtClean="0"/>
                        <a:t>款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（一）父母自結婚以來迄今所有異動全戶戶籍謄本（含父母、兄弟姊妹，要有父母結婚記事）</a:t>
                      </a:r>
                    </a:p>
                    <a:p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（二）役男父母、子女或配偶重度以上身障只領現戶全戶戶籍謄本（含父母、子女、配偶、兄弟姊妹）或戶口名簿（含個人記事）</a:t>
                      </a:r>
                    </a:p>
                    <a:p>
                      <a:r>
                        <a:rPr lang="zh-TW" altLang="en-US" dirty="0" smtClean="0"/>
                        <a:t>（三）身心障礙手冊、重大傷病證明</a:t>
                      </a:r>
                    </a:p>
                    <a:p>
                      <a:r>
                        <a:rPr lang="zh-TW" altLang="en-US" dirty="0" smtClean="0"/>
                        <a:t>（四）</a:t>
                      </a:r>
                      <a:r>
                        <a:rPr lang="en-US" altLang="zh-TW" dirty="0" smtClean="0"/>
                        <a:t>15</a:t>
                      </a:r>
                      <a:r>
                        <a:rPr lang="zh-TW" altLang="en-US" dirty="0" smtClean="0"/>
                        <a:t>歲以上未滿</a:t>
                      </a:r>
                      <a:r>
                        <a:rPr lang="en-US" altLang="zh-TW" dirty="0" smtClean="0"/>
                        <a:t>18</a:t>
                      </a:r>
                      <a:r>
                        <a:rPr lang="zh-TW" altLang="en-US" dirty="0" smtClean="0"/>
                        <a:t>歲在學家屬學生證明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一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) 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全戶戶口名簿</a:t>
                      </a:r>
                    </a:p>
                    <a:p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　　請役男填寫「查詢戶籍資料傳真單」，傳真或送交戶政事務所提供所需戶籍資料。</a:t>
                      </a:r>
                    </a:p>
                    <a:p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二</a:t>
                      </a:r>
                      <a:r>
                        <a:rPr lang="en-US" altLang="zh-TW" dirty="0" smtClean="0"/>
                        <a:t>)</a:t>
                      </a:r>
                      <a:r>
                        <a:rPr lang="zh-TW" altLang="en-US" dirty="0" smtClean="0"/>
                        <a:t>至戶役政資訊系統</a:t>
                      </a:r>
                      <a:r>
                        <a:rPr lang="en-US" altLang="zh-TW" dirty="0" smtClean="0"/>
                        <a:t>【ML5200】</a:t>
                      </a:r>
                      <a:r>
                        <a:rPr lang="zh-TW" altLang="en-US" dirty="0" smtClean="0"/>
                        <a:t>、</a:t>
                      </a:r>
                      <a:r>
                        <a:rPr lang="en-US" altLang="zh-TW" dirty="0" smtClean="0"/>
                        <a:t>【ML5400】【ML5910】</a:t>
                      </a:r>
                      <a:r>
                        <a:rPr lang="zh-TW" altLang="en-US" dirty="0" smtClean="0"/>
                        <a:t>、</a:t>
                      </a:r>
                      <a:r>
                        <a:rPr lang="en-US" altLang="zh-TW" dirty="0" smtClean="0"/>
                        <a:t>【ML5920】</a:t>
                      </a:r>
                      <a:r>
                        <a:rPr lang="zh-TW" altLang="en-US" dirty="0" smtClean="0"/>
                        <a:t>查詢戶籍資料並列印。</a:t>
                      </a:r>
                    </a:p>
                  </a:txBody>
                  <a:tcPr/>
                </a:tc>
              </a:tr>
              <a:tr h="16705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第</a:t>
                      </a:r>
                      <a:r>
                        <a:rPr lang="en-US" altLang="zh-TW" dirty="0" smtClean="0"/>
                        <a:t>2</a:t>
                      </a:r>
                      <a:r>
                        <a:rPr lang="zh-TW" altLang="en-US" dirty="0" smtClean="0"/>
                        <a:t>條第</a:t>
                      </a:r>
                      <a:r>
                        <a:rPr lang="en-US" altLang="zh-TW" dirty="0" smtClean="0"/>
                        <a:t>1</a:t>
                      </a:r>
                      <a:r>
                        <a:rPr lang="zh-TW" altLang="en-US" dirty="0" smtClean="0"/>
                        <a:t>項第</a:t>
                      </a:r>
                      <a:r>
                        <a:rPr lang="en-US" altLang="zh-TW" dirty="0" smtClean="0"/>
                        <a:t>4</a:t>
                      </a:r>
                      <a:r>
                        <a:rPr lang="zh-TW" altLang="en-US" dirty="0" smtClean="0"/>
                        <a:t>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（一）役男、配偶與子女全戶戶籍謄本或戶口名簿（含個人記事）</a:t>
                      </a:r>
                    </a:p>
                    <a:p>
                      <a:r>
                        <a:rPr lang="zh-TW" altLang="en-US" dirty="0" smtClean="0"/>
                        <a:t>（二）配偶懷孕</a:t>
                      </a:r>
                      <a:r>
                        <a:rPr lang="en-US" altLang="zh-TW" dirty="0" smtClean="0"/>
                        <a:t>6</a:t>
                      </a:r>
                      <a:r>
                        <a:rPr lang="zh-TW" altLang="en-US" dirty="0" smtClean="0"/>
                        <a:t>個月（</a:t>
                      </a:r>
                      <a:r>
                        <a:rPr lang="en-US" altLang="zh-TW" dirty="0" smtClean="0"/>
                        <a:t>24</a:t>
                      </a:r>
                      <a:r>
                        <a:rPr lang="zh-TW" altLang="en-US" dirty="0" smtClean="0"/>
                        <a:t>週）以上診斷證明書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一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) 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全戶戶口名簿</a:t>
                      </a:r>
                    </a:p>
                    <a:p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　　至戶役政資訊系統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【ML5200】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、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【ML5400】【ML5910】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、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【ML5920】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查詢戶籍資料並列印。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892480" cy="72494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zh-TW" altLang="en-US" sz="3600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伍、</a:t>
            </a:r>
            <a:r>
              <a:rPr lang="zh-TW" altLang="en-US" sz="36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實務</a:t>
            </a:r>
            <a:r>
              <a:rPr lang="zh-TW" altLang="en-US" sz="3600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案例：家庭</a:t>
            </a:r>
            <a:r>
              <a:rPr lang="zh-TW" altLang="en-US" sz="36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因素</a:t>
            </a:r>
            <a:r>
              <a:rPr lang="zh-TW" altLang="en-US" sz="3600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r>
              <a:rPr lang="zh-TW" altLang="en-US" sz="36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補充兵</a:t>
            </a:r>
            <a:r>
              <a:rPr lang="en-US" altLang="zh-TW" sz="36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36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600" b="1" dirty="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BBA2-3151-47E7-A151-8FFDD73F1273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63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727429"/>
              </p:ext>
            </p:extLst>
          </p:nvPr>
        </p:nvGraphicFramePr>
        <p:xfrm>
          <a:off x="179512" y="1340769"/>
          <a:ext cx="8784976" cy="5256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574"/>
                <a:gridCol w="3238701"/>
                <a:gridCol w="3238701"/>
              </a:tblGrid>
              <a:tr h="45878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條文款項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原應備文件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建議處理方式</a:t>
                      </a:r>
                      <a:endParaRPr lang="zh-TW" altLang="en-US" dirty="0"/>
                    </a:p>
                  </a:txBody>
                  <a:tcPr/>
                </a:tc>
              </a:tr>
              <a:tr h="270245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第</a:t>
                      </a:r>
                      <a:r>
                        <a:rPr lang="en-US" altLang="zh-TW" dirty="0" smtClean="0"/>
                        <a:t>2</a:t>
                      </a:r>
                      <a:r>
                        <a:rPr lang="zh-TW" altLang="en-US" dirty="0" smtClean="0"/>
                        <a:t>條第</a:t>
                      </a:r>
                      <a:r>
                        <a:rPr lang="en-US" altLang="zh-TW" dirty="0" smtClean="0"/>
                        <a:t>1</a:t>
                      </a:r>
                      <a:r>
                        <a:rPr lang="zh-TW" altLang="en-US" dirty="0" smtClean="0"/>
                        <a:t>項第</a:t>
                      </a:r>
                      <a:r>
                        <a:rPr lang="en-US" altLang="zh-TW" dirty="0" smtClean="0"/>
                        <a:t>5</a:t>
                      </a:r>
                      <a:r>
                        <a:rPr lang="zh-TW" altLang="en-US" dirty="0" smtClean="0"/>
                        <a:t>款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100" dirty="0" smtClean="0">
                          <a:solidFill>
                            <a:srgbClr val="FF0000"/>
                          </a:solidFill>
                        </a:rPr>
                        <a:t>（一）役男家屬（含父母、兄弟姊妹）全戶戶籍謄本或戶口名簿（含個人記事）</a:t>
                      </a:r>
                    </a:p>
                    <a:p>
                      <a:r>
                        <a:rPr lang="zh-TW" altLang="en-US" sz="2100" dirty="0" smtClean="0">
                          <a:solidFill>
                            <a:schemeClr val="tx1"/>
                          </a:solidFill>
                        </a:rPr>
                        <a:t>（二）公所社會課核發之低收或中低收入戶證明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10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zh-TW" altLang="en-US" sz="2100" dirty="0" smtClean="0">
                          <a:solidFill>
                            <a:srgbClr val="FF0000"/>
                          </a:solidFill>
                        </a:rPr>
                        <a:t>一</a:t>
                      </a:r>
                      <a:r>
                        <a:rPr lang="en-US" altLang="zh-TW" sz="2100" dirty="0" smtClean="0">
                          <a:solidFill>
                            <a:srgbClr val="FF0000"/>
                          </a:solidFill>
                        </a:rPr>
                        <a:t>) </a:t>
                      </a:r>
                      <a:r>
                        <a:rPr lang="zh-TW" altLang="en-US" sz="2100" dirty="0" smtClean="0">
                          <a:solidFill>
                            <a:srgbClr val="FF0000"/>
                          </a:solidFill>
                        </a:rPr>
                        <a:t>全戶戶口名簿</a:t>
                      </a:r>
                    </a:p>
                    <a:p>
                      <a:r>
                        <a:rPr lang="zh-TW" altLang="en-US" sz="2100" dirty="0" smtClean="0">
                          <a:solidFill>
                            <a:srgbClr val="FF0000"/>
                          </a:solidFill>
                        </a:rPr>
                        <a:t>　　至戶役政資訊系統</a:t>
                      </a:r>
                      <a:r>
                        <a:rPr lang="en-US" altLang="zh-TW" sz="2100" dirty="0" smtClean="0">
                          <a:solidFill>
                            <a:srgbClr val="FF0000"/>
                          </a:solidFill>
                        </a:rPr>
                        <a:t>【ML5200】</a:t>
                      </a:r>
                      <a:r>
                        <a:rPr lang="zh-TW" altLang="en-US" sz="2100" dirty="0" smtClean="0">
                          <a:solidFill>
                            <a:srgbClr val="FF0000"/>
                          </a:solidFill>
                        </a:rPr>
                        <a:t>、</a:t>
                      </a:r>
                      <a:r>
                        <a:rPr lang="en-US" altLang="zh-TW" sz="2100" dirty="0" smtClean="0">
                          <a:solidFill>
                            <a:srgbClr val="FF0000"/>
                          </a:solidFill>
                        </a:rPr>
                        <a:t>【ML5400】【ML5910】</a:t>
                      </a:r>
                      <a:r>
                        <a:rPr lang="zh-TW" altLang="en-US" sz="2100" dirty="0" smtClean="0">
                          <a:solidFill>
                            <a:srgbClr val="FF0000"/>
                          </a:solidFill>
                        </a:rPr>
                        <a:t>、</a:t>
                      </a:r>
                      <a:r>
                        <a:rPr lang="en-US" altLang="zh-TW" sz="2100" dirty="0" smtClean="0">
                          <a:solidFill>
                            <a:srgbClr val="FF0000"/>
                          </a:solidFill>
                        </a:rPr>
                        <a:t>【ML5920】</a:t>
                      </a:r>
                      <a:r>
                        <a:rPr lang="zh-TW" altLang="en-US" sz="2100" dirty="0" smtClean="0">
                          <a:solidFill>
                            <a:srgbClr val="FF0000"/>
                          </a:solidFill>
                        </a:rPr>
                        <a:t>查詢戶籍資料並列印。</a:t>
                      </a:r>
                      <a:endParaRPr lang="zh-TW" altLang="en-US" sz="2100" dirty="0"/>
                    </a:p>
                  </a:txBody>
                  <a:tcPr/>
                </a:tc>
              </a:tr>
              <a:tr h="20953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第</a:t>
                      </a:r>
                      <a:r>
                        <a:rPr lang="en-US" altLang="zh-TW" dirty="0" smtClean="0"/>
                        <a:t>2</a:t>
                      </a:r>
                      <a:r>
                        <a:rPr lang="zh-TW" altLang="en-US" dirty="0" smtClean="0"/>
                        <a:t>條第</a:t>
                      </a:r>
                      <a:r>
                        <a:rPr lang="en-US" altLang="zh-TW" dirty="0" smtClean="0"/>
                        <a:t>1</a:t>
                      </a:r>
                      <a:r>
                        <a:rPr lang="zh-TW" altLang="en-US" dirty="0" smtClean="0"/>
                        <a:t>項第</a:t>
                      </a:r>
                      <a:r>
                        <a:rPr lang="en-US" altLang="zh-TW" dirty="0" smtClean="0"/>
                        <a:t>6</a:t>
                      </a:r>
                      <a:r>
                        <a:rPr lang="zh-TW" altLang="en-US" dirty="0" smtClean="0"/>
                        <a:t>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一</a:t>
                      </a:r>
                      <a:r>
                        <a:rPr lang="en-US" altLang="zh-TW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zh-TW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父母自結婚以來迄今所有異動全戶戶籍謄本（含父母、兄弟姊妹，要有父母結婚記事）</a:t>
                      </a:r>
                    </a:p>
                    <a:p>
                      <a:r>
                        <a:rPr lang="en-US" altLang="zh-TW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二</a:t>
                      </a:r>
                      <a:r>
                        <a:rPr lang="en-US" altLang="zh-TW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zh-TW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撫卹事實之證明文件</a:t>
                      </a:r>
                      <a:endParaRPr lang="zh-TW" altLang="en-US" sz="2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（一）全戶戶口名簿</a:t>
                      </a:r>
                    </a:p>
                    <a:p>
                      <a:r>
                        <a:rPr lang="zh-TW" altLang="zh-TW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請役男填寫「查詢戶籍資料傳真單」，傳真或送交戶政事務所提供所需戶籍資料。</a:t>
                      </a:r>
                      <a:endParaRPr lang="zh-TW" altLang="zh-TW" sz="2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892480" cy="72494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zh-TW" altLang="en-US" sz="3600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伍、</a:t>
            </a:r>
            <a:r>
              <a:rPr lang="zh-TW" altLang="en-US" sz="36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實務</a:t>
            </a:r>
            <a:r>
              <a:rPr lang="zh-TW" altLang="en-US" sz="3600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案例：家庭</a:t>
            </a:r>
            <a:r>
              <a:rPr lang="zh-TW" altLang="en-US" sz="36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因素</a:t>
            </a:r>
            <a:r>
              <a:rPr lang="zh-TW" altLang="en-US" sz="3600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r>
              <a:rPr lang="zh-TW" altLang="en-US" sz="36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補充兵</a:t>
            </a:r>
            <a:r>
              <a:rPr lang="en-US" altLang="zh-TW" sz="36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36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600" b="1" dirty="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BBA2-3151-47E7-A151-8FFDD73F1273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44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623556"/>
              </p:ext>
            </p:extLst>
          </p:nvPr>
        </p:nvGraphicFramePr>
        <p:xfrm>
          <a:off x="179512" y="1340769"/>
          <a:ext cx="8784976" cy="3161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574"/>
                <a:gridCol w="3238701"/>
                <a:gridCol w="3238701"/>
              </a:tblGrid>
              <a:tr h="45878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條文款項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原應備文件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建議處理方式</a:t>
                      </a:r>
                      <a:endParaRPr lang="zh-TW" altLang="en-US" dirty="0"/>
                    </a:p>
                  </a:txBody>
                  <a:tcPr/>
                </a:tc>
              </a:tr>
              <a:tr h="270245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第</a:t>
                      </a:r>
                      <a:r>
                        <a:rPr lang="en-US" altLang="zh-TW" dirty="0" smtClean="0"/>
                        <a:t>2</a:t>
                      </a:r>
                      <a:r>
                        <a:rPr lang="zh-TW" altLang="en-US" dirty="0" smtClean="0"/>
                        <a:t>條第</a:t>
                      </a:r>
                      <a:r>
                        <a:rPr lang="en-US" altLang="zh-TW" dirty="0" smtClean="0"/>
                        <a:t>2</a:t>
                      </a:r>
                      <a:r>
                        <a:rPr lang="zh-TW" altLang="en-US" dirty="0" smtClean="0"/>
                        <a:t>項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zh-TW" altLang="en-US" sz="2000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New Gulim"/>
                        </a:rPr>
                        <a:t>一、全戶戶籍謄本或戶口名簿（含個人記事）</a:t>
                      </a:r>
                    </a:p>
                    <a:p>
                      <a:pPr marL="0" lvl="0" indent="0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zh-TW" altLang="en-US" sz="2000" kern="100" dirty="0" smtClean="0">
                          <a:effectLst/>
                          <a:latin typeface="+mn-ea"/>
                          <a:ea typeface="+mn-ea"/>
                          <a:cs typeface="New Gulim"/>
                        </a:rPr>
                        <a:t>二、相關證明文件</a:t>
                      </a:r>
                    </a:p>
                    <a:p>
                      <a:pPr marL="0" lvl="0" indent="0">
                        <a:lnSpc>
                          <a:spcPts val="1700"/>
                        </a:lnSpc>
                        <a:spcAft>
                          <a:spcPts val="0"/>
                        </a:spcAft>
                        <a:buFont typeface="+mj-ea"/>
                        <a:buNone/>
                      </a:pPr>
                      <a:endParaRPr lang="zh-TW" sz="2000" kern="100" dirty="0">
                        <a:effectLst/>
                        <a:latin typeface="+mn-ea"/>
                        <a:ea typeface="+mn-ea"/>
                        <a:cs typeface="New Guli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0365" indent="-380365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New Gulim"/>
                        </a:rPr>
                        <a:t>(</a:t>
                      </a:r>
                      <a:r>
                        <a:rPr lang="zh-TW" altLang="en-US" sz="2000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New Gulim"/>
                        </a:rPr>
                        <a:t>一</a:t>
                      </a:r>
                      <a:r>
                        <a:rPr lang="en-US" altLang="zh-TW" sz="2000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New Gulim"/>
                        </a:rPr>
                        <a:t>) </a:t>
                      </a:r>
                      <a:r>
                        <a:rPr lang="zh-TW" altLang="en-US" sz="2000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New Gulim"/>
                        </a:rPr>
                        <a:t>全戶戶口名簿</a:t>
                      </a:r>
                    </a:p>
                    <a:p>
                      <a:pPr marL="380365" indent="-380365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New Gulim"/>
                        </a:rPr>
                        <a:t>　　至戶役政資訊系統</a:t>
                      </a:r>
                      <a:r>
                        <a:rPr lang="en-US" altLang="zh-TW" sz="2000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New Gulim"/>
                        </a:rPr>
                        <a:t>【ML5200】</a:t>
                      </a:r>
                      <a:r>
                        <a:rPr lang="zh-TW" altLang="en-US" sz="2000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New Gulim"/>
                        </a:rPr>
                        <a:t>、 </a:t>
                      </a:r>
                      <a:r>
                        <a:rPr lang="en-US" altLang="zh-TW" sz="2000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New Gulim"/>
                        </a:rPr>
                        <a:t>【ML5400】【ML5910】</a:t>
                      </a:r>
                      <a:r>
                        <a:rPr lang="zh-TW" altLang="en-US" sz="2000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New Gulim"/>
                        </a:rPr>
                        <a:t>、</a:t>
                      </a:r>
                      <a:r>
                        <a:rPr lang="en-US" altLang="zh-TW" sz="2000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New Gulim"/>
                        </a:rPr>
                        <a:t>【ML5920】</a:t>
                      </a:r>
                      <a:r>
                        <a:rPr lang="zh-TW" altLang="en-US" sz="2000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New Gulim"/>
                        </a:rPr>
                        <a:t>查詢戶籍資料並列印</a:t>
                      </a:r>
                      <a:r>
                        <a:rPr lang="en-US" altLang="zh-TW" sz="2000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New Gulim"/>
                        </a:rPr>
                        <a:t>(</a:t>
                      </a:r>
                      <a:r>
                        <a:rPr lang="zh-TW" altLang="en-US" sz="2000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New Gulim"/>
                        </a:rPr>
                        <a:t>作業方式同上）。</a:t>
                      </a:r>
                    </a:p>
                    <a:p>
                      <a:pPr marL="380365" indent="-380365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+mn-ea"/>
                        <a:ea typeface="+mn-ea"/>
                        <a:cs typeface="New Gulim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892480" cy="72494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zh-TW" altLang="en-US" sz="3600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伍、</a:t>
            </a:r>
            <a:r>
              <a:rPr lang="zh-TW" altLang="en-US" sz="36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實務</a:t>
            </a:r>
            <a:r>
              <a:rPr lang="zh-TW" altLang="en-US" sz="3600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案例：家庭</a:t>
            </a:r>
            <a:r>
              <a:rPr lang="zh-TW" altLang="en-US" sz="36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因素</a:t>
            </a:r>
            <a:r>
              <a:rPr lang="zh-TW" altLang="en-US" sz="3600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r>
              <a:rPr lang="zh-TW" altLang="en-US" sz="36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補充兵</a:t>
            </a:r>
            <a:r>
              <a:rPr lang="en-US" altLang="zh-TW" sz="36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36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600" b="1" dirty="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BBA2-3151-47E7-A151-8FFDD73F1273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506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BBA2-3151-47E7-A151-8FFDD73F1273}" type="slidenum">
              <a:rPr lang="zh-TW" altLang="en-US" smtClean="0"/>
              <a:t>13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778441"/>
              </p:ext>
            </p:extLst>
          </p:nvPr>
        </p:nvGraphicFramePr>
        <p:xfrm>
          <a:off x="179510" y="980728"/>
          <a:ext cx="8784981" cy="57706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80122"/>
                <a:gridCol w="1944216"/>
                <a:gridCol w="1944216"/>
                <a:gridCol w="1944216"/>
                <a:gridCol w="1872211"/>
              </a:tblGrid>
              <a:tr h="68970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核定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條款</a:t>
                      </a:r>
                      <a:endParaRPr lang="zh-TW" altLang="en-US" sz="2000" dirty="0"/>
                    </a:p>
                  </a:txBody>
                  <a:tcPr marL="84694" marR="84694" marT="42347" marB="423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件數</a:t>
                      </a:r>
                      <a:endParaRPr lang="zh-TW" altLang="en-US" sz="2000" dirty="0"/>
                    </a:p>
                  </a:txBody>
                  <a:tcPr marL="84694" marR="84694" marT="42347" marB="423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僅需查詢現戶戶籍資料件數</a:t>
                      </a:r>
                      <a:endParaRPr lang="zh-TW" altLang="en-US" sz="2000" dirty="0"/>
                    </a:p>
                  </a:txBody>
                  <a:tcPr marL="84694" marR="84694" marT="42347" marB="423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需查詢除戶戶籍資料件數</a:t>
                      </a:r>
                      <a:endParaRPr lang="zh-TW" altLang="en-US" sz="2000" dirty="0"/>
                    </a:p>
                  </a:txBody>
                  <a:tcPr marL="84694" marR="84694" marT="42347" marB="423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備註</a:t>
                      </a:r>
                      <a:endParaRPr lang="zh-TW" altLang="en-US" sz="2000" dirty="0"/>
                    </a:p>
                  </a:txBody>
                  <a:tcPr marL="84694" marR="84694" marT="42347" marB="42347" anchor="ctr"/>
                </a:tc>
              </a:tr>
              <a:tr h="689704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款</a:t>
                      </a:r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4" marR="84694" marT="42347" marB="423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TW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4" marR="84694" marT="42347" marB="423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TW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4" marR="84694" marT="42347" marB="423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TW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4" marR="84694" marT="42347" marB="42347" anchor="ctr"/>
                </a:tc>
                <a:tc>
                  <a:txBody>
                    <a:bodyPr/>
                    <a:lstStyle/>
                    <a:p>
                      <a:endParaRPr lang="zh-TW" altLang="en-US" sz="1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4" marR="84694" marT="42347" marB="42347"/>
                </a:tc>
              </a:tr>
              <a:tr h="689704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款</a:t>
                      </a:r>
                      <a:endParaRPr lang="en-US" altLang="zh-TW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4" marR="84694" marT="42347" marB="423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zh-TW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4" marR="84694" marT="42347" marB="423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TW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4" marR="84694" marT="42347" marB="423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zh-TW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4" marR="84694" marT="42347" marB="42347" anchor="ctr"/>
                </a:tc>
                <a:tc>
                  <a:txBody>
                    <a:bodyPr/>
                    <a:lstStyle/>
                    <a:p>
                      <a:endParaRPr lang="zh-TW" altLang="en-US" sz="1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4" marR="84694" marT="42347" marB="42347"/>
                </a:tc>
              </a:tr>
              <a:tr h="689704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款</a:t>
                      </a:r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4" marR="84694" marT="42347" marB="423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zh-TW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4" marR="84694" marT="42347" marB="423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zh-TW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4" marR="84694" marT="42347" marB="423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zh-TW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4" marR="84694" marT="42347" marB="42347" anchor="ctr"/>
                </a:tc>
                <a:tc>
                  <a:txBody>
                    <a:bodyPr/>
                    <a:lstStyle/>
                    <a:p>
                      <a:r>
                        <a:rPr lang="en-US" altLang="zh-TW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alt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件以家屬中度身心障礙提出申請</a:t>
                      </a:r>
                      <a:endParaRPr lang="zh-TW" altLang="en-US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4" marR="84694" marT="42347" marB="42347"/>
                </a:tc>
              </a:tr>
              <a:tr h="689704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款</a:t>
                      </a:r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4" marR="84694" marT="42347" marB="423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4" marR="84694" marT="42347" marB="423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4" marR="84694" marT="42347" marB="423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TW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4" marR="84694" marT="42347" marB="42347" anchor="ctr"/>
                </a:tc>
                <a:tc>
                  <a:txBody>
                    <a:bodyPr/>
                    <a:lstStyle/>
                    <a:p>
                      <a:endParaRPr lang="zh-TW" altLang="en-US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4" marR="84694" marT="42347" marB="42347"/>
                </a:tc>
              </a:tr>
              <a:tr h="689704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款</a:t>
                      </a:r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4" marR="84694" marT="42347" marB="423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zh-TW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4" marR="84694" marT="42347" marB="423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zh-TW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4" marR="84694" marT="42347" marB="423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4" marR="84694" marT="42347" marB="42347" anchor="ctr"/>
                </a:tc>
                <a:tc>
                  <a:txBody>
                    <a:bodyPr/>
                    <a:lstStyle/>
                    <a:p>
                      <a:r>
                        <a:rPr lang="en-US" altLang="zh-TW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件以三等親為低收入戶提出申請</a:t>
                      </a:r>
                      <a:endParaRPr lang="zh-TW" altLang="en-US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4" marR="84694" marT="42347" marB="42347"/>
                </a:tc>
              </a:tr>
              <a:tr h="689704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款</a:t>
                      </a:r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4" marR="84694" marT="42347" marB="423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4" marR="84694" marT="42347" marB="423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TW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4" marR="84694" marT="42347" marB="423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4" marR="84694" marT="42347" marB="42347" anchor="ctr"/>
                </a:tc>
                <a:tc>
                  <a:txBody>
                    <a:bodyPr/>
                    <a:lstStyle/>
                    <a:p>
                      <a:endParaRPr lang="zh-TW" altLang="en-US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4" marR="84694" marT="42347" marB="42347"/>
                </a:tc>
              </a:tr>
              <a:tr h="689704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合  計</a:t>
                      </a:r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4" marR="84694" marT="42347" marB="423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4" marR="84694" marT="42347" marB="423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(74.6%)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4" marR="84694" marT="42347" marB="423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  <a:p>
                      <a:pPr algn="ctr"/>
                      <a:r>
                        <a:rPr lang="en-US" altLang="zh-TW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(25.4%)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4" marR="84694" marT="42347" marB="42347" anchor="ctr"/>
                </a:tc>
                <a:tc>
                  <a:txBody>
                    <a:bodyPr/>
                    <a:lstStyle/>
                    <a:p>
                      <a:endParaRPr lang="zh-TW" altLang="en-US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4" marR="84694" marT="42347" marB="42347"/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259989" y="332656"/>
            <a:ext cx="8632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/>
              <a:t>臺北市中山區</a:t>
            </a:r>
            <a:r>
              <a:rPr lang="en-US" altLang="zh-TW" sz="2800" b="1" dirty="0"/>
              <a:t>103</a:t>
            </a:r>
            <a:r>
              <a:rPr lang="zh-TW" altLang="en-US" sz="2800" b="1" dirty="0"/>
              <a:t>年度受理役男申請服補充兵役統計表</a:t>
            </a:r>
          </a:p>
        </p:txBody>
      </p:sp>
    </p:spTree>
    <p:extLst>
      <p:ext uri="{BB962C8B-B14F-4D97-AF65-F5344CB8AC3E}">
        <p14:creationId xmlns:p14="http://schemas.microsoft.com/office/powerpoint/2010/main" val="129295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1"/>
          <a:stretch/>
        </p:blipFill>
        <p:spPr bwMode="auto">
          <a:xfrm>
            <a:off x="466800" y="1279054"/>
            <a:ext cx="835834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66800" y="332656"/>
            <a:ext cx="7920880" cy="72494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zh-TW" altLang="en-US" sz="36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陸、查詢</a:t>
            </a:r>
            <a:r>
              <a:rPr lang="zh-TW" altLang="en-US" sz="3600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戶籍</a:t>
            </a:r>
            <a:r>
              <a:rPr lang="zh-TW" altLang="en-US" sz="36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資料管理規定附表</a:t>
            </a:r>
            <a:r>
              <a:rPr lang="en-US" altLang="zh-TW" sz="36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36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600" b="1" dirty="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BBA2-3151-47E7-A151-8FFDD73F1273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910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2084" r="30441" b="60677"/>
          <a:stretch/>
        </p:blipFill>
        <p:spPr bwMode="auto">
          <a:xfrm>
            <a:off x="179512" y="1388234"/>
            <a:ext cx="8784976" cy="47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BBA2-3151-47E7-A151-8FFDD73F1273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66800" y="332656"/>
            <a:ext cx="7920880" cy="72494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zh-TW" altLang="en-US" sz="36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陸、查詢</a:t>
            </a:r>
            <a:r>
              <a:rPr lang="zh-TW" altLang="en-US" sz="3600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戶籍</a:t>
            </a:r>
            <a:r>
              <a:rPr lang="zh-TW" altLang="en-US" sz="36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資料管理規定附表</a:t>
            </a:r>
            <a:r>
              <a:rPr lang="en-US" altLang="zh-TW" sz="36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36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600" b="1" dirty="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610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9" t="2084" r="30441" b="56510"/>
          <a:stretch/>
        </p:blipFill>
        <p:spPr bwMode="auto">
          <a:xfrm>
            <a:off x="251519" y="1268760"/>
            <a:ext cx="8520947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BBA2-3151-47E7-A151-8FFDD73F1273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66800" y="332656"/>
            <a:ext cx="7920880" cy="72494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zh-TW" altLang="en-US" sz="36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陸、查詢</a:t>
            </a:r>
            <a:r>
              <a:rPr lang="zh-TW" altLang="en-US" sz="3600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戶籍</a:t>
            </a:r>
            <a:r>
              <a:rPr lang="zh-TW" altLang="en-US" sz="36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資料管理規定附表</a:t>
            </a:r>
            <a:r>
              <a:rPr lang="en-US" altLang="zh-TW" sz="36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36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600" b="1" dirty="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8043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6" t="1563" r="30441" b="63281"/>
          <a:stretch/>
        </p:blipFill>
        <p:spPr bwMode="auto">
          <a:xfrm>
            <a:off x="161910" y="1628800"/>
            <a:ext cx="873057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BBA2-3151-47E7-A151-8FFDD73F1273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466800" y="332656"/>
            <a:ext cx="7920880" cy="72494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zh-TW" altLang="en-US" sz="36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陸、查詢</a:t>
            </a:r>
            <a:r>
              <a:rPr lang="zh-TW" altLang="en-US" sz="3600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戶籍</a:t>
            </a:r>
            <a:r>
              <a:rPr lang="zh-TW" altLang="en-US" sz="36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資料管理規定附表</a:t>
            </a:r>
            <a:r>
              <a:rPr lang="en-US" altLang="zh-TW" sz="36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36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600" b="1" dirty="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932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2868613"/>
            <a:ext cx="4602163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BBA2-3151-47E7-A151-8FFDD73F1273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816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55" y="1185665"/>
            <a:ext cx="8572500" cy="583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88576" y="292193"/>
            <a:ext cx="3307054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壹、推動緣由</a:t>
            </a:r>
            <a:endParaRPr lang="zh-TW" altLang="en-US" sz="3600" b="1" dirty="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59773" y="2410508"/>
            <a:ext cx="615553" cy="33843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全面免附戶籍謄本</a:t>
            </a:r>
            <a:endParaRPr lang="zh-TW" altLang="en-US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1727984" y="2204864"/>
            <a:ext cx="6690337" cy="38884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為配合行政院「全面推廣政府服務流程改造」，內政部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戶政司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）於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102.3.12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成立跨機關之「免戶籍謄本」工作圈。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相關役政業務如：役男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因家庭因素申請服補充兵役、替代役及替代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役役男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申請提前退役、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常備兵申請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提前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退伍、後備軍人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申請緩召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等需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檢附戶籍謄本辦理之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業務，爰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納入「免戶籍謄本」工作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圈項目，並請國防部及本署督導役政業務受理機關，共同達成免附戶籍謄本。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BBA2-3151-47E7-A151-8FFDD73F127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69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88576" y="292193"/>
            <a:ext cx="5751576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貳、役政用戶籍謄本使用數</a:t>
            </a:r>
            <a:endParaRPr lang="zh-TW" altLang="en-US" sz="3600" b="1" dirty="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4" t="16217" r="15140" b="25325"/>
          <a:stretch/>
        </p:blipFill>
        <p:spPr bwMode="auto">
          <a:xfrm>
            <a:off x="188576" y="2780928"/>
            <a:ext cx="870390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914197"/>
              </p:ext>
            </p:extLst>
          </p:nvPr>
        </p:nvGraphicFramePr>
        <p:xfrm>
          <a:off x="197382" y="1268760"/>
          <a:ext cx="8551084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7771"/>
                <a:gridCol w="2137771"/>
                <a:gridCol w="2137771"/>
                <a:gridCol w="2137771"/>
              </a:tblGrid>
              <a:tr h="504056">
                <a:tc>
                  <a:txBody>
                    <a:bodyPr/>
                    <a:lstStyle/>
                    <a:p>
                      <a:r>
                        <a:rPr lang="zh-TW" altLang="en-US" sz="3200" dirty="0" smtClean="0"/>
                        <a:t>年度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/>
                        <a:t>102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/>
                        <a:t>103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/>
                        <a:t>104</a:t>
                      </a:r>
                      <a:endParaRPr lang="zh-TW" altLang="en-US" sz="32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zh-TW" altLang="en-US" sz="3200" dirty="0" smtClean="0"/>
                        <a:t>申請數量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/>
                        <a:t>63,122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/>
                        <a:t>75,775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/>
                        <a:t>37,887(</a:t>
                      </a:r>
                      <a:r>
                        <a:rPr lang="zh-TW" altLang="en-US" sz="3200" dirty="0" smtClean="0"/>
                        <a:t>？</a:t>
                      </a:r>
                      <a:r>
                        <a:rPr lang="en-US" altLang="zh-TW" sz="3200" dirty="0" smtClean="0"/>
                        <a:t>)</a:t>
                      </a:r>
                      <a:endParaRPr lang="zh-TW" alt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BBA2-3151-47E7-A151-8FFDD73F127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698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892480" cy="72494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zh-TW" altLang="en-US" sz="3600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</a:t>
            </a:r>
            <a:r>
              <a:rPr lang="zh-TW" altLang="en-US" sz="36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、取得役男戶籍</a:t>
            </a:r>
            <a:r>
              <a:rPr lang="zh-TW" altLang="en-US" sz="3600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資料建議</a:t>
            </a:r>
            <a:r>
              <a:rPr lang="zh-TW" altLang="en-US" sz="36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處理方式（一）</a:t>
            </a:r>
            <a:endParaRPr lang="zh-TW" altLang="en-US" sz="3600" b="1" dirty="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539552" y="1700808"/>
            <a:ext cx="8064896" cy="446449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役男家庭狀況單純者</a:t>
            </a:r>
            <a:r>
              <a:rPr lang="zh-TW" altLang="en-US" sz="3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3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一、全</a:t>
            </a:r>
            <a:r>
              <a:rPr lang="zh-TW" altLang="en-US" sz="3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戶戶口名簿資料直接審核</a:t>
            </a:r>
            <a:r>
              <a:rPr lang="zh-TW" altLang="en-US" sz="3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30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</a:t>
            </a:r>
            <a:r>
              <a:rPr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至「內政部戶政司全球資訊網」</a:t>
            </a:r>
            <a:r>
              <a:rPr lang="zh-TW" altLang="en-US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之「戶口名簿請</a:t>
            </a:r>
            <a:r>
              <a:rPr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領紀錄查詢」查詢</a:t>
            </a:r>
            <a:r>
              <a:rPr lang="zh-TW" altLang="en-US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是否有</a:t>
            </a:r>
            <a:r>
              <a:rPr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異動</a:t>
            </a:r>
            <a:r>
              <a:rPr lang="zh-TW" altLang="en-US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zh-TW" altLang="en-US" sz="24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二、利用</a:t>
            </a:r>
            <a:r>
              <a:rPr lang="zh-TW" altLang="en-US" sz="3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役政資訊</a:t>
            </a:r>
            <a:r>
              <a:rPr lang="zh-TW" altLang="en-US" sz="3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系統：</a:t>
            </a:r>
            <a:endParaRPr lang="en-US" altLang="zh-TW" sz="30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en-US" altLang="zh-TW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ML5200】</a:t>
            </a:r>
            <a:r>
              <a:rPr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【ML5400</a:t>
            </a:r>
            <a:r>
              <a:rPr lang="en-US" altLang="zh-TW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en-US" altLang="zh-TW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ML5910】</a:t>
            </a:r>
            <a:r>
              <a:rPr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【ML5920】</a:t>
            </a:r>
            <a:r>
              <a:rPr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查詢戶籍資料並列印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BBA2-3151-47E7-A151-8FFDD73F1273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061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892480" cy="72494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zh-TW" altLang="en-US" sz="3600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</a:t>
            </a:r>
            <a:r>
              <a:rPr lang="zh-TW" altLang="en-US" sz="36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、取得役男戶籍</a:t>
            </a:r>
            <a:r>
              <a:rPr lang="zh-TW" altLang="en-US" sz="3600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資料建議</a:t>
            </a:r>
            <a:r>
              <a:rPr lang="zh-TW" altLang="en-US" sz="36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處理方式（二）</a:t>
            </a:r>
            <a:endParaRPr lang="zh-TW" altLang="en-US" sz="3600" b="1" dirty="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539552" y="1817222"/>
            <a:ext cx="8064896" cy="266429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家況較</a:t>
            </a:r>
            <a:r>
              <a:rPr lang="zh-TW" altLang="en-US" sz="3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複雜、役男無法提供家屬戶口名簿或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需查詢民國</a:t>
            </a:r>
            <a:r>
              <a:rPr lang="en-US" altLang="zh-TW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85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年以前除戶戶籍資料者</a:t>
            </a:r>
            <a:r>
              <a:rPr lang="zh-TW" altLang="en-US" sz="3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3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則以機關協助查詢方式辦理：請公所行文</a:t>
            </a:r>
            <a:r>
              <a:rPr lang="en-US" altLang="zh-TW" sz="3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或傳真）至戶所，索取役男相關「戶籍資料」。</a:t>
            </a:r>
          </a:p>
        </p:txBody>
      </p:sp>
      <p:sp>
        <p:nvSpPr>
          <p:cNvPr id="2" name="雲朵形圖說文字 1"/>
          <p:cNvSpPr/>
          <p:nvPr/>
        </p:nvSpPr>
        <p:spPr>
          <a:xfrm>
            <a:off x="5568861" y="5301208"/>
            <a:ext cx="3251611" cy="1193304"/>
          </a:xfrm>
          <a:prstGeom prst="cloudCallout">
            <a:avLst>
              <a:gd name="adj1" fmla="val -13964"/>
              <a:gd name="adj2" fmla="val -11403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非「戶籍謄本」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BBA2-3151-47E7-A151-8FFDD73F1273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134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892480" cy="72494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zh-TW" altLang="en-US" sz="3600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</a:t>
            </a:r>
            <a:r>
              <a:rPr lang="zh-TW" altLang="en-US" sz="36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、取得役男戶籍</a:t>
            </a:r>
            <a:r>
              <a:rPr lang="zh-TW" altLang="en-US" sz="3600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資料建議</a:t>
            </a:r>
            <a:r>
              <a:rPr lang="zh-TW" altLang="en-US" sz="36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處理方式（三）</a:t>
            </a:r>
            <a:endParaRPr lang="zh-TW" altLang="en-US" sz="3600" b="1" dirty="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944602"/>
              </p:ext>
            </p:extLst>
          </p:nvPr>
        </p:nvGraphicFramePr>
        <p:xfrm>
          <a:off x="1187624" y="2492896"/>
          <a:ext cx="6624736" cy="3960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7854"/>
                <a:gridCol w="936361"/>
                <a:gridCol w="387888"/>
                <a:gridCol w="47494"/>
                <a:gridCol w="1265580"/>
                <a:gridCol w="1007854"/>
                <a:gridCol w="47494"/>
                <a:gridCol w="1868954"/>
                <a:gridCol w="55257"/>
              </a:tblGrid>
              <a:tr h="305254">
                <a:tc gridSpan="8">
                  <a:txBody>
                    <a:bodyPr/>
                    <a:lstStyle/>
                    <a:p>
                      <a:pPr marL="609600" marR="609600" indent="431800" algn="ctr">
                        <a:spcAft>
                          <a:spcPts val="0"/>
                        </a:spcAft>
                      </a:pPr>
                      <a:r>
                        <a:rPr lang="zh-TW" sz="1700" kern="100">
                          <a:effectLst/>
                        </a:rPr>
                        <a:t>公　　　所　　　查　　　詢　　　內　　　容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/>
                </a:tc>
              </a:tr>
              <a:tr h="300341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役男姓名：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身分證統號：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   </a:t>
                      </a:r>
                      <a:r>
                        <a:rPr lang="zh-TW" sz="1400" kern="100">
                          <a:effectLst/>
                        </a:rPr>
                        <a:t>年</a:t>
                      </a:r>
                      <a:r>
                        <a:rPr lang="en-US" sz="1400" kern="100">
                          <a:effectLst/>
                        </a:rPr>
                        <a:t>  </a:t>
                      </a:r>
                      <a:r>
                        <a:rPr lang="zh-TW" sz="1400" kern="100">
                          <a:effectLst/>
                        </a:rPr>
                        <a:t>月</a:t>
                      </a:r>
                      <a:r>
                        <a:rPr lang="en-US" sz="1400" kern="100">
                          <a:effectLst/>
                        </a:rPr>
                        <a:t>  </a:t>
                      </a:r>
                      <a:r>
                        <a:rPr lang="zh-TW" sz="1400" kern="100">
                          <a:effectLst/>
                        </a:rPr>
                        <a:t>日出生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/>
                </a:tc>
              </a:tr>
              <a:tr h="700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地</a:t>
                      </a:r>
                      <a:r>
                        <a:rPr lang="en-US" sz="1400" kern="100">
                          <a:effectLst/>
                        </a:rPr>
                        <a:t>  </a:t>
                      </a:r>
                      <a:r>
                        <a:rPr lang="zh-TW" sz="1400" kern="100">
                          <a:effectLst/>
                        </a:rPr>
                        <a:t>址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300" kern="100" dirty="0">
                          <a:effectLst/>
                        </a:rPr>
                        <a:t>　　　　縣（市）　　　　鄉（鎮、市、區）　　　　村（里）　　　　鄰</a:t>
                      </a:r>
                      <a:endParaRPr lang="zh-TW" sz="1200" kern="100" dirty="0">
                        <a:effectLst/>
                      </a:endParaRPr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300" kern="100" dirty="0">
                          <a:effectLst/>
                        </a:rPr>
                        <a:t>　　　　路（街）　　段　　　　巷（弄）　　　　號　　樓之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/>
                </a:tc>
              </a:tr>
              <a:tr h="669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100">
                          <a:effectLst/>
                        </a:rPr>
                        <a:t>後附相關資料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一、傳真頁數</a:t>
                      </a:r>
                      <a:r>
                        <a:rPr lang="en-US" sz="1400" kern="100">
                          <a:effectLst/>
                        </a:rPr>
                        <a:t>(</a:t>
                      </a:r>
                      <a:r>
                        <a:rPr lang="zh-TW" sz="1400" kern="100">
                          <a:effectLst/>
                        </a:rPr>
                        <a:t>含本頁</a:t>
                      </a:r>
                      <a:r>
                        <a:rPr lang="en-US" sz="1400" kern="100">
                          <a:effectLst/>
                        </a:rPr>
                        <a:t>)</a:t>
                      </a:r>
                      <a:r>
                        <a:rPr lang="zh-TW" sz="1400" kern="100">
                          <a:effectLst/>
                        </a:rPr>
                        <a:t>計：</a:t>
                      </a:r>
                      <a:r>
                        <a:rPr lang="en-US" sz="1400" u="sng" kern="100">
                          <a:effectLst/>
                        </a:rPr>
                        <a:t>    </a:t>
                      </a:r>
                      <a:r>
                        <a:rPr lang="zh-TW" sz="1400" kern="100">
                          <a:effectLst/>
                        </a:rPr>
                        <a:t>頁（若傳真資料未齊全，請與本所聯絡）</a:t>
                      </a:r>
                      <a:endParaRPr lang="zh-TW" sz="1200" kern="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二、參考資料：</a:t>
                      </a:r>
                      <a:endParaRPr lang="zh-TW" sz="1200" kern="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備註：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/>
                </a:tc>
              </a:tr>
              <a:tr h="1267695">
                <a:tc>
                  <a:txBody>
                    <a:bodyPr/>
                    <a:lstStyle/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所</a:t>
                      </a:r>
                      <a:endParaRPr lang="zh-TW" sz="1200" kern="100" dirty="0">
                        <a:effectLst/>
                      </a:endParaRPr>
                    </a:p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需</a:t>
                      </a:r>
                      <a:endParaRPr lang="zh-TW" sz="1200" kern="100" dirty="0">
                        <a:effectLst/>
                      </a:endParaRPr>
                    </a:p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</a:rPr>
                        <a:t>戶</a:t>
                      </a:r>
                      <a:endParaRPr lang="zh-TW" sz="1200" b="1" kern="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</a:rPr>
                        <a:t>籍</a:t>
                      </a:r>
                      <a:endParaRPr lang="zh-TW" sz="1200" b="1" kern="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</a:rPr>
                        <a:t>資</a:t>
                      </a:r>
                      <a:endParaRPr lang="zh-TW" sz="1200" b="1" kern="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</a:rPr>
                        <a:t>料</a:t>
                      </a:r>
                      <a:endParaRPr lang="zh-TW" sz="12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□役男祖父母結婚迄今連貫</a:t>
                      </a:r>
                      <a:r>
                        <a:rPr lang="zh-TW" sz="1400" kern="100" dirty="0">
                          <a:solidFill>
                            <a:srgbClr val="FF0000"/>
                          </a:solidFill>
                          <a:effectLst/>
                        </a:rPr>
                        <a:t>戶籍資料</a:t>
                      </a:r>
                      <a:r>
                        <a:rPr lang="zh-TW" sz="1400" kern="100" dirty="0">
                          <a:effectLst/>
                        </a:rPr>
                        <a:t>（□全戶</a:t>
                      </a:r>
                      <a:r>
                        <a:rPr lang="en-US" sz="1400" kern="100" dirty="0">
                          <a:effectLst/>
                        </a:rPr>
                        <a:t>  </a:t>
                      </a:r>
                      <a:r>
                        <a:rPr lang="zh-TW" sz="1400" kern="100" dirty="0">
                          <a:effectLst/>
                        </a:rPr>
                        <a:t>□部分：</a:t>
                      </a:r>
                      <a:r>
                        <a:rPr lang="en-US" sz="1400" u="sng" kern="100" dirty="0">
                          <a:effectLst/>
                        </a:rPr>
                        <a:t>              </a:t>
                      </a:r>
                      <a:r>
                        <a:rPr lang="zh-TW" sz="1400" kern="100" dirty="0">
                          <a:effectLst/>
                        </a:rPr>
                        <a:t>）</a:t>
                      </a:r>
                      <a:endParaRPr lang="zh-TW" sz="1200" kern="100" dirty="0">
                        <a:effectLst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□役男出生及其父母結婚迄今連貫</a:t>
                      </a:r>
                      <a:r>
                        <a:rPr lang="zh-TW" sz="1400" kern="100" dirty="0">
                          <a:solidFill>
                            <a:srgbClr val="FF0000"/>
                          </a:solidFill>
                          <a:effectLst/>
                        </a:rPr>
                        <a:t>戶籍資料</a:t>
                      </a:r>
                      <a:r>
                        <a:rPr lang="zh-TW" sz="1400" kern="100" dirty="0">
                          <a:effectLst/>
                        </a:rPr>
                        <a:t>（□全戶</a:t>
                      </a:r>
                      <a:r>
                        <a:rPr lang="en-US" sz="1400" kern="100" dirty="0">
                          <a:effectLst/>
                        </a:rPr>
                        <a:t>  </a:t>
                      </a:r>
                      <a:r>
                        <a:rPr lang="zh-TW" sz="1400" kern="100" dirty="0">
                          <a:effectLst/>
                        </a:rPr>
                        <a:t>□部分：</a:t>
                      </a:r>
                      <a:r>
                        <a:rPr lang="en-US" sz="1400" u="sng" kern="100" dirty="0">
                          <a:effectLst/>
                        </a:rPr>
                        <a:t>         </a:t>
                      </a:r>
                      <a:r>
                        <a:rPr lang="zh-TW" sz="1400" kern="100" dirty="0">
                          <a:effectLst/>
                        </a:rPr>
                        <a:t>）</a:t>
                      </a:r>
                      <a:endParaRPr lang="zh-TW" sz="12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□役男家屬</a:t>
                      </a:r>
                      <a:r>
                        <a:rPr lang="en-US" sz="1400" u="sng" kern="100" dirty="0">
                          <a:effectLst/>
                        </a:rPr>
                        <a:t>                    </a:t>
                      </a:r>
                      <a:r>
                        <a:rPr lang="zh-TW" sz="1400" kern="100" dirty="0">
                          <a:solidFill>
                            <a:srgbClr val="FF0000"/>
                          </a:solidFill>
                          <a:effectLst/>
                        </a:rPr>
                        <a:t>戶籍資料</a:t>
                      </a:r>
                      <a:r>
                        <a:rPr lang="zh-TW" sz="1400" kern="100" dirty="0">
                          <a:effectLst/>
                        </a:rPr>
                        <a:t>（□現戶□除戶： </a:t>
                      </a:r>
                      <a:r>
                        <a:rPr lang="en-US" sz="1400" u="sng" kern="100" dirty="0">
                          <a:effectLst/>
                        </a:rPr>
                        <a:t>         </a:t>
                      </a:r>
                      <a:r>
                        <a:rPr lang="zh-TW" sz="1400" kern="100" dirty="0">
                          <a:effectLst/>
                        </a:rPr>
                        <a:t>）</a:t>
                      </a:r>
                      <a:endParaRPr lang="zh-TW" sz="12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□其他：</a:t>
                      </a:r>
                      <a:endParaRPr lang="zh-TW" sz="12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註：記事勿省略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/>
                </a:tc>
              </a:tr>
              <a:tr h="489010">
                <a:tc rowSpan="2">
                  <a:txBody>
                    <a:bodyPr/>
                    <a:lstStyle/>
                    <a:p>
                      <a:pPr algn="di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承辦人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 rowSpan="2">
                  <a:txBody>
                    <a:bodyPr/>
                    <a:lstStyle/>
                    <a:p>
                      <a:pPr algn="di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 rowSpan="2" gridSpan="2">
                  <a:txBody>
                    <a:bodyPr/>
                    <a:lstStyle/>
                    <a:p>
                      <a:pPr algn="di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主管核章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di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聯絡電話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(  )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1602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傳真電話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(  )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圓角矩形 3"/>
          <p:cNvSpPr/>
          <p:nvPr/>
        </p:nvSpPr>
        <p:spPr>
          <a:xfrm>
            <a:off x="683568" y="1340768"/>
            <a:ext cx="4320480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機關協助查詢方式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辦理（附表）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BBA2-3151-47E7-A151-8FFDD73F1273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602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5" t="20052" r="17059" b="19271"/>
          <a:stretch/>
        </p:blipFill>
        <p:spPr bwMode="auto">
          <a:xfrm>
            <a:off x="179510" y="1466850"/>
            <a:ext cx="8939845" cy="513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BBA2-3151-47E7-A151-8FFDD73F1273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4176464" cy="72494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zh-TW" altLang="en-US" sz="36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肆、戶籍資料態樣</a:t>
            </a:r>
            <a:endParaRPr lang="zh-TW" altLang="en-US" sz="3600" b="1" dirty="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215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7" t="37509" r="20315"/>
          <a:stretch/>
        </p:blipFill>
        <p:spPr bwMode="auto">
          <a:xfrm>
            <a:off x="251520" y="1484783"/>
            <a:ext cx="8496944" cy="543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BBA2-3151-47E7-A151-8FFDD73F1273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4176464" cy="72494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zh-TW" altLang="en-US" sz="36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肆、戶籍謄本態樣</a:t>
            </a:r>
            <a:endParaRPr lang="zh-TW" altLang="en-US" sz="3600" b="1" dirty="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467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2876381"/>
              </p:ext>
            </p:extLst>
          </p:nvPr>
        </p:nvGraphicFramePr>
        <p:xfrm>
          <a:off x="179512" y="1340768"/>
          <a:ext cx="8784976" cy="525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574"/>
                <a:gridCol w="3238701"/>
                <a:gridCol w="3238701"/>
              </a:tblGrid>
              <a:tr h="417552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條文款項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原應備文件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建議處理方式</a:t>
                      </a:r>
                      <a:endParaRPr lang="zh-TW" altLang="en-US" dirty="0"/>
                    </a:p>
                  </a:txBody>
                  <a:tcPr/>
                </a:tc>
              </a:tr>
              <a:tr h="2265079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第</a:t>
                      </a:r>
                      <a:r>
                        <a:rPr lang="en-US" altLang="zh-TW" dirty="0" smtClean="0"/>
                        <a:t>2</a:t>
                      </a:r>
                      <a:r>
                        <a:rPr lang="zh-TW" altLang="en-US" dirty="0" smtClean="0"/>
                        <a:t>條第</a:t>
                      </a:r>
                      <a:r>
                        <a:rPr lang="en-US" altLang="zh-TW" dirty="0" smtClean="0"/>
                        <a:t>1</a:t>
                      </a:r>
                      <a:r>
                        <a:rPr lang="zh-TW" altLang="en-US" dirty="0" smtClean="0"/>
                        <a:t>項第</a:t>
                      </a:r>
                      <a:r>
                        <a:rPr lang="en-US" altLang="zh-TW" dirty="0" smtClean="0"/>
                        <a:t>1</a:t>
                      </a:r>
                      <a:r>
                        <a:rPr lang="zh-TW" altLang="en-US" dirty="0" smtClean="0"/>
                        <a:t>款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（一）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父母自結婚以來迄今所有異動全戶戶籍謄本（含父母、兄弟姊妹，要有父母結婚記事）</a:t>
                      </a:r>
                    </a:p>
                    <a:p>
                      <a:r>
                        <a:rPr lang="zh-TW" altLang="en-US" dirty="0" smtClean="0"/>
                        <a:t>（二）全戶財產、所得資料</a:t>
                      </a:r>
                    </a:p>
                    <a:p>
                      <a:r>
                        <a:rPr lang="zh-TW" altLang="en-US" dirty="0" smtClean="0"/>
                        <a:t>（三）全戶所有金融機構存簿明細（三年內）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一</a:t>
                      </a:r>
                      <a:r>
                        <a:rPr lang="en-US" altLang="zh-TW" dirty="0" smtClean="0"/>
                        <a:t>)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全戶戶口名簿</a:t>
                      </a:r>
                    </a:p>
                    <a:p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請役男填寫「查詢戶籍資料傳真單」，傳真或送交戶政事務所提供所需戶籍資料。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</a:tr>
              <a:tr h="25739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第</a:t>
                      </a:r>
                      <a:r>
                        <a:rPr lang="en-US" altLang="zh-TW" dirty="0" smtClean="0"/>
                        <a:t>2</a:t>
                      </a:r>
                      <a:r>
                        <a:rPr lang="zh-TW" altLang="en-US" dirty="0" smtClean="0"/>
                        <a:t>條第</a:t>
                      </a:r>
                      <a:r>
                        <a:rPr lang="en-US" altLang="zh-TW" dirty="0" smtClean="0"/>
                        <a:t>1</a:t>
                      </a:r>
                      <a:r>
                        <a:rPr lang="zh-TW" altLang="en-US" dirty="0" smtClean="0"/>
                        <a:t>項第</a:t>
                      </a:r>
                      <a:r>
                        <a:rPr lang="en-US" altLang="zh-TW" dirty="0" smtClean="0"/>
                        <a:t>2</a:t>
                      </a:r>
                      <a:r>
                        <a:rPr lang="zh-TW" altLang="en-US" dirty="0" smtClean="0"/>
                        <a:t>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（一）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父母自結婚以來迄今所有異動全戶戶籍謄本（含父母、兄弟姊妹，要有父母結婚記事）</a:t>
                      </a:r>
                    </a:p>
                    <a:p>
                      <a:r>
                        <a:rPr lang="zh-TW" altLang="en-US" dirty="0" smtClean="0"/>
                        <a:t>（二）身心障礙手冊、重大傷病證明</a:t>
                      </a:r>
                    </a:p>
                    <a:p>
                      <a:r>
                        <a:rPr lang="zh-TW" altLang="en-US" dirty="0" smtClean="0"/>
                        <a:t>（三）</a:t>
                      </a:r>
                      <a:r>
                        <a:rPr lang="en-US" altLang="zh-TW" dirty="0" smtClean="0"/>
                        <a:t>15</a:t>
                      </a:r>
                      <a:r>
                        <a:rPr lang="zh-TW" altLang="en-US" dirty="0" smtClean="0"/>
                        <a:t>歲以上未滿</a:t>
                      </a:r>
                      <a:r>
                        <a:rPr lang="en-US" altLang="zh-TW" dirty="0" smtClean="0"/>
                        <a:t>18</a:t>
                      </a:r>
                      <a:r>
                        <a:rPr lang="zh-TW" altLang="en-US" dirty="0" smtClean="0"/>
                        <a:t>歲在學家屬學生證明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一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) 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全戶戶口名簿</a:t>
                      </a:r>
                    </a:p>
                    <a:p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　　請役男填寫「查詢戶籍資料傳真單」，傳真或送交戶政事務所提供所需戶籍資料。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892480" cy="72494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zh-TW" altLang="en-US" sz="3600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伍</a:t>
            </a:r>
            <a:r>
              <a:rPr lang="zh-TW" altLang="en-US" sz="36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、實務</a:t>
            </a:r>
            <a:r>
              <a:rPr lang="zh-TW" altLang="en-US" sz="3600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案例：家庭</a:t>
            </a:r>
            <a:r>
              <a:rPr lang="zh-TW" altLang="en-US" sz="36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因素</a:t>
            </a:r>
            <a:r>
              <a:rPr lang="zh-TW" altLang="en-US" sz="3600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r>
              <a:rPr lang="zh-TW" altLang="en-US" sz="36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補充兵</a:t>
            </a:r>
            <a:r>
              <a:rPr lang="en-US" altLang="zh-TW" sz="36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3600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600" b="1" dirty="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BBA2-3151-47E7-A151-8FFDD73F1273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467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1148</Words>
  <Application>Microsoft Office PowerPoint</Application>
  <PresentationFormat>如螢幕大小 (4:3)</PresentationFormat>
  <Paragraphs>186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戶役政資訊系統 戶籍資料查詢作業說明 </vt:lpstr>
      <vt:lpstr>PowerPoint 簡報</vt:lpstr>
      <vt:lpstr>PowerPoint 簡報</vt:lpstr>
      <vt:lpstr>參、取得役男戶籍資料建議處理方式（一）</vt:lpstr>
      <vt:lpstr>參、取得役男戶籍資料建議處理方式（二）</vt:lpstr>
      <vt:lpstr>參、取得役男戶籍資料建議處理方式（三）</vt:lpstr>
      <vt:lpstr>肆、戶籍資料態樣</vt:lpstr>
      <vt:lpstr>肆、戶籍謄本態樣</vt:lpstr>
      <vt:lpstr>伍、實務案例：家庭因素申請補充兵(一)</vt:lpstr>
      <vt:lpstr>伍、實務案例：家庭因素申請補充兵(二)</vt:lpstr>
      <vt:lpstr>伍、實務案例：家庭因素申請補充兵(三)</vt:lpstr>
      <vt:lpstr>伍、實務案例：家庭因素申請補充兵(四)</vt:lpstr>
      <vt:lpstr>PowerPoint 簡報</vt:lpstr>
      <vt:lpstr>陸、查詢戶籍資料管理規定附表(一)</vt:lpstr>
      <vt:lpstr>陸、查詢戶籍資料管理規定附表(二)</vt:lpstr>
      <vt:lpstr>陸、查詢戶籍資料管理規定附表(三)</vt:lpstr>
      <vt:lpstr>陸、查詢戶籍資料管理規定附表(四)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brack</dc:creator>
  <cp:lastModifiedBy>邱玉珊</cp:lastModifiedBy>
  <cp:revision>60</cp:revision>
  <cp:lastPrinted>2015-06-30T02:54:13Z</cp:lastPrinted>
  <dcterms:created xsi:type="dcterms:W3CDTF">2013-03-25T06:48:09Z</dcterms:created>
  <dcterms:modified xsi:type="dcterms:W3CDTF">2015-06-30T02:58:31Z</dcterms:modified>
</cp:coreProperties>
</file>